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73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9" r:id="rId13"/>
    <p:sldId id="268" r:id="rId14"/>
    <p:sldId id="267" r:id="rId15"/>
    <p:sldId id="266" r:id="rId16"/>
    <p:sldId id="265" r:id="rId17"/>
    <p:sldId id="270" r:id="rId18"/>
    <p:sldId id="263" r:id="rId19"/>
    <p:sldId id="275" r:id="rId20"/>
    <p:sldId id="274" r:id="rId21"/>
    <p:sldId id="273" r:id="rId22"/>
    <p:sldId id="272" r:id="rId23"/>
    <p:sldId id="271" r:id="rId24"/>
    <p:sldId id="276" r:id="rId25"/>
    <p:sldId id="277" r:id="rId26"/>
    <p:sldId id="278" r:id="rId27"/>
    <p:sldId id="279" r:id="rId28"/>
    <p:sldId id="280" r:id="rId29"/>
    <p:sldId id="283" r:id="rId30"/>
    <p:sldId id="282" r:id="rId31"/>
    <p:sldId id="284" r:id="rId32"/>
    <p:sldId id="295" r:id="rId33"/>
    <p:sldId id="294" r:id="rId34"/>
    <p:sldId id="293" r:id="rId35"/>
    <p:sldId id="292" r:id="rId36"/>
    <p:sldId id="291" r:id="rId37"/>
    <p:sldId id="290" r:id="rId38"/>
    <p:sldId id="289" r:id="rId39"/>
    <p:sldId id="288" r:id="rId40"/>
    <p:sldId id="287" r:id="rId41"/>
    <p:sldId id="286" r:id="rId42"/>
    <p:sldId id="285" r:id="rId43"/>
    <p:sldId id="281" r:id="rId44"/>
    <p:sldId id="297" r:id="rId45"/>
    <p:sldId id="298" r:id="rId46"/>
    <p:sldId id="296" r:id="rId47"/>
    <p:sldId id="301" r:id="rId48"/>
    <p:sldId id="305" r:id="rId49"/>
    <p:sldId id="304" r:id="rId50"/>
    <p:sldId id="303" r:id="rId51"/>
    <p:sldId id="302" r:id="rId52"/>
    <p:sldId id="312" r:id="rId53"/>
    <p:sldId id="311" r:id="rId54"/>
    <p:sldId id="310" r:id="rId55"/>
    <p:sldId id="309" r:id="rId56"/>
    <p:sldId id="308" r:id="rId57"/>
    <p:sldId id="307" r:id="rId58"/>
    <p:sldId id="306" r:id="rId59"/>
    <p:sldId id="300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12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E72FE8-5336-452A-9B91-C281C3DB832A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DBE6860-1DBE-4E03-9391-627F6FD6ACC6}">
      <dgm:prSet custT="1"/>
      <dgm:spPr>
        <a:xfrm>
          <a:off x="0" y="5363"/>
          <a:ext cx="4885203" cy="2600349"/>
        </a:xfrm>
        <a:prstGeom prst="roundRect">
          <a:avLst>
            <a:gd name="adj" fmla="val 1000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endParaRPr lang="en-US" sz="1600" b="1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  <a:p>
          <a:pPr algn="l"/>
          <a:r>
            <a:rPr lang="en-US" sz="24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Go Bags, harnesses, leashes, vaccination records, practice</a:t>
          </a:r>
        </a:p>
        <a:p>
          <a:pPr algn="l"/>
          <a:endParaRPr lang="en-US" sz="1000" b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  <a:p>
          <a:pPr algn="l"/>
          <a:r>
            <a:rPr lang="en-US" sz="24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Ready NYC</a:t>
          </a:r>
        </a:p>
        <a:p>
          <a:pPr algn="l"/>
          <a:endParaRPr lang="en-US" sz="1000" b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  <a:p>
          <a:pPr algn="l"/>
          <a:r>
            <a:rPr lang="en-US" sz="24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Advance Warning System (AWS)</a:t>
          </a:r>
        </a:p>
        <a:p>
          <a:pPr algn="ctr"/>
          <a:endParaRPr lang="en-US" sz="13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113D15B-8DAC-47F9-8E5B-892ECA64F3BD}" type="parTrans" cxnId="{B9454A78-EB4D-4FC4-97C7-5C53204FDE99}">
      <dgm:prSet/>
      <dgm:spPr/>
      <dgm:t>
        <a:bodyPr/>
        <a:lstStyle/>
        <a:p>
          <a:endParaRPr lang="en-US"/>
        </a:p>
      </dgm:t>
    </dgm:pt>
    <dgm:pt modelId="{941810CF-4B75-4EF3-99D1-333B3879241D}" type="sibTrans" cxnId="{B9454A78-EB4D-4FC4-97C7-5C53204FDE99}">
      <dgm:prSet/>
      <dgm:spPr>
        <a:xfrm rot="5400000">
          <a:off x="2204117" y="2637511"/>
          <a:ext cx="476967" cy="572360"/>
        </a:xfrm>
        <a:prstGeom prst="rightArrow">
          <a:avLst>
            <a:gd name="adj1" fmla="val 60000"/>
            <a:gd name="adj2" fmla="val 5000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09BFD0E-D720-414A-87C1-984E66458176}">
      <dgm:prSet/>
      <dgm:spPr>
        <a:xfrm>
          <a:off x="0" y="3241669"/>
          <a:ext cx="4885203" cy="265211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rcRect/>
          <a:stretch>
            <a:fillRect t="-18000" b="-18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 descr="Dog holding its head just above water with a responder helping it move through "/>
        </a:ext>
      </dgm:extLst>
    </dgm:pt>
    <dgm:pt modelId="{38E46898-3131-4559-A608-2C10B5846CBF}" type="sibTrans" cxnId="{B17F1E06-8A2D-4478-B415-481A86598F91}">
      <dgm:prSet/>
      <dgm:spPr/>
      <dgm:t>
        <a:bodyPr/>
        <a:lstStyle/>
        <a:p>
          <a:endParaRPr lang="en-US"/>
        </a:p>
      </dgm:t>
    </dgm:pt>
    <dgm:pt modelId="{03AB8B40-8CB7-41B2-92AF-5E10660B0526}" type="parTrans" cxnId="{B17F1E06-8A2D-4478-B415-481A86598F91}">
      <dgm:prSet/>
      <dgm:spPr/>
      <dgm:t>
        <a:bodyPr/>
        <a:lstStyle/>
        <a:p>
          <a:endParaRPr lang="en-US"/>
        </a:p>
      </dgm:t>
    </dgm:pt>
    <dgm:pt modelId="{270687EA-2C74-4B6B-8D4F-99CEE477C8F3}" type="pres">
      <dgm:prSet presAssocID="{D6E72FE8-5336-452A-9B91-C281C3DB832A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B42302-3713-497D-8C85-A62A0DBE61E3}" type="pres">
      <dgm:prSet presAssocID="{5DBE6860-1DBE-4E03-9391-627F6FD6ACC6}" presName="node" presStyleLbl="node1" presStyleIdx="0" presStyleCnt="2" custScaleX="96382" custScaleY="204444" custLinFactNeighborX="-282" custLinFactNeighborY="22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45D119-21A3-45E4-90A9-05C5DAEB8338}" type="pres">
      <dgm:prSet presAssocID="{941810CF-4B75-4EF3-99D1-333B3879241D}" presName="sibTrans" presStyleLbl="sibTrans2D1" presStyleIdx="0" presStyleCnt="1"/>
      <dgm:spPr/>
      <dgm:t>
        <a:bodyPr/>
        <a:lstStyle/>
        <a:p>
          <a:endParaRPr lang="en-US"/>
        </a:p>
      </dgm:t>
    </dgm:pt>
    <dgm:pt modelId="{91C00219-7684-46DB-9616-485D0B7376F1}" type="pres">
      <dgm:prSet presAssocID="{941810CF-4B75-4EF3-99D1-333B3879241D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849507A0-D9F1-4957-8F25-19F24229276D}" type="pres">
      <dgm:prSet presAssocID="{409BFD0E-D720-414A-87C1-984E66458176}" presName="node" presStyleLbl="node1" presStyleIdx="1" presStyleCnt="2" custScaleX="96382" custScaleY="2085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1389DA-4779-41A7-ABB2-CAA9FA1C002B}" type="presOf" srcId="{941810CF-4B75-4EF3-99D1-333B3879241D}" destId="{91C00219-7684-46DB-9616-485D0B7376F1}" srcOrd="1" destOrd="0" presId="urn:microsoft.com/office/officeart/2005/8/layout/process2"/>
    <dgm:cxn modelId="{9941C377-EEA7-489D-81D0-4E5916122F5E}" type="presOf" srcId="{D6E72FE8-5336-452A-9B91-C281C3DB832A}" destId="{270687EA-2C74-4B6B-8D4F-99CEE477C8F3}" srcOrd="0" destOrd="0" presId="urn:microsoft.com/office/officeart/2005/8/layout/process2"/>
    <dgm:cxn modelId="{D67C8B32-27CF-4F9E-9CB3-6BD105614728}" type="presOf" srcId="{941810CF-4B75-4EF3-99D1-333B3879241D}" destId="{8F45D119-21A3-45E4-90A9-05C5DAEB8338}" srcOrd="0" destOrd="0" presId="urn:microsoft.com/office/officeart/2005/8/layout/process2"/>
    <dgm:cxn modelId="{B9454A78-EB4D-4FC4-97C7-5C53204FDE99}" srcId="{D6E72FE8-5336-452A-9B91-C281C3DB832A}" destId="{5DBE6860-1DBE-4E03-9391-627F6FD6ACC6}" srcOrd="0" destOrd="0" parTransId="{5113D15B-8DAC-47F9-8E5B-892ECA64F3BD}" sibTransId="{941810CF-4B75-4EF3-99D1-333B3879241D}"/>
    <dgm:cxn modelId="{CBF9AE52-E5E6-4199-9B45-A2F0A2D583C5}" type="presOf" srcId="{5DBE6860-1DBE-4E03-9391-627F6FD6ACC6}" destId="{1FB42302-3713-497D-8C85-A62A0DBE61E3}" srcOrd="0" destOrd="0" presId="urn:microsoft.com/office/officeart/2005/8/layout/process2"/>
    <dgm:cxn modelId="{B17F1E06-8A2D-4478-B415-481A86598F91}" srcId="{D6E72FE8-5336-452A-9B91-C281C3DB832A}" destId="{409BFD0E-D720-414A-87C1-984E66458176}" srcOrd="1" destOrd="0" parTransId="{03AB8B40-8CB7-41B2-92AF-5E10660B0526}" sibTransId="{38E46898-3131-4559-A608-2C10B5846CBF}"/>
    <dgm:cxn modelId="{480DF289-CC49-4DAF-961D-85D779E3015B}" type="presOf" srcId="{409BFD0E-D720-414A-87C1-984E66458176}" destId="{849507A0-D9F1-4957-8F25-19F24229276D}" srcOrd="0" destOrd="0" presId="urn:microsoft.com/office/officeart/2005/8/layout/process2"/>
    <dgm:cxn modelId="{FAA09A01-523A-4DE5-A793-64C03AEA483C}" type="presParOf" srcId="{270687EA-2C74-4B6B-8D4F-99CEE477C8F3}" destId="{1FB42302-3713-497D-8C85-A62A0DBE61E3}" srcOrd="0" destOrd="0" presId="urn:microsoft.com/office/officeart/2005/8/layout/process2"/>
    <dgm:cxn modelId="{44246744-C12A-4BC4-BE4E-DF55D8FFB931}" type="presParOf" srcId="{270687EA-2C74-4B6B-8D4F-99CEE477C8F3}" destId="{8F45D119-21A3-45E4-90A9-05C5DAEB8338}" srcOrd="1" destOrd="0" presId="urn:microsoft.com/office/officeart/2005/8/layout/process2"/>
    <dgm:cxn modelId="{81B4C64B-6201-45A9-8AAE-D5DFEDBB2368}" type="presParOf" srcId="{8F45D119-21A3-45E4-90A9-05C5DAEB8338}" destId="{91C00219-7684-46DB-9616-485D0B7376F1}" srcOrd="0" destOrd="0" presId="urn:microsoft.com/office/officeart/2005/8/layout/process2"/>
    <dgm:cxn modelId="{F8A08ECF-BC4A-49A8-87C4-232CEC40FEFF}" type="presParOf" srcId="{270687EA-2C74-4B6B-8D4F-99CEE477C8F3}" destId="{849507A0-D9F1-4957-8F25-19F24229276D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E72FE8-5336-452A-9B91-C281C3DB832A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DBE6860-1DBE-4E03-9391-627F6FD6ACC6}">
      <dgm:prSet custT="1"/>
      <dgm:spPr>
        <a:xfrm>
          <a:off x="603293" y="0"/>
          <a:ext cx="3678616" cy="2043676"/>
        </a:xfrm>
        <a:prstGeom prst="roundRect">
          <a:avLst>
            <a:gd name="adj" fmla="val 1000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n-US" sz="3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Animal Planning Task Force (APTF</a:t>
          </a:r>
          <a:r>
            <a:rPr lang="en-US" sz="36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)</a:t>
          </a:r>
          <a:endParaRPr lang="en-US" sz="12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113D15B-8DAC-47F9-8E5B-892ECA64F3BD}" type="parTrans" cxnId="{B9454A78-EB4D-4FC4-97C7-5C53204FDE99}">
      <dgm:prSet/>
      <dgm:spPr/>
      <dgm:t>
        <a:bodyPr/>
        <a:lstStyle/>
        <a:p>
          <a:endParaRPr lang="en-US"/>
        </a:p>
      </dgm:t>
    </dgm:pt>
    <dgm:pt modelId="{941810CF-4B75-4EF3-99D1-333B3879241D}" type="sibTrans" cxnId="{B9454A78-EB4D-4FC4-97C7-5C53204FDE99}">
      <dgm:prSet/>
      <dgm:spPr/>
      <dgm:t>
        <a:bodyPr/>
        <a:lstStyle/>
        <a:p>
          <a:endParaRPr lang="en-US"/>
        </a:p>
      </dgm:t>
    </dgm:pt>
    <dgm:pt modelId="{270687EA-2C74-4B6B-8D4F-99CEE477C8F3}" type="pres">
      <dgm:prSet presAssocID="{D6E72FE8-5336-452A-9B91-C281C3DB832A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B42302-3713-497D-8C85-A62A0DBE61E3}" type="pres">
      <dgm:prSet presAssocID="{5DBE6860-1DBE-4E03-9391-627F6FD6ACC6}" presName="node" presStyleLbl="node1" presStyleIdx="0" presStyleCnt="1" custLinFactNeighborX="15939" custLinFactNeighborY="181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402EDC-305B-4D57-B66D-F77E324E60BE}" type="presOf" srcId="{5DBE6860-1DBE-4E03-9391-627F6FD6ACC6}" destId="{1FB42302-3713-497D-8C85-A62A0DBE61E3}" srcOrd="0" destOrd="0" presId="urn:microsoft.com/office/officeart/2005/8/layout/process2"/>
    <dgm:cxn modelId="{B9454A78-EB4D-4FC4-97C7-5C53204FDE99}" srcId="{D6E72FE8-5336-452A-9B91-C281C3DB832A}" destId="{5DBE6860-1DBE-4E03-9391-627F6FD6ACC6}" srcOrd="0" destOrd="0" parTransId="{5113D15B-8DAC-47F9-8E5B-892ECA64F3BD}" sibTransId="{941810CF-4B75-4EF3-99D1-333B3879241D}"/>
    <dgm:cxn modelId="{8AAA12AF-440A-407A-B279-5881402AEF87}" type="presOf" srcId="{D6E72FE8-5336-452A-9B91-C281C3DB832A}" destId="{270687EA-2C74-4B6B-8D4F-99CEE477C8F3}" srcOrd="0" destOrd="0" presId="urn:microsoft.com/office/officeart/2005/8/layout/process2"/>
    <dgm:cxn modelId="{59C019FB-8D98-487B-809D-38D02A4E6EB9}" type="presParOf" srcId="{270687EA-2C74-4B6B-8D4F-99CEE477C8F3}" destId="{1FB42302-3713-497D-8C85-A62A0DBE61E3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42302-3713-497D-8C85-A62A0DBE61E3}">
      <dsp:nvSpPr>
        <dsp:cNvPr id="0" name=""/>
        <dsp:cNvSpPr/>
      </dsp:nvSpPr>
      <dsp:spPr>
        <a:xfrm>
          <a:off x="0" y="19653"/>
          <a:ext cx="4885203" cy="2600349"/>
        </a:xfrm>
        <a:prstGeom prst="roundRect">
          <a:avLst>
            <a:gd name="adj" fmla="val 1000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Go Bags, harnesses, leashes, vaccination records, practice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b="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Ready NYC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b="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Advance Warning System (AWS)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76162" y="95815"/>
        <a:ext cx="4732879" cy="2448025"/>
      </dsp:txXfrm>
    </dsp:sp>
    <dsp:sp modelId="{8F45D119-21A3-45E4-90A9-05C5DAEB8338}">
      <dsp:nvSpPr>
        <dsp:cNvPr id="0" name=""/>
        <dsp:cNvSpPr/>
      </dsp:nvSpPr>
      <dsp:spPr>
        <a:xfrm rot="5400000">
          <a:off x="2209476" y="2644656"/>
          <a:ext cx="466249" cy="572360"/>
        </a:xfrm>
        <a:prstGeom prst="rightArrow">
          <a:avLst>
            <a:gd name="adj1" fmla="val 60000"/>
            <a:gd name="adj2" fmla="val 5000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2270893" y="2697712"/>
        <a:ext cx="343416" cy="326374"/>
      </dsp:txXfrm>
    </dsp:sp>
    <dsp:sp modelId="{849507A0-D9F1-4957-8F25-19F24229276D}">
      <dsp:nvSpPr>
        <dsp:cNvPr id="0" name=""/>
        <dsp:cNvSpPr/>
      </dsp:nvSpPr>
      <dsp:spPr>
        <a:xfrm>
          <a:off x="0" y="3241669"/>
          <a:ext cx="4885203" cy="265211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rcRect/>
          <a:stretch>
            <a:fillRect t="-18000" b="-18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77678" y="3319347"/>
        <a:ext cx="4729847" cy="2496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42302-3713-497D-8C85-A62A0DBE61E3}">
      <dsp:nvSpPr>
        <dsp:cNvPr id="0" name=""/>
        <dsp:cNvSpPr/>
      </dsp:nvSpPr>
      <dsp:spPr>
        <a:xfrm>
          <a:off x="1189627" y="0"/>
          <a:ext cx="3678616" cy="2043676"/>
        </a:xfrm>
        <a:prstGeom prst="roundRect">
          <a:avLst>
            <a:gd name="adj" fmla="val 1000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Animal Planning Task Force (APTF</a:t>
          </a:r>
          <a:r>
            <a:rPr lang="en-US" sz="36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)</a:t>
          </a:r>
          <a:endParaRPr lang="en-US" sz="12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249484" y="59857"/>
        <a:ext cx="3558902" cy="1923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ability and Natural Disaster Icon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66195" y="1144688"/>
            <a:ext cx="8059611" cy="1914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325" y="3257550"/>
            <a:ext cx="10801350" cy="1471613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6" y="4927715"/>
            <a:ext cx="10801349" cy="1330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952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31520"/>
            <a:ext cx="118872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44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876425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43351"/>
            <a:ext cx="10515600" cy="2146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2425" y="3786190"/>
            <a:ext cx="1148715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91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731520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799"/>
            <a:ext cx="10515600" cy="4486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1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372850" cy="6151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042" y="1122363"/>
            <a:ext cx="9938084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baseline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89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557588" cy="6148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2" y="1128713"/>
            <a:ext cx="3228975" cy="415766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 baseline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714750" y="314325"/>
            <a:ext cx="8158163" cy="622935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40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3089" y="0"/>
            <a:ext cx="10348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27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and Com Pr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876009" y="6236102"/>
            <a:ext cx="3304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communityprep@oem.nyc.gov</a:t>
            </a:r>
          </a:p>
        </p:txBody>
      </p:sp>
    </p:spTree>
    <p:extLst>
      <p:ext uri="{BB962C8B-B14F-4D97-AF65-F5344CB8AC3E}">
        <p14:creationId xmlns:p14="http://schemas.microsoft.com/office/powerpoint/2010/main" val="297805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5542"/>
            <a:ext cx="12192000" cy="4206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615919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802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772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31520"/>
            <a:ext cx="11887200" cy="9144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5625"/>
            <a:ext cx="11887200" cy="477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26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://twitter.com/NYCDisabilities" TargetMode="External"/><Relationship Id="rId3" Type="http://schemas.openxmlformats.org/officeDocument/2006/relationships/slideLayout" Target="../slideLayouts/slideLayout3.xml"/><Relationship Id="rId7" Type="http://schemas.openxmlformats.org/officeDocument/2006/relationships/hyperlink" Target="http://www.nyc.gov/disabilitie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ability Icons for ASL, Large Print, the Blind, Wheelchair Users, and Braill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0577" y="0"/>
            <a:ext cx="3121423" cy="682811"/>
          </a:xfrm>
          <a:prstGeom prst="rect">
            <a:avLst/>
          </a:prstGeom>
        </p:spPr>
      </p:pic>
      <p:pic>
        <p:nvPicPr>
          <p:cNvPr id="8" name="Picture 7" descr="M O P D Logo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7062"/>
            <a:ext cx="3481118" cy="61574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774281" y="6415108"/>
            <a:ext cx="4643438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b="1" dirty="0" smtClean="0">
                <a:hlinkClick r:id="rId7"/>
              </a:rPr>
              <a:t>NYC.gov/Disabilities</a:t>
            </a:r>
            <a:r>
              <a:rPr lang="en-US" b="1" dirty="0" smtClean="0"/>
              <a:t> | </a:t>
            </a:r>
            <a:r>
              <a:rPr lang="en-US" b="1" dirty="0" smtClean="0">
                <a:hlinkClick r:id="rId8"/>
              </a:rPr>
              <a:t>@</a:t>
            </a:r>
            <a:r>
              <a:rPr lang="en-US" b="1" dirty="0" err="1" smtClean="0">
                <a:hlinkClick r:id="rId8"/>
              </a:rPr>
              <a:t>NYCDisabilities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8535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 Y C Emergency Management 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440" y="6257929"/>
            <a:ext cx="3259897" cy="5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 Y C Emergency Management Community Preparedness 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320" y="6006097"/>
            <a:ext cx="2731168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48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27942"/>
          </a:xfrm>
          <a:prstGeom prst="rect">
            <a:avLst/>
          </a:prstGeom>
        </p:spPr>
      </p:pic>
      <p:pic>
        <p:nvPicPr>
          <p:cNvPr id="8" name="Picture 7" descr="D O H M H Logo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81191" y="6290850"/>
            <a:ext cx="11435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2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asterstrategies.org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reaadi.com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mailto:communityprep@oem.nyc.gov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10.svg"/><Relationship Id="rId4" Type="http://schemas.openxmlformats.org/officeDocument/2006/relationships/image" Target="../media/image32.png"/><Relationship Id="rId9" Type="http://schemas.openxmlformats.org/officeDocument/2006/relationships/image" Target="../media/image14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ketherightreal.net/learning" TargetMode="External"/><Relationship Id="rId2" Type="http://schemas.openxmlformats.org/officeDocument/2006/relationships/hyperlink" Target="https://ncd.gov/publications/2019/preserving-our-freedom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disasterstrategies.org/index.php/news/partnership-releases-2017-2018-after-action-report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MOPD Disaster Network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72036"/>
            <a:ext cx="9144000" cy="885828"/>
          </a:xfrm>
        </p:spPr>
        <p:txBody>
          <a:bodyPr/>
          <a:lstStyle/>
          <a:p>
            <a:r>
              <a:rPr lang="en-US" dirty="0" smtClean="0"/>
              <a:t>Quarterly Meeting: May 28th 2019</a:t>
            </a:r>
          </a:p>
          <a:p>
            <a:r>
              <a:rPr lang="en-US" dirty="0" smtClean="0"/>
              <a:t>100 Gold St 2nd Floor, NY 10:00AM to 12:00PM</a:t>
            </a:r>
          </a:p>
        </p:txBody>
      </p:sp>
    </p:spTree>
    <p:extLst>
      <p:ext uri="{BB962C8B-B14F-4D97-AF65-F5344CB8AC3E}">
        <p14:creationId xmlns:p14="http://schemas.microsoft.com/office/powerpoint/2010/main" val="698703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Disaster Relief Medicaid 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685800"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solidFill>
                  <a:prstClr val="black"/>
                </a:solidFill>
              </a:rPr>
              <a:t>Ensures that individuals eligible for Medicaid who are forced to relocate to another state due to a disaster are able to continue to access their Medicaid supported services. </a:t>
            </a:r>
          </a:p>
          <a:p>
            <a:pPr defTabSz="685800"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solidFill>
                  <a:prstClr val="black"/>
                </a:solidFill>
              </a:rPr>
              <a:t>Provides states with resources to support the Medicaid needs of individuals forced to relocate through: </a:t>
            </a:r>
          </a:p>
          <a:p>
            <a:pPr marL="400050" lvl="1" indent="-171450" defTabSz="685800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</a:rPr>
              <a:t>a limited time one hundred percent federal match for displaced individuals</a:t>
            </a:r>
          </a:p>
          <a:p>
            <a:pPr marL="400050" lvl="1" indent="-171450" defTabSz="685800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</a:rPr>
              <a:t>technical assistance </a:t>
            </a:r>
          </a:p>
          <a:p>
            <a:pPr marL="400050" lvl="1" indent="-171450" defTabSz="685800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</a:rPr>
              <a:t>support to develop innovative state strategies to respond to an influx of out-of-state individuals</a:t>
            </a:r>
          </a:p>
          <a:p>
            <a:pPr defTabSz="685800"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solidFill>
                  <a:prstClr val="black"/>
                </a:solidFill>
              </a:rPr>
              <a:t>Creates a grant to help states develop an emergency response corps to provide home and community-based services.</a:t>
            </a:r>
          </a:p>
          <a:p>
            <a:pPr defTabSz="685800"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solidFill>
                  <a:prstClr val="black"/>
                </a:solidFill>
              </a:rPr>
              <a:t>Guarantees that a 100 percent federal matching payment for medical  assistance is provided to states in disaster areas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4990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003" y="706289"/>
            <a:ext cx="6291994" cy="149446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2038362"/>
            <a:ext cx="10515600" cy="1876425"/>
          </a:xfrm>
        </p:spPr>
        <p:txBody>
          <a:bodyPr/>
          <a:lstStyle/>
          <a:p>
            <a:r>
              <a:rPr lang="en-US" dirty="0" smtClean="0"/>
              <a:t>Disaster Resilience &amp; Resource Network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1850" y="3857620"/>
            <a:ext cx="10515600" cy="2343155"/>
          </a:xfrm>
        </p:spPr>
        <p:txBody>
          <a:bodyPr/>
          <a:lstStyle/>
          <a:p>
            <a:pPr marL="3028950" lvl="4" indent="-2286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MOPD Summer Updates</a:t>
            </a:r>
          </a:p>
          <a:p>
            <a:pPr marL="3028950" lvl="4" indent="-2286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Network Resources</a:t>
            </a:r>
          </a:p>
          <a:p>
            <a:pPr marL="3028950" lvl="4" indent="-2286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Twitter Alt Text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5267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narama view of the Manhattan sckyine with the sun beaming down on the city. The Empire State Building at the center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578" y="205668"/>
            <a:ext cx="8510754" cy="5566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9512" y="1332086"/>
            <a:ext cx="8252178" cy="263031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NYC </a:t>
            </a:r>
            <a:r>
              <a:rPr lang="en-US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Heat</a:t>
            </a:r>
            <a:br>
              <a:rPr lang="en-US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Emergency Plan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85213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Emergency Plan Triggers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Activation Criteria</a:t>
            </a:r>
          </a:p>
          <a:p>
            <a:endParaRPr lang="en-US" dirty="0" smtClean="0"/>
          </a:p>
          <a:p>
            <a:r>
              <a:rPr lang="en-US" dirty="0"/>
              <a:t>Predicted Heat Index of 100 F or higher for one day or more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-- OR --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Predicted </a:t>
            </a:r>
            <a:r>
              <a:rPr lang="en-US" dirty="0"/>
              <a:t>Heat Index of 95 F or higher at any point for two consecutive days or more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824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Emergency Plan</a:t>
            </a:r>
            <a:br>
              <a:rPr lang="en-US" dirty="0"/>
            </a:b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u="sng" dirty="0"/>
              <a:t>Objective 1</a:t>
            </a:r>
            <a:r>
              <a:rPr lang="en-US" dirty="0"/>
              <a:t>: Provide Hazard Awareness and Disseminate Public Messaging</a:t>
            </a:r>
          </a:p>
          <a:p>
            <a:endParaRPr lang="en-US" dirty="0"/>
          </a:p>
          <a:p>
            <a:r>
              <a:rPr lang="en-US" u="sng" dirty="0"/>
              <a:t>Objective 2</a:t>
            </a:r>
            <a:r>
              <a:rPr lang="en-US" dirty="0"/>
              <a:t>: Minimize Impacts to the Public Health System</a:t>
            </a:r>
          </a:p>
          <a:p>
            <a:endParaRPr lang="en-US" dirty="0"/>
          </a:p>
          <a:p>
            <a:r>
              <a:rPr lang="en-US" u="sng" dirty="0"/>
              <a:t>Objective 3</a:t>
            </a:r>
            <a:r>
              <a:rPr lang="en-US" dirty="0"/>
              <a:t>: Minimize Impacts to </a:t>
            </a:r>
            <a:r>
              <a:rPr lang="en-US" dirty="0" smtClean="0"/>
              <a:t>Infrastructure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242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Emergency Plan</a:t>
            </a:r>
            <a:br>
              <a:rPr lang="en-US" dirty="0"/>
            </a:br>
            <a:r>
              <a:rPr lang="en-US" dirty="0" smtClean="0"/>
              <a:t>Objectives</a:t>
            </a:r>
            <a:br>
              <a:rPr lang="en-US" dirty="0" smtClean="0"/>
            </a:br>
            <a:r>
              <a:rPr lang="en-US" dirty="0" smtClean="0"/>
              <a:t>-- Cont’d --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b="1" u="sng" dirty="0"/>
              <a:t>Objective 1: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Provide </a:t>
            </a:r>
            <a:r>
              <a:rPr lang="en-US" dirty="0"/>
              <a:t>Hazard Awareness and Disseminate Public </a:t>
            </a:r>
            <a:r>
              <a:rPr lang="en-US" dirty="0" smtClean="0"/>
              <a:t>Messaging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499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Emergency Plan</a:t>
            </a:r>
            <a:br>
              <a:rPr lang="en-US" dirty="0"/>
            </a:br>
            <a:r>
              <a:rPr lang="en-US" dirty="0"/>
              <a:t>Objectives</a:t>
            </a:r>
            <a:br>
              <a:rPr lang="en-US" dirty="0"/>
            </a:br>
            <a:r>
              <a:rPr lang="en-US" dirty="0"/>
              <a:t>-- Cont’d --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714750" y="314325"/>
            <a:ext cx="6209341" cy="6229350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Operational Strategy 1.1</a:t>
            </a:r>
            <a:r>
              <a:rPr lang="en-US" b="1" dirty="0"/>
              <a:t>: Disseminate Public Information</a:t>
            </a:r>
          </a:p>
          <a:p>
            <a:endParaRPr lang="en-US" dirty="0"/>
          </a:p>
          <a:p>
            <a:r>
              <a:rPr lang="en-US" dirty="0"/>
              <a:t>Notify NYC</a:t>
            </a:r>
          </a:p>
          <a:p>
            <a:r>
              <a:rPr lang="en-US" dirty="0"/>
              <a:t>Traditional media</a:t>
            </a:r>
          </a:p>
          <a:p>
            <a:r>
              <a:rPr lang="en-US" dirty="0"/>
              <a:t>Beat the Heat campaign</a:t>
            </a:r>
          </a:p>
          <a:p>
            <a:r>
              <a:rPr lang="en-US" dirty="0"/>
              <a:t>Outreach to communities, elected officials</a:t>
            </a:r>
          </a:p>
          <a:p>
            <a:r>
              <a:rPr lang="en-US" dirty="0"/>
              <a:t>NYC Advance Warning </a:t>
            </a:r>
            <a:r>
              <a:rPr lang="en-US" dirty="0" smtClean="0"/>
              <a:t>System</a:t>
            </a:r>
            <a:endParaRPr lang="en-US" dirty="0"/>
          </a:p>
        </p:txBody>
      </p:sp>
      <p:pic>
        <p:nvPicPr>
          <p:cNvPr id="4" name="Picture 3" descr="Former Mayor Dinkins looking straight into the camera with text stating &quot;Help all New Yorkers have a safe and healthy summer. Be a good neighboor by checking on those who may be as risk for heat illness&quot;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091" y="1979139"/>
            <a:ext cx="2267909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22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Emergency Plan</a:t>
            </a:r>
            <a:br>
              <a:rPr lang="en-US" dirty="0"/>
            </a:br>
            <a:r>
              <a:rPr lang="en-US" dirty="0"/>
              <a:t>Objectives</a:t>
            </a:r>
            <a:br>
              <a:rPr lang="en-US" dirty="0"/>
            </a:br>
            <a:r>
              <a:rPr lang="en-US" dirty="0"/>
              <a:t>-- Cont’d --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b="1" u="sng" dirty="0"/>
              <a:t>Objective 2</a:t>
            </a:r>
            <a:r>
              <a:rPr lang="en-US" b="1" u="sng" dirty="0" smtClean="0"/>
              <a:t>:</a:t>
            </a:r>
            <a:endParaRPr lang="en-US" b="1" u="sng" dirty="0"/>
          </a:p>
          <a:p>
            <a:pPr marL="0" indent="0">
              <a:buNone/>
            </a:pPr>
            <a:r>
              <a:rPr lang="en-US" dirty="0"/>
              <a:t>Minimize Impacts to Public </a:t>
            </a:r>
            <a:r>
              <a:rPr lang="en-US" dirty="0" smtClean="0"/>
              <a:t>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489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Emergency Plan</a:t>
            </a:r>
            <a:br>
              <a:rPr lang="en-US" dirty="0"/>
            </a:br>
            <a:r>
              <a:rPr lang="en-US" dirty="0"/>
              <a:t>Objectives</a:t>
            </a:r>
            <a:br>
              <a:rPr lang="en-US" dirty="0"/>
            </a:br>
            <a:r>
              <a:rPr lang="en-US" dirty="0"/>
              <a:t>-- Cont’d --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714750" y="228597"/>
            <a:ext cx="8158163" cy="6229350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Operational Strategy  2.1</a:t>
            </a:r>
            <a:r>
              <a:rPr lang="en-US" b="1" dirty="0"/>
              <a:t>: Activate the  Advance Warning System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Heat alerts are delivered via e-mail to agencies and organizations that have developed trusted relationships with their clients </a:t>
            </a:r>
          </a:p>
          <a:p>
            <a:pPr lvl="1"/>
            <a:r>
              <a:rPr lang="en-US" dirty="0"/>
              <a:t>Agencies and organizations can tailor communication and support to their client’s specific needs </a:t>
            </a:r>
          </a:p>
          <a:p>
            <a:pPr lvl="1"/>
            <a:r>
              <a:rPr lang="en-US" dirty="0"/>
              <a:t>1,900 + Organizations</a:t>
            </a:r>
          </a:p>
          <a:p>
            <a:r>
              <a:rPr lang="en-US" dirty="0"/>
              <a:t>Conference calls are held with umbrella service agencies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995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Emergency Plan</a:t>
            </a:r>
            <a:br>
              <a:rPr lang="en-US" dirty="0"/>
            </a:br>
            <a:r>
              <a:rPr lang="en-US" dirty="0"/>
              <a:t>Objectives</a:t>
            </a:r>
            <a:br>
              <a:rPr lang="en-US" dirty="0"/>
            </a:br>
            <a:r>
              <a:rPr lang="en-US" dirty="0"/>
              <a:t>-- Cont’d --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/>
              <a:t>Operational Strategy  2.2</a:t>
            </a:r>
            <a:r>
              <a:rPr lang="en-US" b="1" dirty="0"/>
              <a:t>: Activate Cooling Centers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3000" dirty="0"/>
              <a:t>Operate during daytime hours </a:t>
            </a:r>
          </a:p>
          <a:p>
            <a:r>
              <a:rPr lang="en-US" sz="3000" dirty="0"/>
              <a:t>Free and open to the public, air-conditioned facilities</a:t>
            </a:r>
          </a:p>
          <a:p>
            <a:pPr lvl="1"/>
            <a:r>
              <a:rPr lang="en-US" sz="3000" dirty="0"/>
              <a:t>Libraries, Senior Centers, Recreation Centers</a:t>
            </a:r>
          </a:p>
          <a:p>
            <a:pPr lvl="1"/>
            <a:r>
              <a:rPr lang="en-US" sz="3000" dirty="0"/>
              <a:t>Run by 8 partner agencies: NYPL, QPL, BPL, DFTA, DYCD, NYCHA, Parks, Salvation Army</a:t>
            </a:r>
          </a:p>
          <a:p>
            <a:r>
              <a:rPr lang="en-US" sz="3000" dirty="0"/>
              <a:t>577 facilities available for summer of 2019. People can find their nearest location through 311 or the Cooling Center finder</a:t>
            </a:r>
          </a:p>
        </p:txBody>
      </p:sp>
    </p:spTree>
    <p:extLst>
      <p:ext uri="{BB962C8B-B14F-4D97-AF65-F5344CB8AC3E}">
        <p14:creationId xmlns:p14="http://schemas.microsoft.com/office/powerpoint/2010/main" val="864063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Agenda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4594" y="1828799"/>
            <a:ext cx="7262813" cy="4486275"/>
          </a:xfrm>
        </p:spPr>
        <p:txBody>
          <a:bodyPr/>
          <a:lstStyle/>
          <a:p>
            <a:pPr marL="365125" lvl="0" indent="-342900" eaLnBrk="0" fontAlgn="base" hangingPunct="0">
              <a:lnSpc>
                <a:spcPct val="100000"/>
              </a:lnSpc>
              <a:spcBef>
                <a:spcPts val="0"/>
              </a:spcBef>
              <a:buSzPct val="125000"/>
              <a:buFont typeface="Wingdings" panose="05000000000000000000" pitchFamily="2" charset="2"/>
              <a:buChar char="§"/>
              <a:tabLst>
                <a:tab pos="365125" algn="l"/>
              </a:tabLst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Avenir Book"/>
                <a:sym typeface="Avenir Book" charset="0"/>
              </a:rPr>
              <a:t>Welcome</a:t>
            </a:r>
            <a:r>
              <a:rPr lang="en-US" altLang="en-US" sz="2400" kern="0" dirty="0" smtClean="0">
                <a:solidFill>
                  <a:srgbClr val="000000"/>
                </a:solidFill>
                <a:latin typeface="Avenir Book"/>
                <a:sym typeface="Avenir Book" charset="0"/>
              </a:rPr>
              <a:t>:</a:t>
            </a:r>
            <a:endParaRPr lang="en-US" altLang="en-US" sz="2400" kern="0" dirty="0">
              <a:solidFill>
                <a:srgbClr val="000000"/>
              </a:solidFill>
              <a:latin typeface="Avenir Book"/>
              <a:sym typeface="Avenir Book" charset="0"/>
            </a:endParaRPr>
          </a:p>
          <a:p>
            <a:pPr marL="22225" lvl="0" indent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None/>
              <a:tabLst>
                <a:tab pos="365125" algn="l"/>
              </a:tabLst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Avenir Book"/>
                <a:sym typeface="Avenir Book" charset="0"/>
              </a:rPr>
              <a:t>	</a:t>
            </a:r>
            <a:r>
              <a:rPr lang="en-US" altLang="en-US" sz="2000" kern="0" dirty="0">
                <a:solidFill>
                  <a:srgbClr val="000000"/>
                </a:solidFill>
                <a:latin typeface="Avenir Book"/>
                <a:sym typeface="Avenir Book" charset="0"/>
              </a:rPr>
              <a:t>Eli Fresquez (MOPD</a:t>
            </a:r>
            <a:r>
              <a:rPr lang="en-US" altLang="en-US" sz="2000" kern="0" dirty="0" smtClean="0">
                <a:solidFill>
                  <a:srgbClr val="000000"/>
                </a:solidFill>
                <a:latin typeface="Avenir Book"/>
                <a:sym typeface="Avenir Book" charset="0"/>
              </a:rPr>
              <a:t>)</a:t>
            </a:r>
            <a:endParaRPr lang="en-US" altLang="en-US" sz="1200" kern="0" dirty="0">
              <a:solidFill>
                <a:srgbClr val="000000"/>
              </a:solidFill>
              <a:latin typeface="Avenir Book"/>
              <a:sym typeface="Avenir Book" charset="0"/>
            </a:endParaRPr>
          </a:p>
          <a:p>
            <a:pPr marL="365125" lvl="0" indent="-342900" eaLnBrk="0" fontAlgn="base" hangingPunct="0">
              <a:lnSpc>
                <a:spcPct val="100000"/>
              </a:lnSpc>
              <a:spcBef>
                <a:spcPts val="0"/>
              </a:spcBef>
              <a:buSzPct val="125000"/>
              <a:buFont typeface="Wingdings" panose="05000000000000000000" pitchFamily="2" charset="2"/>
              <a:buChar char="§"/>
              <a:tabLst>
                <a:tab pos="365125" algn="l"/>
              </a:tabLst>
              <a:defRPr/>
            </a:pPr>
            <a:r>
              <a:rPr lang="en-US" sz="2400" kern="0" dirty="0">
                <a:solidFill>
                  <a:srgbClr val="000000"/>
                </a:solidFill>
                <a:latin typeface="Avenir Book"/>
                <a:sym typeface="Avenir Book" charset="0"/>
              </a:rPr>
              <a:t>Partnership for Inclusive Disaster Strategies: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sym typeface="Avenir Book" charset="0"/>
              </a:rPr>
              <a:t>	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sym typeface="Avenir Book" charset="0"/>
              </a:rPr>
              <a:t>Marcie Roth, CEO (Former Director, Office of Disability Integration &amp; Coordination FEMA)</a:t>
            </a:r>
            <a:endParaRPr lang="en-US" altLang="en-US" sz="1200" kern="0" dirty="0">
              <a:solidFill>
                <a:srgbClr val="000000"/>
              </a:solidFill>
              <a:latin typeface="Avenir Book"/>
              <a:sym typeface="Avenir Book" charset="0"/>
            </a:endParaRPr>
          </a:p>
          <a:p>
            <a:pPr marL="365125" lvl="0" indent="-342900" eaLnBrk="0" fontAlgn="base" hangingPunct="0">
              <a:lnSpc>
                <a:spcPct val="100000"/>
              </a:lnSpc>
              <a:spcBef>
                <a:spcPts val="0"/>
              </a:spcBef>
              <a:buSzPct val="125000"/>
              <a:buFont typeface="Wingdings" panose="05000000000000000000" pitchFamily="2" charset="2"/>
              <a:buChar char="§"/>
              <a:tabLst>
                <a:tab pos="365125" algn="l"/>
              </a:tabLst>
              <a:defRPr/>
            </a:pPr>
            <a:r>
              <a:rPr lang="en-US" sz="2400" kern="0" dirty="0">
                <a:solidFill>
                  <a:srgbClr val="000000"/>
                </a:solidFill>
                <a:latin typeface="Avenir Book"/>
                <a:sym typeface="Avenir Book" charset="0"/>
              </a:rPr>
              <a:t>NYC Heat Plan &amp; Health Impacts:</a:t>
            </a:r>
          </a:p>
          <a:p>
            <a:pPr marL="22225" lvl="0" indent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None/>
              <a:tabLst>
                <a:tab pos="365125" algn="l"/>
              </a:tabLst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Avenir Book"/>
                <a:sym typeface="Avenir Book" charset="0"/>
              </a:rPr>
              <a:t>	</a:t>
            </a:r>
            <a:r>
              <a:rPr lang="en-US" altLang="en-US" sz="2000" kern="0" dirty="0">
                <a:solidFill>
                  <a:srgbClr val="000000"/>
                </a:solidFill>
                <a:latin typeface="Avenir Book"/>
                <a:sym typeface="Avenir Book" charset="0"/>
              </a:rPr>
              <a:t>Chris </a:t>
            </a:r>
            <a:r>
              <a:rPr lang="en-US" altLang="en-US" sz="2000" kern="0" dirty="0" err="1">
                <a:solidFill>
                  <a:srgbClr val="000000"/>
                </a:solidFill>
                <a:latin typeface="Avenir Book"/>
                <a:sym typeface="Avenir Book" charset="0"/>
              </a:rPr>
              <a:t>Pagnotta</a:t>
            </a:r>
            <a:r>
              <a:rPr lang="en-US" altLang="en-US" sz="2000" kern="0" dirty="0">
                <a:solidFill>
                  <a:srgbClr val="000000"/>
                </a:solidFill>
                <a:latin typeface="Avenir Book"/>
                <a:sym typeface="Avenir Book" charset="0"/>
              </a:rPr>
              <a:t> (NYCEM) &amp; </a:t>
            </a:r>
            <a:r>
              <a:rPr lang="en-US" sz="2000" kern="0" dirty="0" err="1">
                <a:solidFill>
                  <a:srgbClr val="000000"/>
                </a:solidFill>
                <a:latin typeface="Avenir Book"/>
                <a:sym typeface="Avenir Book" charset="0"/>
              </a:rPr>
              <a:t>Munerah</a:t>
            </a:r>
            <a:r>
              <a:rPr lang="en-US" sz="2000" kern="0" dirty="0">
                <a:solidFill>
                  <a:srgbClr val="000000"/>
                </a:solidFill>
                <a:latin typeface="Avenir Book"/>
                <a:sym typeface="Avenir Book" charset="0"/>
              </a:rPr>
              <a:t> Ahmed (DOHMH</a:t>
            </a:r>
            <a:r>
              <a:rPr lang="en-US" sz="2000" kern="0" dirty="0" smtClean="0">
                <a:solidFill>
                  <a:srgbClr val="000000"/>
                </a:solidFill>
                <a:latin typeface="Avenir Book"/>
                <a:sym typeface="Avenir Book" charset="0"/>
              </a:rPr>
              <a:t>)</a:t>
            </a:r>
            <a:endParaRPr lang="en-US" altLang="en-US" sz="1200" kern="0" dirty="0">
              <a:solidFill>
                <a:srgbClr val="000000"/>
              </a:solidFill>
              <a:latin typeface="Avenir Book"/>
              <a:sym typeface="Avenir Book" charset="0"/>
            </a:endParaRPr>
          </a:p>
          <a:p>
            <a:pPr marL="365125" lvl="0" indent="-342900" eaLnBrk="0" fontAlgn="base" hangingPunct="0">
              <a:lnSpc>
                <a:spcPct val="100000"/>
              </a:lnSpc>
              <a:spcBef>
                <a:spcPts val="0"/>
              </a:spcBef>
              <a:buSzPct val="125000"/>
              <a:buFont typeface="Wingdings" panose="05000000000000000000" pitchFamily="2" charset="2"/>
              <a:buChar char="§"/>
              <a:tabLst>
                <a:tab pos="365125" algn="l"/>
              </a:tabLst>
              <a:defRPr/>
            </a:pPr>
            <a:r>
              <a:rPr lang="en-US" sz="2400" kern="0" dirty="0">
                <a:solidFill>
                  <a:srgbClr val="000000"/>
                </a:solidFill>
                <a:latin typeface="Avenir Book"/>
                <a:sym typeface="Avenir Book" charset="0"/>
              </a:rPr>
              <a:t>Pets &amp; Service Animals During Disasters:</a:t>
            </a:r>
            <a:endParaRPr lang="en-US" altLang="en-US" sz="2400" kern="0" dirty="0">
              <a:solidFill>
                <a:srgbClr val="000000"/>
              </a:solidFill>
              <a:latin typeface="Avenir Book"/>
              <a:sym typeface="Avenir Book" charset="0"/>
            </a:endParaRPr>
          </a:p>
          <a:p>
            <a:pPr marL="22225" lvl="0" indent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None/>
              <a:tabLst>
                <a:tab pos="365125" algn="l"/>
              </a:tabLst>
              <a:defRPr/>
            </a:pPr>
            <a:r>
              <a:rPr lang="en-US" sz="1200" kern="0" dirty="0">
                <a:solidFill>
                  <a:srgbClr val="000000"/>
                </a:solidFill>
                <a:latin typeface="Avenir Book"/>
                <a:sym typeface="Avenir Book" charset="0"/>
              </a:rPr>
              <a:t>	</a:t>
            </a:r>
            <a:r>
              <a:rPr lang="en-US" sz="2000" kern="0" dirty="0">
                <a:solidFill>
                  <a:srgbClr val="000000"/>
                </a:solidFill>
                <a:latin typeface="Avenir Book"/>
                <a:sym typeface="Avenir Book" charset="0"/>
              </a:rPr>
              <a:t>Andy Perlman (NYCEM</a:t>
            </a:r>
            <a:r>
              <a:rPr lang="en-US" sz="2000" kern="0" dirty="0" smtClean="0">
                <a:solidFill>
                  <a:srgbClr val="000000"/>
                </a:solidFill>
                <a:latin typeface="Avenir Book"/>
                <a:sym typeface="Avenir Book" charset="0"/>
              </a:rPr>
              <a:t>)</a:t>
            </a:r>
            <a:endParaRPr lang="en-US" altLang="en-US" sz="1200" kern="0" dirty="0">
              <a:solidFill>
                <a:srgbClr val="000000"/>
              </a:solidFill>
              <a:latin typeface="Avenir Book"/>
              <a:sym typeface="Avenir Book" charset="0"/>
            </a:endParaRPr>
          </a:p>
          <a:p>
            <a:pPr marL="365125" lvl="0" indent="-342900" eaLnBrk="0" fontAlgn="base" hangingPunct="0">
              <a:lnSpc>
                <a:spcPct val="100000"/>
              </a:lnSpc>
              <a:spcBef>
                <a:spcPts val="0"/>
              </a:spcBef>
              <a:buSzPct val="125000"/>
              <a:buFont typeface="Wingdings" panose="05000000000000000000" pitchFamily="2" charset="2"/>
              <a:buChar char="§"/>
              <a:tabLst>
                <a:tab pos="365125" algn="l"/>
              </a:tabLst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Avenir Book"/>
                <a:sym typeface="Avenir Book" charset="0"/>
              </a:rPr>
              <a:t>Open Discussion and Next </a:t>
            </a:r>
            <a:r>
              <a:rPr lang="en-US" altLang="en-US" sz="2400" kern="0" dirty="0" smtClean="0">
                <a:solidFill>
                  <a:srgbClr val="000000"/>
                </a:solidFill>
                <a:latin typeface="Avenir Book"/>
                <a:sym typeface="Avenir Book" charset="0"/>
              </a:rPr>
              <a:t>Meeting</a:t>
            </a:r>
            <a:endParaRPr lang="en-US" altLang="en-US" sz="2400" kern="0" dirty="0">
              <a:solidFill>
                <a:srgbClr val="000000"/>
              </a:solidFill>
              <a:latin typeface="Avenir Book"/>
              <a:sym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280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Emergency Plan</a:t>
            </a:r>
            <a:br>
              <a:rPr lang="en-US" dirty="0"/>
            </a:br>
            <a:r>
              <a:rPr lang="en-US" dirty="0"/>
              <a:t>Objectives</a:t>
            </a:r>
            <a:br>
              <a:rPr lang="en-US" dirty="0"/>
            </a:br>
            <a:r>
              <a:rPr lang="en-US" dirty="0"/>
              <a:t>-- Cont’d --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/>
              <a:t>Operational Strategy  2.3</a:t>
            </a:r>
            <a:r>
              <a:rPr lang="en-US" b="1" dirty="0"/>
              <a:t>: Conduct Homeless Outreach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dirty="0"/>
              <a:t>Focus on priority list of clients at high risk for heat-related illness</a:t>
            </a:r>
          </a:p>
          <a:p>
            <a:r>
              <a:rPr lang="en-US" dirty="0"/>
              <a:t>Homeless Services increase checks, especially during sun’s peak hours 1100-1600 </a:t>
            </a:r>
            <a:r>
              <a:rPr lang="en-US" dirty="0" smtClean="0"/>
              <a:t>hours</a:t>
            </a:r>
            <a:endParaRPr lang="en-US" dirty="0"/>
          </a:p>
        </p:txBody>
      </p:sp>
      <p:pic>
        <p:nvPicPr>
          <p:cNvPr id="4" name="Picture 3" descr="Logo code red weather warning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180" y="4820738"/>
            <a:ext cx="3706689" cy="1274174"/>
          </a:xfrm>
          <a:prstGeom prst="rect">
            <a:avLst/>
          </a:prstGeom>
        </p:spPr>
      </p:pic>
      <p:pic>
        <p:nvPicPr>
          <p:cNvPr id="5" name="Picture 4" descr="Multiple NYC Government Logo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456" y="4672041"/>
            <a:ext cx="3868457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10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Emergency Plan</a:t>
            </a:r>
            <a:br>
              <a:rPr lang="en-US" dirty="0"/>
            </a:br>
            <a:r>
              <a:rPr lang="en-US" dirty="0"/>
              <a:t>Objectives</a:t>
            </a:r>
            <a:br>
              <a:rPr lang="en-US" dirty="0"/>
            </a:br>
            <a:r>
              <a:rPr lang="en-US" dirty="0"/>
              <a:t>-- Cont’d --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b="1" u="sng" dirty="0"/>
              <a:t>Objective 3</a:t>
            </a:r>
            <a:r>
              <a:rPr lang="en-US" b="1" dirty="0"/>
              <a:t>: </a:t>
            </a:r>
          </a:p>
          <a:p>
            <a:pPr marL="0" indent="0">
              <a:buNone/>
            </a:pPr>
            <a:r>
              <a:rPr lang="en-US" dirty="0"/>
              <a:t>Minimize Impacts to </a:t>
            </a:r>
            <a:r>
              <a:rPr lang="en-US" dirty="0" smtClean="0"/>
              <a:t>Infrastructure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140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Emergency Plan</a:t>
            </a:r>
            <a:br>
              <a:rPr lang="en-US" dirty="0"/>
            </a:br>
            <a:r>
              <a:rPr lang="en-US" dirty="0"/>
              <a:t>Objectives</a:t>
            </a:r>
            <a:br>
              <a:rPr lang="en-US" dirty="0"/>
            </a:br>
            <a:r>
              <a:rPr lang="en-US" dirty="0"/>
              <a:t>-- Cont’d --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/>
              <a:t>Operational Strategy  3.1</a:t>
            </a:r>
            <a:r>
              <a:rPr lang="en-US" b="1" dirty="0"/>
              <a:t>: Relieve Stress on Electric System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Con Ed &amp; PSE&amp;G-LI proactively reduce the load on the electric system to prevent localized or widespread power outages</a:t>
            </a:r>
          </a:p>
          <a:p>
            <a:r>
              <a:rPr lang="en-US" dirty="0"/>
              <a:t>This may include: </a:t>
            </a:r>
          </a:p>
          <a:p>
            <a:pPr lvl="1"/>
            <a:r>
              <a:rPr lang="en-US" dirty="0"/>
              <a:t>Customer Appeals</a:t>
            </a:r>
          </a:p>
          <a:p>
            <a:pPr lvl="1"/>
            <a:r>
              <a:rPr lang="en-US" dirty="0"/>
              <a:t>Peak Load Management </a:t>
            </a:r>
          </a:p>
          <a:p>
            <a:pPr lvl="1"/>
            <a:r>
              <a:rPr lang="en-US" dirty="0"/>
              <a:t>Demand Response Programs</a:t>
            </a:r>
          </a:p>
          <a:p>
            <a:endParaRPr lang="en-US" dirty="0"/>
          </a:p>
        </p:txBody>
      </p:sp>
      <p:pic>
        <p:nvPicPr>
          <p:cNvPr id="4" name="Picture 3" descr="Air Condition controller setting to 78 degrees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491" y="5492378"/>
            <a:ext cx="3926164" cy="1365622"/>
          </a:xfrm>
          <a:prstGeom prst="rect">
            <a:avLst/>
          </a:prstGeom>
        </p:spPr>
      </p:pic>
      <p:pic>
        <p:nvPicPr>
          <p:cNvPr id="5" name="Picture 4" descr="Image of a sun reading &quot;Summertime Energy Saving Tips&quot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0154" y="4931120"/>
            <a:ext cx="1920406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60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Emergency Plan</a:t>
            </a:r>
            <a:br>
              <a:rPr lang="en-US" dirty="0"/>
            </a:br>
            <a:r>
              <a:rPr lang="en-US" dirty="0"/>
              <a:t>Objectives</a:t>
            </a:r>
            <a:br>
              <a:rPr lang="en-US" dirty="0"/>
            </a:br>
            <a:r>
              <a:rPr lang="en-US" dirty="0"/>
              <a:t>-- Cont’d --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/>
              <a:t>Operational Strategy  3.2</a:t>
            </a:r>
            <a:r>
              <a:rPr lang="en-US" b="1" dirty="0"/>
              <a:t>: Issue Excavation Safety Alert 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NYC issues an Excavation Safety Alert (ESA) during heat emergencies </a:t>
            </a:r>
          </a:p>
          <a:p>
            <a:r>
              <a:rPr lang="en-US" dirty="0"/>
              <a:t>Heightens awareness of safe excavation practices to protect the integrity of the underground critical </a:t>
            </a:r>
            <a:r>
              <a:rPr lang="en-US" dirty="0" smtClean="0"/>
              <a:t>facilities</a:t>
            </a:r>
            <a:endParaRPr lang="en-US" dirty="0"/>
          </a:p>
        </p:txBody>
      </p:sp>
      <p:pic>
        <p:nvPicPr>
          <p:cNvPr id="4" name="Picture 3" descr="Logo for New York 8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870" y="4483048"/>
            <a:ext cx="3889585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54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Emergency Plan</a:t>
            </a:r>
            <a:br>
              <a:rPr lang="en-US" dirty="0"/>
            </a:br>
            <a:r>
              <a:rPr lang="en-US" dirty="0"/>
              <a:t>Objectives</a:t>
            </a:r>
            <a:br>
              <a:rPr lang="en-US" dirty="0"/>
            </a:br>
            <a:r>
              <a:rPr lang="en-US" dirty="0"/>
              <a:t>-- Cont’d --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714750" y="314325"/>
            <a:ext cx="6276403" cy="6229350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Operational Strategy </a:t>
            </a:r>
            <a:r>
              <a:rPr lang="en-US" b="1" u="sng" dirty="0" smtClean="0"/>
              <a:t>3.3</a:t>
            </a:r>
            <a:r>
              <a:rPr lang="en-US" b="1" dirty="0"/>
              <a:t>: </a:t>
            </a:r>
            <a:r>
              <a:rPr lang="en-US" b="1" dirty="0" smtClean="0"/>
              <a:t>Distribute </a:t>
            </a:r>
            <a:r>
              <a:rPr lang="en-US" b="1" dirty="0"/>
              <a:t>Spray Caps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FDNY distributes hydrant spray caps to the public </a:t>
            </a:r>
          </a:p>
          <a:p>
            <a:r>
              <a:rPr lang="en-US" dirty="0"/>
              <a:t>Applicants complete request form from FDNY firehouses</a:t>
            </a:r>
          </a:p>
          <a:p>
            <a:r>
              <a:rPr lang="en-US" dirty="0"/>
              <a:t>Fire hydrants are often illegally opened and used as sprinklers creating drops in system water pressure</a:t>
            </a:r>
          </a:p>
          <a:p>
            <a:endParaRPr lang="en-US" dirty="0"/>
          </a:p>
        </p:txBody>
      </p:sp>
      <p:pic>
        <p:nvPicPr>
          <p:cNvPr id="4" name="Picture 3" descr="A hydrant equipped with a spray cap helps children beat the heat in the July 2013 heat wave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153" y="2094214"/>
            <a:ext cx="2200847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26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Heat Health Risks in NYC:</a:t>
            </a:r>
            <a:br>
              <a:rPr lang="en-US" sz="4800" dirty="0" smtClean="0"/>
            </a:br>
            <a:r>
              <a:rPr lang="en-US" sz="4800" dirty="0" smtClean="0"/>
              <a:t>Protecting At-Risk Populations</a:t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3600" dirty="0" smtClean="0"/>
              <a:t>MOPD Disaster Network</a:t>
            </a:r>
            <a:br>
              <a:rPr lang="en-US" sz="3600" dirty="0" smtClean="0"/>
            </a:br>
            <a:r>
              <a:rPr lang="en-US" sz="3600" dirty="0" smtClean="0"/>
              <a:t>May </a:t>
            </a:r>
            <a:r>
              <a:rPr lang="en-US" sz="4800" dirty="0" smtClean="0"/>
              <a:t>28, 2019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4265987"/>
            <a:ext cx="8948738" cy="1949080"/>
          </a:xfrm>
        </p:spPr>
        <p:txBody>
          <a:bodyPr/>
          <a:lstStyle/>
          <a:p>
            <a:pPr algn="l"/>
            <a:r>
              <a:rPr lang="en-US" sz="3600" dirty="0" err="1" smtClean="0"/>
              <a:t>Munerah</a:t>
            </a:r>
            <a:r>
              <a:rPr lang="en-US" sz="3600" dirty="0" smtClean="0"/>
              <a:t> Ahmed, MPH</a:t>
            </a:r>
          </a:p>
          <a:p>
            <a:pPr algn="l"/>
            <a:r>
              <a:rPr lang="en-US" sz="3600" dirty="0" smtClean="0"/>
              <a:t>Bureau Environmental Surveillance and Policy</a:t>
            </a:r>
          </a:p>
          <a:p>
            <a:pPr algn="l"/>
            <a:r>
              <a:rPr lang="en-US" sz="3600" dirty="0" smtClean="0"/>
              <a:t>Division of Environmental Health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973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Dangers of Hot Weather &amp; Heat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5625"/>
            <a:ext cx="6491288" cy="4775200"/>
          </a:xfrm>
        </p:spPr>
        <p:txBody>
          <a:bodyPr/>
          <a:lstStyle/>
          <a:p>
            <a:r>
              <a:rPr lang="en-US" sz="4000" dirty="0" smtClean="0"/>
              <a:t>Deadliest extreme weather event in NYC and nation</a:t>
            </a:r>
          </a:p>
          <a:p>
            <a:r>
              <a:rPr lang="en-US" sz="4000" dirty="0" smtClean="0"/>
              <a:t>Examples of severe heat waves </a:t>
            </a:r>
          </a:p>
          <a:p>
            <a:pPr lvl="1"/>
            <a:r>
              <a:rPr lang="en-US" sz="3600" dirty="0" smtClean="0"/>
              <a:t>1995 Chicago: ~750 deaths</a:t>
            </a:r>
          </a:p>
          <a:p>
            <a:pPr lvl="1"/>
            <a:r>
              <a:rPr lang="en-US" sz="3600" dirty="0" smtClean="0"/>
              <a:t>2003 France: &gt;10,000 deaths</a:t>
            </a:r>
          </a:p>
          <a:p>
            <a:pPr lvl="1"/>
            <a:r>
              <a:rPr lang="en-US" sz="3600" dirty="0" smtClean="0"/>
              <a:t>2015 India: ~2,500 deaths</a:t>
            </a:r>
          </a:p>
          <a:p>
            <a:endParaRPr lang="en-US" dirty="0"/>
          </a:p>
        </p:txBody>
      </p:sp>
      <p:pic>
        <p:nvPicPr>
          <p:cNvPr id="4" name="Picture 3" descr="wome on a stretcher be helped by EMS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513" y="2005667"/>
            <a:ext cx="3839710" cy="2637771"/>
          </a:xfrm>
          <a:prstGeom prst="rect">
            <a:avLst/>
          </a:prstGeom>
        </p:spPr>
      </p:pic>
      <p:sp>
        <p:nvSpPr>
          <p:cNvPr id="5" name="Shape 121"/>
          <p:cNvSpPr txBox="1"/>
          <p:nvPr/>
        </p:nvSpPr>
        <p:spPr>
          <a:xfrm>
            <a:off x="6880513" y="4643438"/>
            <a:ext cx="4028400" cy="20250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t" anchorCtr="0">
            <a:noAutofit/>
          </a:bodyPr>
          <a:lstStyle/>
          <a:p>
            <a:pPr defTabSz="685800" fontAlgn="base">
              <a:spcAft>
                <a:spcPct val="0"/>
              </a:spcAft>
            </a:pPr>
            <a:r>
              <a:rPr lang="en-US" sz="675" dirty="0">
                <a:solidFill>
                  <a:prstClr val="black"/>
                </a:solidFill>
                <a:latin typeface="Arial" charset="0"/>
              </a:rPr>
              <a:t>http://www.chicagotribune.com/news/nationworld/politics/chi-chicagodays-1995heat-story-story.html</a:t>
            </a:r>
          </a:p>
        </p:txBody>
      </p:sp>
    </p:spTree>
    <p:extLst>
      <p:ext uri="{BB962C8B-B14F-4D97-AF65-F5344CB8AC3E}">
        <p14:creationId xmlns:p14="http://schemas.microsoft.com/office/powerpoint/2010/main" val="1355149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Impacts in NYC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5625"/>
            <a:ext cx="5905500" cy="4775200"/>
          </a:xfrm>
        </p:spPr>
        <p:txBody>
          <a:bodyPr/>
          <a:lstStyle/>
          <a:p>
            <a:r>
              <a:rPr lang="en-US" dirty="0" smtClean="0"/>
              <a:t>Summer averages</a:t>
            </a:r>
          </a:p>
          <a:p>
            <a:pPr lvl="1"/>
            <a:r>
              <a:rPr lang="en-US" dirty="0" smtClean="0"/>
              <a:t>13 heat stroke deaths</a:t>
            </a:r>
          </a:p>
          <a:p>
            <a:pPr lvl="1"/>
            <a:r>
              <a:rPr lang="en-US" dirty="0" smtClean="0"/>
              <a:t>115 excess natural cause deaths </a:t>
            </a:r>
          </a:p>
          <a:p>
            <a:pPr lvl="1"/>
            <a:r>
              <a:rPr lang="en-US" dirty="0" smtClean="0"/>
              <a:t>450 heat-related emergency room visits</a:t>
            </a:r>
          </a:p>
          <a:p>
            <a:pPr lvl="1"/>
            <a:r>
              <a:rPr lang="en-US" dirty="0" smtClean="0"/>
              <a:t>150 hospital admissions</a:t>
            </a:r>
          </a:p>
          <a:p>
            <a:r>
              <a:rPr lang="en-US" dirty="0" smtClean="0"/>
              <a:t>2006 10-day heat wave</a:t>
            </a:r>
          </a:p>
          <a:p>
            <a:pPr lvl="1"/>
            <a:r>
              <a:rPr lang="en-US" dirty="0" smtClean="0"/>
              <a:t>160 deaths</a:t>
            </a:r>
          </a:p>
          <a:p>
            <a:pPr lvl="1"/>
            <a:r>
              <a:rPr lang="en-US" dirty="0" smtClean="0"/>
              <a:t>Among the hottest heat waves in NYC</a:t>
            </a:r>
            <a:endParaRPr lang="en-US" dirty="0"/>
          </a:p>
        </p:txBody>
      </p:sp>
      <p:pic>
        <p:nvPicPr>
          <p:cNvPr id="4" name="Picture 3" descr="News article headline. A cut from a CNN article about extreme heat in new york city News article headline staying &quot;Heat Wave death toll in NYC rises to 8&quot;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455" y="1031557"/>
            <a:ext cx="3802495" cy="497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26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and 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Heat-specific illness</a:t>
            </a:r>
          </a:p>
          <a:p>
            <a:pPr lvl="1"/>
            <a:r>
              <a:rPr lang="en-US" dirty="0" smtClean="0"/>
              <a:t>Heat stroke/hyperthermia (medical emergency!)</a:t>
            </a:r>
          </a:p>
          <a:p>
            <a:pPr lvl="1"/>
            <a:r>
              <a:rPr lang="en-US" dirty="0" smtClean="0"/>
              <a:t>Heat exhaustion</a:t>
            </a:r>
          </a:p>
          <a:p>
            <a:pPr lvl="1"/>
            <a:r>
              <a:rPr lang="en-US" dirty="0" smtClean="0"/>
              <a:t>Heat cramps</a:t>
            </a:r>
          </a:p>
          <a:p>
            <a:r>
              <a:rPr lang="en-US" dirty="0" smtClean="0"/>
              <a:t>Exacerbation of chronic health conditions</a:t>
            </a:r>
          </a:p>
          <a:p>
            <a:r>
              <a:rPr lang="en-US" dirty="0" smtClean="0"/>
              <a:t>ED visits, hospital admissions and deaths</a:t>
            </a:r>
          </a:p>
        </p:txBody>
      </p:sp>
    </p:spTree>
    <p:extLst>
      <p:ext uri="{BB962C8B-B14F-4D97-AF65-F5344CB8AC3E}">
        <p14:creationId xmlns:p14="http://schemas.microsoft.com/office/powerpoint/2010/main" val="237360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 of Heat Stroke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Call 911 immediately if someone you know shows these symptoms</a:t>
            </a:r>
          </a:p>
          <a:p>
            <a:pPr lvl="1"/>
            <a:r>
              <a:rPr lang="en-US" dirty="0" smtClean="0"/>
              <a:t>Hot, dry skin </a:t>
            </a:r>
          </a:p>
          <a:p>
            <a:pPr lvl="1"/>
            <a:r>
              <a:rPr lang="en-US" dirty="0" smtClean="0"/>
              <a:t>Confusion, hallucinations, disorientation</a:t>
            </a:r>
          </a:p>
          <a:p>
            <a:pPr lvl="1"/>
            <a:r>
              <a:rPr lang="en-US" dirty="0" smtClean="0"/>
              <a:t>Unconsciousness or unresponsiveness</a:t>
            </a:r>
          </a:p>
          <a:p>
            <a:pPr lvl="1"/>
            <a:r>
              <a:rPr lang="en-US" dirty="0" smtClean="0"/>
              <a:t>Nausea or vomiting</a:t>
            </a:r>
          </a:p>
          <a:p>
            <a:pPr lvl="1"/>
            <a:r>
              <a:rPr lang="en-US" dirty="0" smtClean="0"/>
              <a:t>Trouble breathing</a:t>
            </a:r>
          </a:p>
          <a:p>
            <a:pPr lvl="1"/>
            <a:r>
              <a:rPr lang="en-US" dirty="0" smtClean="0"/>
              <a:t>Rapid, strong pulse</a:t>
            </a:r>
          </a:p>
          <a:p>
            <a:pPr lvl="1"/>
            <a:r>
              <a:rPr lang="en-US" dirty="0" smtClean="0"/>
              <a:t>Weakness, dizziness</a:t>
            </a:r>
          </a:p>
          <a:p>
            <a:endParaRPr lang="en-US" dirty="0"/>
          </a:p>
        </p:txBody>
      </p:sp>
      <p:pic>
        <p:nvPicPr>
          <p:cNvPr id="4" name="Picture 3" descr="People souronding a individual who has is laying on the street. People are on the phone and attempting to help the person 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775" y="2527627"/>
            <a:ext cx="2810500" cy="2688569"/>
          </a:xfrm>
          <a:prstGeom prst="rect">
            <a:avLst/>
          </a:prstGeom>
        </p:spPr>
      </p:pic>
      <p:sp>
        <p:nvSpPr>
          <p:cNvPr id="5" name="Shape 211"/>
          <p:cNvSpPr txBox="1"/>
          <p:nvPr/>
        </p:nvSpPr>
        <p:spPr>
          <a:xfrm>
            <a:off x="7071619" y="5217588"/>
            <a:ext cx="3289275" cy="356625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t" anchorCtr="0">
            <a:noAutofit/>
          </a:bodyPr>
          <a:lstStyle/>
          <a:p>
            <a:pPr defTabSz="685800" fontAlgn="base">
              <a:spcAft>
                <a:spcPct val="0"/>
              </a:spcAft>
            </a:pPr>
            <a:r>
              <a:rPr lang="en-US" sz="825" dirty="0">
                <a:solidFill>
                  <a:prstClr val="black"/>
                </a:solidFill>
                <a:latin typeface="Arial" charset="0"/>
              </a:rPr>
              <a:t>http://www.nydailynews.com/new-york/19-dead-new-york-city-scorching-summer-heat-wave-article-1.956823</a:t>
            </a:r>
          </a:p>
        </p:txBody>
      </p:sp>
    </p:spTree>
    <p:extLst>
      <p:ext uri="{BB962C8B-B14F-4D97-AF65-F5344CB8AC3E}">
        <p14:creationId xmlns:p14="http://schemas.microsoft.com/office/powerpoint/2010/main" val="2092119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1428750"/>
          </a:xfrm>
        </p:spPr>
        <p:txBody>
          <a:bodyPr/>
          <a:lstStyle/>
          <a:p>
            <a:r>
              <a:rPr lang="en-US" dirty="0" smtClean="0"/>
              <a:t>Disability Inclusion </a:t>
            </a:r>
            <a:br>
              <a:rPr lang="en-US" dirty="0" smtClean="0"/>
            </a:br>
            <a:r>
              <a:rPr lang="en-US" dirty="0" smtClean="0"/>
              <a:t>Before, During and After Disasters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147" y="2816299"/>
            <a:ext cx="4907705" cy="1225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4194" y="4329107"/>
            <a:ext cx="6043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Marcie Roth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CEO, Partnership for Inclusive Disaster Strategies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(301) 717-7447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marcie@disasterstrategies.org</a:t>
            </a:r>
          </a:p>
          <a:p>
            <a:pPr algn="ctr"/>
            <a:r>
              <a:rPr lang="en-US" dirty="0">
                <a:solidFill>
                  <a:prstClr val="black"/>
                </a:solidFill>
                <a:hlinkClick r:id="rId3"/>
              </a:rPr>
              <a:t>www.disasterstrategies.org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hlinkClick r:id="rId4"/>
              </a:rPr>
              <a:t>www.reaadi.com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640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Indoor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5625"/>
            <a:ext cx="11887200" cy="4318000"/>
          </a:xfrm>
        </p:spPr>
        <p:txBody>
          <a:bodyPr/>
          <a:lstStyle/>
          <a:p>
            <a:r>
              <a:rPr lang="en-US" dirty="0" smtClean="0"/>
              <a:t>85% (41) hyperthermia deaths occurred after exposure to heat in hot home (2008-2011)</a:t>
            </a:r>
          </a:p>
          <a:p>
            <a:pPr lvl="1"/>
            <a:r>
              <a:rPr lang="en-US" dirty="0" smtClean="0"/>
              <a:t>88% (23) no AC</a:t>
            </a:r>
          </a:p>
          <a:p>
            <a:pPr lvl="1"/>
            <a:r>
              <a:rPr lang="en-US" dirty="0" smtClean="0"/>
              <a:t>12% (3) broken AC or not in use</a:t>
            </a:r>
          </a:p>
          <a:p>
            <a:pPr lvl="1"/>
            <a:r>
              <a:rPr lang="en-US" dirty="0" smtClean="0"/>
              <a:t>Comorbid conditions</a:t>
            </a:r>
          </a:p>
          <a:p>
            <a:pPr lvl="2"/>
            <a:r>
              <a:rPr lang="en-US" dirty="0" smtClean="0"/>
              <a:t>CVD 55%</a:t>
            </a:r>
          </a:p>
          <a:p>
            <a:pPr lvl="2"/>
            <a:r>
              <a:rPr lang="en-US" dirty="0" smtClean="0"/>
              <a:t>Diabetes 13%</a:t>
            </a:r>
          </a:p>
          <a:p>
            <a:pPr lvl="2"/>
            <a:r>
              <a:rPr lang="en-US" dirty="0" smtClean="0"/>
              <a:t>Substance abuse 11%</a:t>
            </a:r>
          </a:p>
          <a:p>
            <a:pPr lvl="2"/>
            <a:r>
              <a:rPr lang="en-US" dirty="0" smtClean="0"/>
              <a:t>Mental health conditions</a:t>
            </a:r>
          </a:p>
          <a:p>
            <a:r>
              <a:rPr lang="en-US" dirty="0" smtClean="0"/>
              <a:t>Homes without air conditioning can be significantly hotter than outside, especially at night</a:t>
            </a:r>
          </a:p>
        </p:txBody>
      </p:sp>
      <p:pic>
        <p:nvPicPr>
          <p:cNvPr id="4" name="Picture 3" descr="Elderly woman in her apartment looking out the window. A fan is blowing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817" y="2720251"/>
            <a:ext cx="3103133" cy="2103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6346909"/>
            <a:ext cx="59875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charset="0"/>
              </a:rPr>
              <a:t>Source: MMWR </a:t>
            </a:r>
            <a:r>
              <a:rPr lang="is-IS" sz="1050" i="1" dirty="0">
                <a:solidFill>
                  <a:prstClr val="black"/>
                </a:solidFill>
                <a:latin typeface="Arial" charset="0"/>
              </a:rPr>
              <a:t>August 9, 2013 / 62(31);617-621</a:t>
            </a:r>
            <a:endParaRPr lang="en-US" sz="1050" i="1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031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Most Vulnerable?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Those who do not use/have air conditioning AND:</a:t>
            </a:r>
          </a:p>
          <a:p>
            <a:pPr lvl="1"/>
            <a:r>
              <a:rPr lang="en-US" dirty="0" smtClean="0"/>
              <a:t>Chronic health conditions</a:t>
            </a:r>
          </a:p>
          <a:p>
            <a:pPr lvl="2"/>
            <a:r>
              <a:rPr lang="en-US" dirty="0" smtClean="0"/>
              <a:t>Cardiovascular, respiratory, or renal disease</a:t>
            </a:r>
          </a:p>
          <a:p>
            <a:pPr lvl="2"/>
            <a:r>
              <a:rPr lang="en-US" dirty="0" smtClean="0"/>
              <a:t>Obesity (BMI &gt; 30)</a:t>
            </a:r>
          </a:p>
          <a:p>
            <a:pPr lvl="2"/>
            <a:r>
              <a:rPr lang="en-US" dirty="0" smtClean="0"/>
              <a:t>Diabetes</a:t>
            </a:r>
          </a:p>
          <a:p>
            <a:pPr lvl="2"/>
            <a:r>
              <a:rPr lang="en-US" dirty="0" smtClean="0"/>
              <a:t>Psychiatric illness such as schizophrenia or bipolar disorder </a:t>
            </a:r>
          </a:p>
          <a:p>
            <a:pPr lvl="2"/>
            <a:r>
              <a:rPr lang="en-US" dirty="0" smtClean="0"/>
              <a:t>Cognitive or developmental disorder that impairs judgment or self-care</a:t>
            </a:r>
          </a:p>
          <a:p>
            <a:pPr lvl="1"/>
            <a:r>
              <a:rPr lang="en-US" dirty="0" smtClean="0"/>
              <a:t>Have trouble responding to heat or use medicines that impair that ability </a:t>
            </a:r>
          </a:p>
          <a:p>
            <a:pPr lvl="1"/>
            <a:r>
              <a:rPr lang="en-US" dirty="0" smtClean="0"/>
              <a:t>Illicit drug or heavy alcohol use</a:t>
            </a:r>
          </a:p>
          <a:p>
            <a:pPr lvl="1"/>
            <a:r>
              <a:rPr lang="en-US" dirty="0" smtClean="0"/>
              <a:t>Socially isolated or with limited mobility</a:t>
            </a:r>
          </a:p>
          <a:p>
            <a:r>
              <a:rPr lang="en-US" dirty="0" smtClean="0"/>
              <a:t>Higher prevalence in Older New Yorkers &amp; Black New Yorkers</a:t>
            </a:r>
          </a:p>
        </p:txBody>
      </p:sp>
    </p:spTree>
    <p:extLst>
      <p:ext uri="{BB962C8B-B14F-4D97-AF65-F5344CB8AC3E}">
        <p14:creationId xmlns:p14="http://schemas.microsoft.com/office/powerpoint/2010/main" val="4248577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31520"/>
            <a:ext cx="11887200" cy="914400"/>
          </a:xfrm>
        </p:spPr>
        <p:txBody>
          <a:bodyPr/>
          <a:lstStyle/>
          <a:p>
            <a:r>
              <a:rPr lang="en-US" dirty="0" smtClean="0"/>
              <a:t>Medicines and Ability to Stay Safe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5625"/>
            <a:ext cx="11887200" cy="4775200"/>
          </a:xfrm>
        </p:spPr>
        <p:txBody>
          <a:bodyPr/>
          <a:lstStyle/>
          <a:p>
            <a:r>
              <a:rPr lang="en-US" dirty="0" smtClean="0"/>
              <a:t>Increase risk for dehydration</a:t>
            </a:r>
          </a:p>
          <a:p>
            <a:r>
              <a:rPr lang="en-US" dirty="0" smtClean="0"/>
              <a:t>Impair ability to sweat</a:t>
            </a:r>
          </a:p>
          <a:p>
            <a:r>
              <a:rPr lang="en-US" dirty="0" smtClean="0"/>
              <a:t>Decrease heart rate</a:t>
            </a:r>
          </a:p>
          <a:p>
            <a:r>
              <a:rPr lang="en-US" dirty="0" smtClean="0"/>
              <a:t>Increase body temperature</a:t>
            </a:r>
          </a:p>
          <a:p>
            <a:r>
              <a:rPr lang="en-US" dirty="0" smtClean="0"/>
              <a:t>Reduce alertness, judgment or awareness of heat</a:t>
            </a:r>
          </a:p>
          <a:p>
            <a:r>
              <a:rPr lang="en-US" dirty="0" smtClean="0"/>
              <a:t>Examples of drugs</a:t>
            </a:r>
          </a:p>
          <a:p>
            <a:pPr lvl="1"/>
            <a:r>
              <a:rPr lang="en-US" dirty="0" smtClean="0"/>
              <a:t>Diuretics: </a:t>
            </a:r>
            <a:r>
              <a:rPr lang="en-US" dirty="0" err="1" smtClean="0"/>
              <a:t>Diuril</a:t>
            </a:r>
            <a:r>
              <a:rPr lang="en-US" dirty="0" smtClean="0"/>
              <a:t>, </a:t>
            </a:r>
            <a:r>
              <a:rPr lang="en-US" dirty="0" err="1" smtClean="0"/>
              <a:t>Microzide</a:t>
            </a:r>
            <a:endParaRPr lang="en-US" dirty="0" smtClean="0"/>
          </a:p>
          <a:p>
            <a:pPr lvl="1"/>
            <a:r>
              <a:rPr lang="en-US" dirty="0" err="1" smtClean="0"/>
              <a:t>Psychotropics</a:t>
            </a:r>
            <a:r>
              <a:rPr lang="en-US" dirty="0" smtClean="0"/>
              <a:t>: lithium, or Zoloft</a:t>
            </a:r>
          </a:p>
          <a:p>
            <a:pPr lvl="1"/>
            <a:r>
              <a:rPr lang="en-US" dirty="0" smtClean="0"/>
              <a:t>Anticholinergics: Benadryl, Parkinson’s medicine</a:t>
            </a:r>
          </a:p>
          <a:p>
            <a:pPr lvl="1"/>
            <a:r>
              <a:rPr lang="en-US" dirty="0" smtClean="0"/>
              <a:t>High blood pressure medicines: beta blockers</a:t>
            </a:r>
          </a:p>
        </p:txBody>
      </p:sp>
    </p:spTree>
    <p:extLst>
      <p:ext uri="{BB962C8B-B14F-4D97-AF65-F5344CB8AC3E}">
        <p14:creationId xmlns:p14="http://schemas.microsoft.com/office/powerpoint/2010/main" val="1308158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Conditioning Saves Lives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6050" y="1825625"/>
            <a:ext cx="9353550" cy="4775200"/>
          </a:xfrm>
        </p:spPr>
        <p:txBody>
          <a:bodyPr/>
          <a:lstStyle/>
          <a:p>
            <a:r>
              <a:rPr lang="en-US" dirty="0" smtClean="0"/>
              <a:t>AC most effective way to prevent heat illness and death</a:t>
            </a:r>
          </a:p>
          <a:p>
            <a:r>
              <a:rPr lang="en-US" dirty="0" smtClean="0"/>
              <a:t>Set AC to 78° or low cool to be safe, comfortable and save money </a:t>
            </a:r>
          </a:p>
          <a:p>
            <a:pPr lvl="1"/>
            <a:r>
              <a:rPr lang="en-US" dirty="0" smtClean="0"/>
              <a:t>Or go to a cool place like a cooling center, library, a friend or neighbor’s house</a:t>
            </a:r>
          </a:p>
          <a:p>
            <a:r>
              <a:rPr lang="en-US" dirty="0" smtClean="0"/>
              <a:t>You or your clients can call 311 or www.nyc.gov/beattheheat to find nearby cooling centers during a heat wave</a:t>
            </a:r>
          </a:p>
          <a:p>
            <a:endParaRPr lang="en-US" dirty="0"/>
          </a:p>
        </p:txBody>
      </p:sp>
      <p:pic>
        <p:nvPicPr>
          <p:cNvPr id="4" name="Picture 3" descr="Air conditioner installed in a windo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88" y="1943020"/>
            <a:ext cx="2200847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710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Air Conditioning Assistance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Limited amount of HEAP funding available for  AC purchase &amp; installation</a:t>
            </a:r>
          </a:p>
          <a:p>
            <a:pPr lvl="1"/>
            <a:r>
              <a:rPr lang="en-US" dirty="0" smtClean="0"/>
              <a:t>Income requirement</a:t>
            </a:r>
          </a:p>
          <a:p>
            <a:pPr lvl="1"/>
            <a:r>
              <a:rPr lang="en-US" dirty="0" smtClean="0"/>
              <a:t>Documentation of a medical need</a:t>
            </a:r>
          </a:p>
          <a:p>
            <a:pPr lvl="1"/>
            <a:r>
              <a:rPr lang="en-US" dirty="0" smtClean="0"/>
              <a:t>Available from May 1 </a:t>
            </a:r>
          </a:p>
          <a:p>
            <a:pPr lvl="1"/>
            <a:r>
              <a:rPr lang="en-US" dirty="0" smtClean="0"/>
              <a:t>Until funds spent or August</a:t>
            </a:r>
          </a:p>
          <a:p>
            <a:pPr lvl="1"/>
            <a:r>
              <a:rPr lang="en-US" dirty="0" smtClean="0"/>
              <a:t>Excludes those living in public housing or receiving federal housing subsidies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-- Call 311 or https://www1.nyc.gov/site/hra/help/energy-assistance.page for more info</a:t>
            </a:r>
          </a:p>
        </p:txBody>
      </p:sp>
    </p:spTree>
    <p:extLst>
      <p:ext uri="{BB962C8B-B14F-4D97-AF65-F5344CB8AC3E}">
        <p14:creationId xmlns:p14="http://schemas.microsoft.com/office/powerpoint/2010/main" val="3223433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2018-19 HEAP Monthly Income Guidelines</a:t>
            </a:r>
            <a:endParaRPr lang="en-US" dirty="0"/>
          </a:p>
        </p:txBody>
      </p:sp>
      <p:graphicFrame>
        <p:nvGraphicFramePr>
          <p:cNvPr id="4" name="Shape 351" descr="Chart showing 2018-19 Heap Monthly Income Guidelines by household size, maximum gross monthly income&#10;"/>
          <p:cNvGraphicFramePr/>
          <p:nvPr>
            <p:extLst>
              <p:ext uri="{D42A27DB-BD31-4B8C-83A1-F6EECF244321}">
                <p14:modId xmlns:p14="http://schemas.microsoft.com/office/powerpoint/2010/main" val="3088845539"/>
              </p:ext>
            </p:extLst>
          </p:nvPr>
        </p:nvGraphicFramePr>
        <p:xfrm>
          <a:off x="2514600" y="1645920"/>
          <a:ext cx="5929312" cy="4699712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2671763"/>
                <a:gridCol w="3257549"/>
              </a:tblGrid>
              <a:tr h="6400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Household Size</a:t>
                      </a:r>
                    </a:p>
                  </a:txBody>
                  <a:tcPr marL="57150" marR="57150" marT="57131" marB="57131" anchor="b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Maximum Gross Monthly Income</a:t>
                      </a:r>
                    </a:p>
                  </a:txBody>
                  <a:tcPr marL="57150" marR="57150" marT="57131" marB="57131" anchor="b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7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1</a:t>
                      </a:r>
                    </a:p>
                  </a:txBody>
                  <a:tcPr marL="57150" marR="57150" marT="57131" marB="57131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$</a:t>
                      </a:r>
                      <a:r>
                        <a:rPr lang="en-US" sz="2400" u="none" strike="noStrike" cap="none" dirty="0" smtClean="0"/>
                        <a:t>2,391</a:t>
                      </a:r>
                      <a:endParaRPr lang="en-US" sz="2400" u="none" strike="noStrike" cap="none" dirty="0"/>
                    </a:p>
                  </a:txBody>
                  <a:tcPr marL="57150" marR="57150" marT="57131" marB="57131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7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2</a:t>
                      </a:r>
                    </a:p>
                  </a:txBody>
                  <a:tcPr marL="57150" marR="57150" marT="57131" marB="57131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smtClean="0"/>
                        <a:t>$3,127</a:t>
                      </a:r>
                      <a:endParaRPr lang="en-US" sz="2400" u="none" strike="noStrike" cap="none" dirty="0"/>
                    </a:p>
                  </a:txBody>
                  <a:tcPr marL="57150" marR="57150" marT="57131" marB="57131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7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3</a:t>
                      </a:r>
                    </a:p>
                  </a:txBody>
                  <a:tcPr marL="57150" marR="57150" marT="57131" marB="57131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$</a:t>
                      </a:r>
                      <a:r>
                        <a:rPr lang="en-US" sz="2400" u="none" strike="noStrike" cap="none" dirty="0" smtClean="0"/>
                        <a:t>3,863</a:t>
                      </a:r>
                      <a:endParaRPr lang="en-US" sz="2400" u="none" strike="noStrike" cap="none" dirty="0"/>
                    </a:p>
                  </a:txBody>
                  <a:tcPr marL="57150" marR="57150" marT="57131" marB="57131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7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4</a:t>
                      </a:r>
                    </a:p>
                  </a:txBody>
                  <a:tcPr marL="57150" marR="57150" marT="57131" marB="57131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$</a:t>
                      </a:r>
                      <a:r>
                        <a:rPr lang="en-US" sz="2400" u="none" strike="noStrike" cap="none" dirty="0" smtClean="0"/>
                        <a:t>4,598</a:t>
                      </a:r>
                      <a:endParaRPr lang="en-US" sz="2400" u="none" strike="noStrike" cap="none" dirty="0"/>
                    </a:p>
                  </a:txBody>
                  <a:tcPr marL="57150" marR="57150" marT="57131" marB="57131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7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5</a:t>
                      </a:r>
                    </a:p>
                  </a:txBody>
                  <a:tcPr marL="57150" marR="57150" marT="57131" marB="57131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$</a:t>
                      </a:r>
                      <a:r>
                        <a:rPr lang="en-US" sz="2400" u="none" strike="noStrike" cap="none" dirty="0" smtClean="0"/>
                        <a:t>5,334</a:t>
                      </a:r>
                      <a:endParaRPr lang="en-US" sz="2400" u="none" strike="noStrike" cap="none" dirty="0"/>
                    </a:p>
                  </a:txBody>
                  <a:tcPr marL="57150" marR="57150" marT="57131" marB="57131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7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6</a:t>
                      </a:r>
                    </a:p>
                  </a:txBody>
                  <a:tcPr marL="57150" marR="57150" marT="57131" marB="57131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smtClean="0"/>
                        <a:t>$6,070</a:t>
                      </a:r>
                      <a:endParaRPr lang="en-US" sz="2400" u="none" strike="noStrike" cap="none" dirty="0"/>
                    </a:p>
                  </a:txBody>
                  <a:tcPr marL="57150" marR="57150" marT="57131" marB="57131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7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</a:p>
                  </a:txBody>
                  <a:tcPr marL="57150" marR="57150" marT="57131" marB="57131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Calibri"/>
                        <a:buNone/>
                      </a:pPr>
                      <a:r>
                        <a:rPr lang="en-US" sz="2400" u="none" strike="noStrike" cap="none" dirty="0" smtClean="0"/>
                        <a:t>$6,208</a:t>
                      </a:r>
                      <a:endParaRPr lang="en-US" sz="2400" u="none" strike="noStrike" cap="none" dirty="0"/>
                    </a:p>
                  </a:txBody>
                  <a:tcPr marL="57150" marR="57150" marT="57131" marB="57131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8968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 Your Clients Get Ready for Summer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5625"/>
            <a:ext cx="11887200" cy="4903788"/>
          </a:xfrm>
        </p:spPr>
        <p:txBody>
          <a:bodyPr/>
          <a:lstStyle/>
          <a:p>
            <a:r>
              <a:rPr lang="en-US" dirty="0" smtClean="0"/>
              <a:t>Before it gets hot</a:t>
            </a:r>
          </a:p>
          <a:p>
            <a:pPr lvl="1"/>
            <a:r>
              <a:rPr lang="en-US" dirty="0" smtClean="0"/>
              <a:t>Flag clients at highest risk</a:t>
            </a:r>
          </a:p>
          <a:p>
            <a:pPr lvl="2"/>
            <a:r>
              <a:rPr lang="en-US" dirty="0" smtClean="0"/>
              <a:t>Which clients do NOT have AC? </a:t>
            </a:r>
          </a:p>
          <a:p>
            <a:pPr lvl="2"/>
            <a:r>
              <a:rPr lang="en-US" dirty="0" smtClean="0"/>
              <a:t>Which clients have a health risk factor?  </a:t>
            </a:r>
          </a:p>
          <a:p>
            <a:pPr lvl="1"/>
            <a:r>
              <a:rPr lang="en-US" dirty="0" smtClean="0"/>
              <a:t>Inform them how to avoid heat illness</a:t>
            </a:r>
          </a:p>
          <a:p>
            <a:pPr lvl="1"/>
            <a:r>
              <a:rPr lang="en-US" dirty="0" smtClean="0"/>
              <a:t>Create a heat emergency plan</a:t>
            </a:r>
          </a:p>
          <a:p>
            <a:r>
              <a:rPr lang="en-US" dirty="0" smtClean="0"/>
              <a:t>During heat emergencies</a:t>
            </a:r>
          </a:p>
          <a:p>
            <a:pPr lvl="1"/>
            <a:r>
              <a:rPr lang="en-US" dirty="0" smtClean="0"/>
              <a:t>Activate your plan</a:t>
            </a:r>
          </a:p>
          <a:p>
            <a:pPr lvl="1"/>
            <a:r>
              <a:rPr lang="en-US" dirty="0" smtClean="0"/>
              <a:t>Encourage friends, family &amp; neighbors to frequently check on them </a:t>
            </a:r>
          </a:p>
          <a:p>
            <a:r>
              <a:rPr lang="en-US" dirty="0" smtClean="0"/>
              <a:t>After heat emergencies</a:t>
            </a:r>
          </a:p>
          <a:p>
            <a:pPr lvl="1"/>
            <a:r>
              <a:rPr lang="en-US" dirty="0" smtClean="0"/>
              <a:t>Review actions: what worked and what didn’t</a:t>
            </a:r>
          </a:p>
          <a:p>
            <a:pPr lvl="1"/>
            <a:r>
              <a:rPr lang="en-US" dirty="0" smtClean="0"/>
              <a:t>Apply 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33704608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and Power Outages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Power outages may be a concern because a client:</a:t>
            </a:r>
          </a:p>
          <a:p>
            <a:pPr lvl="1"/>
            <a:r>
              <a:rPr lang="en-US" dirty="0" smtClean="0"/>
              <a:t>May find it difficult to stay cool during very hot weather</a:t>
            </a:r>
          </a:p>
          <a:p>
            <a:pPr lvl="1"/>
            <a:r>
              <a:rPr lang="en-US" dirty="0" smtClean="0"/>
              <a:t>May not be able to use electrically-powered life sustaining equipment such as a respirator or dialysis machine</a:t>
            </a:r>
          </a:p>
          <a:p>
            <a:endParaRPr lang="en-US" dirty="0" smtClean="0"/>
          </a:p>
          <a:p>
            <a:r>
              <a:rPr lang="en-US" dirty="0" smtClean="0"/>
              <a:t>Know if clients use life-sustaining medical equipment</a:t>
            </a:r>
          </a:p>
          <a:p>
            <a:pPr lvl="1"/>
            <a:r>
              <a:rPr lang="en-US" dirty="0" smtClean="0"/>
              <a:t>Help your clients register with utilities to be contacted if power problems are expected </a:t>
            </a:r>
          </a:p>
          <a:p>
            <a:pPr lvl="1"/>
            <a:r>
              <a:rPr lang="en-US" dirty="0" smtClean="0"/>
              <a:t>Depending on your utility provider, other programs may be available for extra time to pay the utility bill due to medical conditions</a:t>
            </a:r>
          </a:p>
          <a:p>
            <a:pPr lvl="1"/>
            <a:r>
              <a:rPr lang="en-US" dirty="0" smtClean="0"/>
              <a:t>Have an alternate or back-up source of electric power, such as a battery back-up</a:t>
            </a:r>
          </a:p>
        </p:txBody>
      </p:sp>
    </p:spTree>
    <p:extLst>
      <p:ext uri="{BB962C8B-B14F-4D97-AF65-F5344CB8AC3E}">
        <p14:creationId xmlns:p14="http://schemas.microsoft.com/office/powerpoint/2010/main" val="401477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Illness Prevention: </a:t>
            </a:r>
            <a:r>
              <a:rPr lang="en-US" u="sng" dirty="0" smtClean="0"/>
              <a:t>Be a Buddy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5625"/>
            <a:ext cx="8934450" cy="4775200"/>
          </a:xfrm>
        </p:spPr>
        <p:txBody>
          <a:bodyPr/>
          <a:lstStyle/>
          <a:p>
            <a:r>
              <a:rPr lang="en-US" dirty="0" smtClean="0"/>
              <a:t>Check in on high-risk clients during heat waves – </a:t>
            </a:r>
            <a:r>
              <a:rPr lang="en-US" b="1" u="sng" dirty="0" smtClean="0"/>
              <a:t>you may be their only buddy</a:t>
            </a:r>
          </a:p>
          <a:p>
            <a:r>
              <a:rPr lang="en-US" dirty="0" smtClean="0"/>
              <a:t>Encourage them to use their AC, even if only for a few hours</a:t>
            </a:r>
          </a:p>
          <a:p>
            <a:pPr lvl="1"/>
            <a:r>
              <a:rPr lang="en-US" dirty="0" smtClean="0"/>
              <a:t>If no AC, help to find a cool place they can go. Call 311 for nearest NYC Cooling Center which are open during heat waves.</a:t>
            </a:r>
          </a:p>
          <a:p>
            <a:r>
              <a:rPr lang="en-US" dirty="0" smtClean="0"/>
              <a:t>Fans alone are not enough</a:t>
            </a:r>
          </a:p>
          <a:p>
            <a:r>
              <a:rPr lang="en-US" dirty="0" smtClean="0"/>
              <a:t>Watch out for symptoms and signs of heat illness</a:t>
            </a:r>
          </a:p>
        </p:txBody>
      </p:sp>
      <p:pic>
        <p:nvPicPr>
          <p:cNvPr id="4" name="Picture 3" descr="Cartooon image of a young person on the phone with an older adult near an air conditioner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969" y="2455463"/>
            <a:ext cx="2127688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86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Information and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heat safety information, brochures and a checklist to help you prepare clients for heat waves, visit: www.nyc.gov/health/heat or go to www.nyc.gov and search for “heat illness”</a:t>
            </a:r>
          </a:p>
          <a:p>
            <a:r>
              <a:rPr lang="en-US" dirty="0" smtClean="0"/>
              <a:t>Call 311 or visit  www.nyc.gov/beattheheat more information on cooling center locations and other heat preparedness tips</a:t>
            </a:r>
          </a:p>
          <a:p>
            <a:r>
              <a:rPr lang="en-US" dirty="0" smtClean="0"/>
              <a:t>Sign up to Notify NYC for personalized alerts: nyc.gov/</a:t>
            </a:r>
            <a:r>
              <a:rPr lang="en-US" dirty="0" err="1" smtClean="0"/>
              <a:t>notifynyc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Sign up to the NYC Advance Warning System for alerts for Service Providers: advancewarningsystemnyc.org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407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12192000" cy="731520"/>
          </a:xfrm>
        </p:spPr>
        <p:txBody>
          <a:bodyPr/>
          <a:lstStyle/>
          <a:p>
            <a:r>
              <a:rPr lang="en-US" dirty="0" smtClean="0"/>
              <a:t>Partnership for Inclusive Disaster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Partnership for Inclusive Disaster Strategies (the Partnership) represents 64 million Americans with disabilities in every congressional district and virtually every community across the US. </a:t>
            </a:r>
          </a:p>
          <a:p>
            <a:endParaRPr lang="en-US" dirty="0" smtClean="0"/>
          </a:p>
          <a:p>
            <a:r>
              <a:rPr lang="en-US" dirty="0" smtClean="0"/>
              <a:t>We are the only organization in the US with a mission that focuses exclusively on disability and disaster. </a:t>
            </a:r>
          </a:p>
          <a:p>
            <a:endParaRPr lang="en-US" dirty="0" smtClean="0"/>
          </a:p>
          <a:p>
            <a:r>
              <a:rPr lang="en-US" dirty="0" smtClean="0"/>
              <a:t>We also lead global disability and disaster initiatives through our work with the United Nations Office for Disaster Risk Reduction. </a:t>
            </a:r>
          </a:p>
        </p:txBody>
      </p:sp>
    </p:spTree>
    <p:extLst>
      <p:ext uri="{BB962C8B-B14F-4D97-AF65-F5344CB8AC3E}">
        <p14:creationId xmlns:p14="http://schemas.microsoft.com/office/powerpoint/2010/main" val="3672114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385888"/>
            <a:ext cx="11887200" cy="1400174"/>
          </a:xfrm>
        </p:spPr>
        <p:txBody>
          <a:bodyPr/>
          <a:lstStyle/>
          <a:p>
            <a:pPr algn="ctr"/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b="0" dirty="0" smtClean="0"/>
              <a:t>Questions?</a:t>
            </a:r>
            <a:endParaRPr lang="en-US" dirty="0"/>
          </a:p>
        </p:txBody>
      </p:sp>
      <p:pic>
        <p:nvPicPr>
          <p:cNvPr id="6" name="Picture 5" descr="Large Question Mark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576" y="2970942"/>
            <a:ext cx="2402032" cy="24020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27025" y="5387278"/>
            <a:ext cx="353795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9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mahmed4@health.nyc.gov</a:t>
            </a:r>
          </a:p>
        </p:txBody>
      </p:sp>
    </p:spTree>
    <p:extLst>
      <p:ext uri="{BB962C8B-B14F-4D97-AF65-F5344CB8AC3E}">
        <p14:creationId xmlns:p14="http://schemas.microsoft.com/office/powerpoint/2010/main" val="24045554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3869" y="271286"/>
            <a:ext cx="11244262" cy="15146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NYC Emergency Management Community Preparedness</a:t>
            </a:r>
            <a:endParaRPr lang="en-US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 descr="A woman in a NYC Emergency Managmeent uniform holds up a coastal evacuation flood map for a group of people.&#10;&#10;And a second photo of NYC Emergency Management marching at the 2018 Disabilty Pride parade including CERT members and agency staff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883" y="1987171"/>
            <a:ext cx="6962235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373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822531"/>
            <a:ext cx="12192000" cy="806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Extreme Heat Webinar</a:t>
            </a:r>
            <a:endParaRPr lang="en-US" sz="4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35345" y="2116679"/>
            <a:ext cx="495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prstClr val="black"/>
                </a:solidFill>
              </a:rPr>
              <a:t>Date: Wednesday, June 12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Time: 12PM - 1PM</a:t>
            </a:r>
          </a:p>
          <a:p>
            <a:pPr defTabSz="914400"/>
            <a:r>
              <a:rPr lang="en-US" sz="2400" dirty="0">
                <a:solidFill>
                  <a:prstClr val="black"/>
                </a:solidFill>
              </a:rPr>
              <a:t> </a:t>
            </a:r>
          </a:p>
          <a:p>
            <a:pPr defTabSz="914400"/>
            <a:r>
              <a:rPr lang="en-US" sz="2400" dirty="0">
                <a:solidFill>
                  <a:prstClr val="black"/>
                </a:solidFill>
              </a:rPr>
              <a:t>For registration, reasonable accommodations or other auxiliary aids and/or services, please email </a:t>
            </a:r>
            <a:r>
              <a:rPr lang="en-US" sz="2400" u="sng" dirty="0" smtClean="0">
                <a:solidFill>
                  <a:prstClr val="black"/>
                </a:solidFill>
                <a:hlinkClick r:id="rId2"/>
              </a:rPr>
              <a:t>communityprep@oem.nyc.gov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6" name="Picture 5" descr="Image of sun setting over the city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93" y="2086980"/>
            <a:ext cx="3660248" cy="274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702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7042" y="171450"/>
            <a:ext cx="9938084" cy="4057649"/>
          </a:xfrm>
        </p:spPr>
        <p:txBody>
          <a:bodyPr/>
          <a:lstStyle/>
          <a:p>
            <a:r>
              <a:rPr lang="en-US" dirty="0"/>
              <a:t>New York city emergency management (</a:t>
            </a:r>
            <a:r>
              <a:rPr lang="en-US" dirty="0" err="1"/>
              <a:t>nycem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Pets &amp; </a:t>
            </a:r>
            <a:r>
              <a:rPr lang="en-US" dirty="0" smtClean="0"/>
              <a:t>Service Animals </a:t>
            </a:r>
            <a:r>
              <a:rPr lang="en-US" dirty="0"/>
              <a:t>in </a:t>
            </a:r>
            <a:r>
              <a:rPr lang="en-US" dirty="0" smtClean="0"/>
              <a:t>Disasters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4400" dirty="0"/>
              <a:t>MOPD </a:t>
            </a:r>
            <a:r>
              <a:rPr lang="en-US" sz="4400" dirty="0" smtClean="0"/>
              <a:t>Disaster Network </a:t>
            </a:r>
            <a:r>
              <a:rPr lang="en-US" sz="4400" dirty="0" err="1" smtClean="0"/>
              <a:t>Neeting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/>
              <a:t>May </a:t>
            </a:r>
            <a:r>
              <a:rPr lang="en-US" dirty="0"/>
              <a:t>28, </a:t>
            </a:r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4343400"/>
            <a:ext cx="9144000" cy="914400"/>
          </a:xfrm>
        </p:spPr>
        <p:txBody>
          <a:bodyPr/>
          <a:lstStyle/>
          <a:p>
            <a:r>
              <a:rPr lang="en-US" dirty="0"/>
              <a:t>Andrew J. Perlman</a:t>
            </a:r>
            <a:br>
              <a:rPr lang="en-US" dirty="0"/>
            </a:br>
            <a:r>
              <a:rPr lang="en-US" dirty="0"/>
              <a:t>Program </a:t>
            </a:r>
            <a:r>
              <a:rPr lang="en-US" dirty="0" smtClean="0"/>
              <a:t>Manager</a:t>
            </a:r>
            <a:r>
              <a:rPr lang="en-US" dirty="0"/>
              <a:t>, </a:t>
            </a:r>
            <a:r>
              <a:rPr lang="en-US" dirty="0" smtClean="0"/>
              <a:t>Human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640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7" name="Rectangle 6" descr="Dog"/>
          <p:cNvSpPr/>
          <p:nvPr/>
        </p:nvSpPr>
        <p:spPr>
          <a:xfrm>
            <a:off x="4215656" y="774661"/>
            <a:ext cx="660271" cy="65962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dgm="http://schemas.openxmlformats.org/drawingml/2006/diagram"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reeform 7"/>
          <p:cNvSpPr/>
          <p:nvPr/>
        </p:nvSpPr>
        <p:spPr>
          <a:xfrm>
            <a:off x="5114926" y="504814"/>
            <a:ext cx="6586538" cy="1236799"/>
          </a:xfrm>
          <a:custGeom>
            <a:avLst/>
            <a:gdLst>
              <a:gd name="connsiteX0" fmla="*/ 0 w 3477999"/>
              <a:gd name="connsiteY0" fmla="*/ 0 h 1236799"/>
              <a:gd name="connsiteX1" fmla="*/ 3477999 w 3477999"/>
              <a:gd name="connsiteY1" fmla="*/ 0 h 1236799"/>
              <a:gd name="connsiteX2" fmla="*/ 3477999 w 3477999"/>
              <a:gd name="connsiteY2" fmla="*/ 1236799 h 1236799"/>
              <a:gd name="connsiteX3" fmla="*/ 0 w 3477999"/>
              <a:gd name="connsiteY3" fmla="*/ 1236799 h 1236799"/>
              <a:gd name="connsiteX4" fmla="*/ 0 w 3477999"/>
              <a:gd name="connsiteY4" fmla="*/ 0 h 123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7999" h="1236799">
                <a:moveTo>
                  <a:pt x="0" y="0"/>
                </a:moveTo>
                <a:lnTo>
                  <a:pt x="3477999" y="0"/>
                </a:lnTo>
                <a:lnTo>
                  <a:pt x="3477999" y="1236799"/>
                </a:lnTo>
                <a:lnTo>
                  <a:pt x="0" y="12367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0895" tIns="130895" rIns="130895" bIns="130895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/>
              <a:t>Service Animals vs. Emotional Support Animals</a:t>
            </a:r>
          </a:p>
        </p:txBody>
      </p:sp>
      <p:sp>
        <p:nvSpPr>
          <p:cNvPr id="10" name="Rectangle 9" descr="Medical"/>
          <p:cNvSpPr/>
          <p:nvPr/>
        </p:nvSpPr>
        <p:spPr>
          <a:xfrm>
            <a:off x="4215656" y="2320660"/>
            <a:ext cx="660271" cy="659626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dgm="http://schemas.openxmlformats.org/drawingml/2006/diagram"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5114926" y="2050813"/>
            <a:ext cx="4630495" cy="1236799"/>
          </a:xfrm>
          <a:custGeom>
            <a:avLst/>
            <a:gdLst>
              <a:gd name="connsiteX0" fmla="*/ 0 w 3477999"/>
              <a:gd name="connsiteY0" fmla="*/ 0 h 1236799"/>
              <a:gd name="connsiteX1" fmla="*/ 3477999 w 3477999"/>
              <a:gd name="connsiteY1" fmla="*/ 0 h 1236799"/>
              <a:gd name="connsiteX2" fmla="*/ 3477999 w 3477999"/>
              <a:gd name="connsiteY2" fmla="*/ 1236799 h 1236799"/>
              <a:gd name="connsiteX3" fmla="*/ 0 w 3477999"/>
              <a:gd name="connsiteY3" fmla="*/ 1236799 h 1236799"/>
              <a:gd name="connsiteX4" fmla="*/ 0 w 3477999"/>
              <a:gd name="connsiteY4" fmla="*/ 0 h 123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7999" h="1236799">
                <a:moveTo>
                  <a:pt x="0" y="0"/>
                </a:moveTo>
                <a:lnTo>
                  <a:pt x="3477999" y="0"/>
                </a:lnTo>
                <a:lnTo>
                  <a:pt x="3477999" y="1236799"/>
                </a:lnTo>
                <a:lnTo>
                  <a:pt x="0" y="12367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0895" tIns="130895" rIns="130895" bIns="130895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/>
              <a:t>NYC Emergency Shelters</a:t>
            </a:r>
          </a:p>
        </p:txBody>
      </p:sp>
      <p:sp>
        <p:nvSpPr>
          <p:cNvPr id="13" name="Rectangle 12" descr="Group"/>
          <p:cNvSpPr/>
          <p:nvPr/>
        </p:nvSpPr>
        <p:spPr>
          <a:xfrm>
            <a:off x="4215656" y="3866660"/>
            <a:ext cx="660271" cy="659626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dgm="http://schemas.openxmlformats.org/drawingml/2006/diagram"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5114926" y="3596812"/>
            <a:ext cx="4630495" cy="1236799"/>
          </a:xfrm>
          <a:custGeom>
            <a:avLst/>
            <a:gdLst>
              <a:gd name="connsiteX0" fmla="*/ 0 w 3477999"/>
              <a:gd name="connsiteY0" fmla="*/ 0 h 1236799"/>
              <a:gd name="connsiteX1" fmla="*/ 3477999 w 3477999"/>
              <a:gd name="connsiteY1" fmla="*/ 0 h 1236799"/>
              <a:gd name="connsiteX2" fmla="*/ 3477999 w 3477999"/>
              <a:gd name="connsiteY2" fmla="*/ 1236799 h 1236799"/>
              <a:gd name="connsiteX3" fmla="*/ 0 w 3477999"/>
              <a:gd name="connsiteY3" fmla="*/ 1236799 h 1236799"/>
              <a:gd name="connsiteX4" fmla="*/ 0 w 3477999"/>
              <a:gd name="connsiteY4" fmla="*/ 0 h 123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7999" h="1236799">
                <a:moveTo>
                  <a:pt x="0" y="0"/>
                </a:moveTo>
                <a:lnTo>
                  <a:pt x="3477999" y="0"/>
                </a:lnTo>
                <a:lnTo>
                  <a:pt x="3477999" y="1236799"/>
                </a:lnTo>
                <a:lnTo>
                  <a:pt x="0" y="12367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0895" tIns="130895" rIns="130895" bIns="130895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/>
              <a:t>Public Planning</a:t>
            </a:r>
          </a:p>
        </p:txBody>
      </p:sp>
      <p:sp>
        <p:nvSpPr>
          <p:cNvPr id="16" name="Rectangle 15" descr="Monthly calendar"/>
          <p:cNvSpPr/>
          <p:nvPr/>
        </p:nvSpPr>
        <p:spPr>
          <a:xfrm>
            <a:off x="4215656" y="5412659"/>
            <a:ext cx="660271" cy="659626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dgm="http://schemas.openxmlformats.org/drawingml/2006/diagram"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reeform 16"/>
          <p:cNvSpPr/>
          <p:nvPr/>
        </p:nvSpPr>
        <p:spPr>
          <a:xfrm>
            <a:off x="5114926" y="5142812"/>
            <a:ext cx="4630495" cy="1236799"/>
          </a:xfrm>
          <a:custGeom>
            <a:avLst/>
            <a:gdLst>
              <a:gd name="connsiteX0" fmla="*/ 0 w 3477999"/>
              <a:gd name="connsiteY0" fmla="*/ 0 h 1236799"/>
              <a:gd name="connsiteX1" fmla="*/ 3477999 w 3477999"/>
              <a:gd name="connsiteY1" fmla="*/ 0 h 1236799"/>
              <a:gd name="connsiteX2" fmla="*/ 3477999 w 3477999"/>
              <a:gd name="connsiteY2" fmla="*/ 1236799 h 1236799"/>
              <a:gd name="connsiteX3" fmla="*/ 0 w 3477999"/>
              <a:gd name="connsiteY3" fmla="*/ 1236799 h 1236799"/>
              <a:gd name="connsiteX4" fmla="*/ 0 w 3477999"/>
              <a:gd name="connsiteY4" fmla="*/ 0 h 123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7999" h="1236799">
                <a:moveTo>
                  <a:pt x="0" y="0"/>
                </a:moveTo>
                <a:lnTo>
                  <a:pt x="3477999" y="0"/>
                </a:lnTo>
                <a:lnTo>
                  <a:pt x="3477999" y="1236799"/>
                </a:lnTo>
                <a:lnTo>
                  <a:pt x="0" y="12367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0895" tIns="130895" rIns="130895" bIns="130895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/>
              <a:t>NYCEM Planning</a:t>
            </a:r>
          </a:p>
        </p:txBody>
      </p:sp>
    </p:spTree>
    <p:extLst>
      <p:ext uri="{BB962C8B-B14F-4D97-AF65-F5344CB8AC3E}">
        <p14:creationId xmlns:p14="http://schemas.microsoft.com/office/powerpoint/2010/main" val="21721070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rvice Dog">
            <a:extLst>
              <a:ext uri="{FF2B5EF4-FFF2-40B4-BE49-F238E27FC236}">
                <a16:creationId xmlns:a16="http://schemas.microsoft.com/office/drawing/2014/main" xmlns="" id="{08EE3B51-2611-4D8D-9ACC-EF30F62741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5" r="15808"/>
          <a:stretch/>
        </p:blipFill>
        <p:spPr>
          <a:xfrm>
            <a:off x="592930" y="3840586"/>
            <a:ext cx="2249585" cy="1811442"/>
          </a:xfrm>
          <a:prstGeom prst="rect">
            <a:avLst/>
          </a:prstGeom>
        </p:spPr>
      </p:pic>
      <p:pic>
        <p:nvPicPr>
          <p:cNvPr id="5" name="Picture 4" descr="ESA Dog">
            <a:extLst>
              <a:ext uri="{FF2B5EF4-FFF2-40B4-BE49-F238E27FC236}">
                <a16:creationId xmlns:a16="http://schemas.microsoft.com/office/drawing/2014/main" xmlns="" id="{2EA5346E-8CF4-4C2E-B5D2-23EDFF628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95" r="2" b="15337"/>
          <a:stretch/>
        </p:blipFill>
        <p:spPr>
          <a:xfrm>
            <a:off x="592930" y="2109970"/>
            <a:ext cx="1737518" cy="10932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1900" y="400050"/>
            <a:ext cx="8001000" cy="1433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Service Animals vs. Emotional Support </a:t>
            </a:r>
            <a:r>
              <a:rPr lang="en-US" sz="4800" b="1" kern="0" dirty="0" smtClea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Animals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 (ESA)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229226" y="1985963"/>
            <a:ext cx="6643688" cy="4591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/>
            <a:r>
              <a:rPr lang="en-US" dirty="0" smtClean="0">
                <a:solidFill>
                  <a:schemeClr val="bg1"/>
                </a:solidFill>
              </a:rPr>
              <a:t>Service Animal: A </a:t>
            </a:r>
            <a:r>
              <a:rPr lang="en-US" u="sng" dirty="0" smtClean="0">
                <a:solidFill>
                  <a:schemeClr val="bg1"/>
                </a:solidFill>
              </a:rPr>
              <a:t>dog</a:t>
            </a:r>
            <a:r>
              <a:rPr lang="en-US" dirty="0" smtClean="0">
                <a:solidFill>
                  <a:schemeClr val="bg1"/>
                </a:solidFill>
              </a:rPr>
              <a:t> that is individually trained to do work or perform tasks for a person with a disability</a:t>
            </a:r>
          </a:p>
          <a:p>
            <a:pPr marL="285750"/>
            <a:r>
              <a:rPr lang="en-US" dirty="0" smtClean="0">
                <a:solidFill>
                  <a:schemeClr val="bg1"/>
                </a:solidFill>
              </a:rPr>
              <a:t>Emotional Support Animal: A companion animal that provides therapeutic benefit to an individual with a mental or psychiatric disability</a:t>
            </a:r>
          </a:p>
          <a:p>
            <a:pPr marL="285750"/>
            <a:r>
              <a:rPr lang="en-US" dirty="0" smtClean="0">
                <a:solidFill>
                  <a:schemeClr val="bg1"/>
                </a:solidFill>
              </a:rPr>
              <a:t>Therapy Dog: A dog who accompanies the handler to provide therapy in settings such as schools, hospitals, and nursing homes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3530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Dogs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3857624" y="270899"/>
            <a:ext cx="8158163" cy="1559268"/>
          </a:xfrm>
          <a:custGeom>
            <a:avLst/>
            <a:gdLst>
              <a:gd name="connsiteX0" fmla="*/ 0 w 8158163"/>
              <a:gd name="connsiteY0" fmla="*/ 155927 h 1559268"/>
              <a:gd name="connsiteX1" fmla="*/ 155927 w 8158163"/>
              <a:gd name="connsiteY1" fmla="*/ 0 h 1559268"/>
              <a:gd name="connsiteX2" fmla="*/ 8002236 w 8158163"/>
              <a:gd name="connsiteY2" fmla="*/ 0 h 1559268"/>
              <a:gd name="connsiteX3" fmla="*/ 8158163 w 8158163"/>
              <a:gd name="connsiteY3" fmla="*/ 155927 h 1559268"/>
              <a:gd name="connsiteX4" fmla="*/ 8158163 w 8158163"/>
              <a:gd name="connsiteY4" fmla="*/ 1403341 h 1559268"/>
              <a:gd name="connsiteX5" fmla="*/ 8002236 w 8158163"/>
              <a:gd name="connsiteY5" fmla="*/ 1559268 h 1559268"/>
              <a:gd name="connsiteX6" fmla="*/ 155927 w 8158163"/>
              <a:gd name="connsiteY6" fmla="*/ 1559268 h 1559268"/>
              <a:gd name="connsiteX7" fmla="*/ 0 w 8158163"/>
              <a:gd name="connsiteY7" fmla="*/ 1403341 h 1559268"/>
              <a:gd name="connsiteX8" fmla="*/ 0 w 8158163"/>
              <a:gd name="connsiteY8" fmla="*/ 155927 h 155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58163" h="1559268">
                <a:moveTo>
                  <a:pt x="0" y="155927"/>
                </a:moveTo>
                <a:cubicBezTo>
                  <a:pt x="0" y="69811"/>
                  <a:pt x="69811" y="0"/>
                  <a:pt x="155927" y="0"/>
                </a:cubicBezTo>
                <a:lnTo>
                  <a:pt x="8002236" y="0"/>
                </a:lnTo>
                <a:cubicBezTo>
                  <a:pt x="8088352" y="0"/>
                  <a:pt x="8158163" y="69811"/>
                  <a:pt x="8158163" y="155927"/>
                </a:cubicBezTo>
                <a:lnTo>
                  <a:pt x="8158163" y="1403341"/>
                </a:lnTo>
                <a:cubicBezTo>
                  <a:pt x="8158163" y="1489457"/>
                  <a:pt x="8088352" y="1559268"/>
                  <a:pt x="8002236" y="1559268"/>
                </a:cubicBezTo>
                <a:lnTo>
                  <a:pt x="155927" y="1559268"/>
                </a:lnTo>
                <a:cubicBezTo>
                  <a:pt x="69811" y="1559268"/>
                  <a:pt x="0" y="1489457"/>
                  <a:pt x="0" y="1403341"/>
                </a:cubicBezTo>
                <a:lnTo>
                  <a:pt x="0" y="155927"/>
                </a:lnTo>
                <a:close/>
              </a:path>
            </a:pathLst>
          </a:custGeom>
          <a:solidFill>
            <a:srgbClr val="4BAC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7109" tIns="137109" rIns="137109" bIns="137109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</a:pPr>
            <a:r>
              <a:rPr lang="en-US" sz="2400" b="1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Rights:</a:t>
            </a:r>
            <a:endParaRPr lang="en-US" sz="2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Covered under ADA.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Permitted in all areas of public accommodation and all entities covered by ADA</a:t>
            </a:r>
          </a:p>
        </p:txBody>
      </p:sp>
      <p:sp>
        <p:nvSpPr>
          <p:cNvPr id="10" name="Freeform 9"/>
          <p:cNvSpPr/>
          <p:nvPr/>
        </p:nvSpPr>
        <p:spPr>
          <a:xfrm>
            <a:off x="7380414" y="1985502"/>
            <a:ext cx="1112581" cy="932008"/>
          </a:xfrm>
          <a:custGeom>
            <a:avLst/>
            <a:gdLst>
              <a:gd name="connsiteX0" fmla="*/ 0 w 932007"/>
              <a:gd name="connsiteY0" fmla="*/ 222516 h 1112580"/>
              <a:gd name="connsiteX1" fmla="*/ 466004 w 932007"/>
              <a:gd name="connsiteY1" fmla="*/ 222516 h 1112580"/>
              <a:gd name="connsiteX2" fmla="*/ 466004 w 932007"/>
              <a:gd name="connsiteY2" fmla="*/ 0 h 1112580"/>
              <a:gd name="connsiteX3" fmla="*/ 932007 w 932007"/>
              <a:gd name="connsiteY3" fmla="*/ 556290 h 1112580"/>
              <a:gd name="connsiteX4" fmla="*/ 466004 w 932007"/>
              <a:gd name="connsiteY4" fmla="*/ 1112580 h 1112580"/>
              <a:gd name="connsiteX5" fmla="*/ 466004 w 932007"/>
              <a:gd name="connsiteY5" fmla="*/ 890064 h 1112580"/>
              <a:gd name="connsiteX6" fmla="*/ 0 w 932007"/>
              <a:gd name="connsiteY6" fmla="*/ 890064 h 1112580"/>
              <a:gd name="connsiteX7" fmla="*/ 0 w 932007"/>
              <a:gd name="connsiteY7" fmla="*/ 222516 h 111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2007" h="1112580">
                <a:moveTo>
                  <a:pt x="745605" y="1"/>
                </a:moveTo>
                <a:lnTo>
                  <a:pt x="745605" y="556291"/>
                </a:lnTo>
                <a:lnTo>
                  <a:pt x="932007" y="556291"/>
                </a:lnTo>
                <a:lnTo>
                  <a:pt x="466004" y="1112579"/>
                </a:lnTo>
                <a:lnTo>
                  <a:pt x="0" y="556291"/>
                </a:lnTo>
                <a:lnTo>
                  <a:pt x="186402" y="556291"/>
                </a:lnTo>
                <a:lnTo>
                  <a:pt x="186402" y="1"/>
                </a:lnTo>
                <a:lnTo>
                  <a:pt x="745605" y="1"/>
                </a:lnTo>
                <a:close/>
              </a:path>
            </a:pathLst>
          </a:custGeom>
          <a:solidFill>
            <a:srgbClr val="4BACC6"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2517" tIns="0" rIns="222516" bIns="279603" numCol="1" spcCol="1270" anchor="ctr" anchorCtr="0">
            <a:noAutofit/>
          </a:bodyPr>
          <a:lstStyle/>
          <a:p>
            <a:pPr lvl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857624" y="3072844"/>
            <a:ext cx="8158163" cy="3350053"/>
          </a:xfrm>
          <a:custGeom>
            <a:avLst/>
            <a:gdLst>
              <a:gd name="connsiteX0" fmla="*/ 0 w 8158163"/>
              <a:gd name="connsiteY0" fmla="*/ 335005 h 3350053"/>
              <a:gd name="connsiteX1" fmla="*/ 335005 w 8158163"/>
              <a:gd name="connsiteY1" fmla="*/ 0 h 3350053"/>
              <a:gd name="connsiteX2" fmla="*/ 7823158 w 8158163"/>
              <a:gd name="connsiteY2" fmla="*/ 0 h 3350053"/>
              <a:gd name="connsiteX3" fmla="*/ 8158163 w 8158163"/>
              <a:gd name="connsiteY3" fmla="*/ 335005 h 3350053"/>
              <a:gd name="connsiteX4" fmla="*/ 8158163 w 8158163"/>
              <a:gd name="connsiteY4" fmla="*/ 3015048 h 3350053"/>
              <a:gd name="connsiteX5" fmla="*/ 7823158 w 8158163"/>
              <a:gd name="connsiteY5" fmla="*/ 3350053 h 3350053"/>
              <a:gd name="connsiteX6" fmla="*/ 335005 w 8158163"/>
              <a:gd name="connsiteY6" fmla="*/ 3350053 h 3350053"/>
              <a:gd name="connsiteX7" fmla="*/ 0 w 8158163"/>
              <a:gd name="connsiteY7" fmla="*/ 3015048 h 3350053"/>
              <a:gd name="connsiteX8" fmla="*/ 0 w 8158163"/>
              <a:gd name="connsiteY8" fmla="*/ 335005 h 335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58163" h="3350053">
                <a:moveTo>
                  <a:pt x="0" y="335005"/>
                </a:moveTo>
                <a:cubicBezTo>
                  <a:pt x="0" y="149987"/>
                  <a:pt x="149987" y="0"/>
                  <a:pt x="335005" y="0"/>
                </a:cubicBezTo>
                <a:lnTo>
                  <a:pt x="7823158" y="0"/>
                </a:lnTo>
                <a:cubicBezTo>
                  <a:pt x="8008176" y="0"/>
                  <a:pt x="8158163" y="149987"/>
                  <a:pt x="8158163" y="335005"/>
                </a:cubicBezTo>
                <a:lnTo>
                  <a:pt x="8158163" y="3015048"/>
                </a:lnTo>
                <a:cubicBezTo>
                  <a:pt x="8158163" y="3200066"/>
                  <a:pt x="8008176" y="3350053"/>
                  <a:pt x="7823158" y="3350053"/>
                </a:cubicBezTo>
                <a:lnTo>
                  <a:pt x="335005" y="3350053"/>
                </a:lnTo>
                <a:cubicBezTo>
                  <a:pt x="149987" y="3350053"/>
                  <a:pt x="0" y="3200066"/>
                  <a:pt x="0" y="3015048"/>
                </a:cubicBezTo>
                <a:lnTo>
                  <a:pt x="0" y="335005"/>
                </a:lnTo>
                <a:close/>
              </a:path>
            </a:pathLst>
          </a:custGeom>
          <a:solidFill>
            <a:srgbClr val="4BACC6">
              <a:hueOff val="-9933876"/>
              <a:satOff val="39811"/>
              <a:lumOff val="8628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6700" tIns="166700" rIns="166700" bIns="16670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</a:pPr>
            <a:r>
              <a:rPr lang="en-US" sz="2400" b="1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Examples:</a:t>
            </a:r>
            <a:endParaRPr lang="en-US" sz="2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Hearing dog for individual who is Deaf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Dog </a:t>
            </a:r>
            <a:r>
              <a:rPr lang="en-US" sz="2400" u="sng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trained</a:t>
            </a: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to get handler to a safe location during PTSD-induced panic attack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Dog </a:t>
            </a:r>
            <a:r>
              <a:rPr lang="en-US" sz="2400" u="sng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trained</a:t>
            </a: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to alert handler with epilepsy of pending seizure and summon human assistance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Dog </a:t>
            </a:r>
            <a:r>
              <a:rPr lang="en-US" sz="2400" u="sng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trained</a:t>
            </a: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to open doors or retrieve objects for wheelchair user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Guide dog for someone who is visually impaired</a:t>
            </a:r>
          </a:p>
        </p:txBody>
      </p:sp>
    </p:spTree>
    <p:extLst>
      <p:ext uri="{BB962C8B-B14F-4D97-AF65-F5344CB8AC3E}">
        <p14:creationId xmlns:p14="http://schemas.microsoft.com/office/powerpoint/2010/main" val="40427614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Dogs</a:t>
            </a:r>
          </a:p>
        </p:txBody>
      </p:sp>
      <p:sp>
        <p:nvSpPr>
          <p:cNvPr id="6" name="Freeform 5"/>
          <p:cNvSpPr/>
          <p:nvPr/>
        </p:nvSpPr>
        <p:spPr>
          <a:xfrm>
            <a:off x="3857625" y="462698"/>
            <a:ext cx="8129588" cy="3095670"/>
          </a:xfrm>
          <a:custGeom>
            <a:avLst/>
            <a:gdLst>
              <a:gd name="connsiteX0" fmla="*/ 0 w 7407016"/>
              <a:gd name="connsiteY0" fmla="*/ 309567 h 3095670"/>
              <a:gd name="connsiteX1" fmla="*/ 309567 w 7407016"/>
              <a:gd name="connsiteY1" fmla="*/ 0 h 3095670"/>
              <a:gd name="connsiteX2" fmla="*/ 7097449 w 7407016"/>
              <a:gd name="connsiteY2" fmla="*/ 0 h 3095670"/>
              <a:gd name="connsiteX3" fmla="*/ 7407016 w 7407016"/>
              <a:gd name="connsiteY3" fmla="*/ 309567 h 3095670"/>
              <a:gd name="connsiteX4" fmla="*/ 7407016 w 7407016"/>
              <a:gd name="connsiteY4" fmla="*/ 2786103 h 3095670"/>
              <a:gd name="connsiteX5" fmla="*/ 7097449 w 7407016"/>
              <a:gd name="connsiteY5" fmla="*/ 3095670 h 3095670"/>
              <a:gd name="connsiteX6" fmla="*/ 309567 w 7407016"/>
              <a:gd name="connsiteY6" fmla="*/ 3095670 h 3095670"/>
              <a:gd name="connsiteX7" fmla="*/ 0 w 7407016"/>
              <a:gd name="connsiteY7" fmla="*/ 2786103 h 3095670"/>
              <a:gd name="connsiteX8" fmla="*/ 0 w 7407016"/>
              <a:gd name="connsiteY8" fmla="*/ 309567 h 309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7016" h="3095670">
                <a:moveTo>
                  <a:pt x="0" y="309567"/>
                </a:moveTo>
                <a:cubicBezTo>
                  <a:pt x="0" y="138598"/>
                  <a:pt x="138598" y="0"/>
                  <a:pt x="309567" y="0"/>
                </a:cubicBezTo>
                <a:lnTo>
                  <a:pt x="7097449" y="0"/>
                </a:lnTo>
                <a:cubicBezTo>
                  <a:pt x="7268418" y="0"/>
                  <a:pt x="7407016" y="138598"/>
                  <a:pt x="7407016" y="309567"/>
                </a:cubicBezTo>
                <a:lnTo>
                  <a:pt x="7407016" y="2786103"/>
                </a:lnTo>
                <a:cubicBezTo>
                  <a:pt x="7407016" y="2957072"/>
                  <a:pt x="7268418" y="3095670"/>
                  <a:pt x="7097449" y="3095670"/>
                </a:cubicBezTo>
                <a:lnTo>
                  <a:pt x="309567" y="3095670"/>
                </a:lnTo>
                <a:cubicBezTo>
                  <a:pt x="138598" y="3095670"/>
                  <a:pt x="0" y="2957072"/>
                  <a:pt x="0" y="2786103"/>
                </a:cubicBezTo>
                <a:lnTo>
                  <a:pt x="0" y="309567"/>
                </a:lnTo>
                <a:close/>
              </a:path>
            </a:pathLst>
          </a:custGeom>
          <a:solidFill>
            <a:srgbClr val="4BAC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9249" tIns="159249" rIns="159249" bIns="159249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Allowable Questions: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Staff may ask two questions:</a:t>
            </a:r>
          </a:p>
          <a:p>
            <a:pPr marL="342900" lvl="2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(1) is the dog a service animal required because of a disability?</a:t>
            </a:r>
          </a:p>
          <a:p>
            <a:pPr marL="342900" lvl="2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(2) what work or task has the dog been </a:t>
            </a:r>
            <a:r>
              <a:rPr lang="en-US" sz="2400" b="0" u="sng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trained</a:t>
            </a: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to perform?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u="sng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Training</a:t>
            </a: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is key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Providing comfort is not something that requires training</a:t>
            </a:r>
            <a:endParaRPr lang="en-US" sz="1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503392" y="3674103"/>
            <a:ext cx="833289" cy="694407"/>
          </a:xfrm>
          <a:custGeom>
            <a:avLst/>
            <a:gdLst>
              <a:gd name="connsiteX0" fmla="*/ 0 w 694407"/>
              <a:gd name="connsiteY0" fmla="*/ 166658 h 833289"/>
              <a:gd name="connsiteX1" fmla="*/ 347204 w 694407"/>
              <a:gd name="connsiteY1" fmla="*/ 166658 h 833289"/>
              <a:gd name="connsiteX2" fmla="*/ 347204 w 694407"/>
              <a:gd name="connsiteY2" fmla="*/ 0 h 833289"/>
              <a:gd name="connsiteX3" fmla="*/ 694407 w 694407"/>
              <a:gd name="connsiteY3" fmla="*/ 416645 h 833289"/>
              <a:gd name="connsiteX4" fmla="*/ 347204 w 694407"/>
              <a:gd name="connsiteY4" fmla="*/ 833289 h 833289"/>
              <a:gd name="connsiteX5" fmla="*/ 347204 w 694407"/>
              <a:gd name="connsiteY5" fmla="*/ 666631 h 833289"/>
              <a:gd name="connsiteX6" fmla="*/ 0 w 694407"/>
              <a:gd name="connsiteY6" fmla="*/ 666631 h 833289"/>
              <a:gd name="connsiteX7" fmla="*/ 0 w 694407"/>
              <a:gd name="connsiteY7" fmla="*/ 166658 h 833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407" h="833289">
                <a:moveTo>
                  <a:pt x="555525" y="0"/>
                </a:moveTo>
                <a:lnTo>
                  <a:pt x="555525" y="416645"/>
                </a:lnTo>
                <a:lnTo>
                  <a:pt x="694407" y="416645"/>
                </a:lnTo>
                <a:lnTo>
                  <a:pt x="347203" y="833289"/>
                </a:lnTo>
                <a:lnTo>
                  <a:pt x="0" y="416645"/>
                </a:lnTo>
                <a:lnTo>
                  <a:pt x="138882" y="416645"/>
                </a:lnTo>
                <a:lnTo>
                  <a:pt x="138882" y="0"/>
                </a:lnTo>
                <a:lnTo>
                  <a:pt x="555525" y="0"/>
                </a:lnTo>
                <a:close/>
              </a:path>
            </a:pathLst>
          </a:custGeom>
          <a:solidFill>
            <a:srgbClr val="4BACC6"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6658" tIns="0" rIns="166658" bIns="208322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069679" y="4484245"/>
            <a:ext cx="5700713" cy="1851754"/>
          </a:xfrm>
          <a:custGeom>
            <a:avLst/>
            <a:gdLst>
              <a:gd name="connsiteX0" fmla="*/ 0 w 7407016"/>
              <a:gd name="connsiteY0" fmla="*/ 185175 h 1851754"/>
              <a:gd name="connsiteX1" fmla="*/ 185175 w 7407016"/>
              <a:gd name="connsiteY1" fmla="*/ 0 h 1851754"/>
              <a:gd name="connsiteX2" fmla="*/ 7221841 w 7407016"/>
              <a:gd name="connsiteY2" fmla="*/ 0 h 1851754"/>
              <a:gd name="connsiteX3" fmla="*/ 7407016 w 7407016"/>
              <a:gd name="connsiteY3" fmla="*/ 185175 h 1851754"/>
              <a:gd name="connsiteX4" fmla="*/ 7407016 w 7407016"/>
              <a:gd name="connsiteY4" fmla="*/ 1666579 h 1851754"/>
              <a:gd name="connsiteX5" fmla="*/ 7221841 w 7407016"/>
              <a:gd name="connsiteY5" fmla="*/ 1851754 h 1851754"/>
              <a:gd name="connsiteX6" fmla="*/ 185175 w 7407016"/>
              <a:gd name="connsiteY6" fmla="*/ 1851754 h 1851754"/>
              <a:gd name="connsiteX7" fmla="*/ 0 w 7407016"/>
              <a:gd name="connsiteY7" fmla="*/ 1666579 h 1851754"/>
              <a:gd name="connsiteX8" fmla="*/ 0 w 7407016"/>
              <a:gd name="connsiteY8" fmla="*/ 185175 h 18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7016" h="1851754">
                <a:moveTo>
                  <a:pt x="0" y="185175"/>
                </a:moveTo>
                <a:cubicBezTo>
                  <a:pt x="0" y="82906"/>
                  <a:pt x="82906" y="0"/>
                  <a:pt x="185175" y="0"/>
                </a:cubicBezTo>
                <a:lnTo>
                  <a:pt x="7221841" y="0"/>
                </a:lnTo>
                <a:cubicBezTo>
                  <a:pt x="7324110" y="0"/>
                  <a:pt x="7407016" y="82906"/>
                  <a:pt x="7407016" y="185175"/>
                </a:cubicBezTo>
                <a:lnTo>
                  <a:pt x="7407016" y="1666579"/>
                </a:lnTo>
                <a:cubicBezTo>
                  <a:pt x="7407016" y="1768848"/>
                  <a:pt x="7324110" y="1851754"/>
                  <a:pt x="7221841" y="1851754"/>
                </a:cubicBezTo>
                <a:lnTo>
                  <a:pt x="185175" y="1851754"/>
                </a:lnTo>
                <a:cubicBezTo>
                  <a:pt x="82906" y="1851754"/>
                  <a:pt x="0" y="1768848"/>
                  <a:pt x="0" y="1666579"/>
                </a:cubicBezTo>
                <a:lnTo>
                  <a:pt x="0" y="185175"/>
                </a:lnTo>
                <a:close/>
              </a:path>
            </a:pathLst>
          </a:custGeom>
          <a:solidFill>
            <a:srgbClr val="4BACC6">
              <a:hueOff val="-9933876"/>
              <a:satOff val="39811"/>
              <a:lumOff val="8628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2816" tIns="122816" rIns="122816" bIns="122816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Unallowable Questions and Requirements: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Documentation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Visual identification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8444474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Dogs</a:t>
            </a:r>
          </a:p>
        </p:txBody>
      </p:sp>
      <p:sp>
        <p:nvSpPr>
          <p:cNvPr id="6" name="Freeform 5"/>
          <p:cNvSpPr/>
          <p:nvPr/>
        </p:nvSpPr>
        <p:spPr>
          <a:xfrm>
            <a:off x="3757613" y="477416"/>
            <a:ext cx="8215312" cy="2580109"/>
          </a:xfrm>
          <a:custGeom>
            <a:avLst/>
            <a:gdLst>
              <a:gd name="connsiteX0" fmla="*/ 0 w 4885203"/>
              <a:gd name="connsiteY0" fmla="*/ 309912 h 3099116"/>
              <a:gd name="connsiteX1" fmla="*/ 309912 w 4885203"/>
              <a:gd name="connsiteY1" fmla="*/ 0 h 3099116"/>
              <a:gd name="connsiteX2" fmla="*/ 4575291 w 4885203"/>
              <a:gd name="connsiteY2" fmla="*/ 0 h 3099116"/>
              <a:gd name="connsiteX3" fmla="*/ 4885203 w 4885203"/>
              <a:gd name="connsiteY3" fmla="*/ 309912 h 3099116"/>
              <a:gd name="connsiteX4" fmla="*/ 4885203 w 4885203"/>
              <a:gd name="connsiteY4" fmla="*/ 2789204 h 3099116"/>
              <a:gd name="connsiteX5" fmla="*/ 4575291 w 4885203"/>
              <a:gd name="connsiteY5" fmla="*/ 3099116 h 3099116"/>
              <a:gd name="connsiteX6" fmla="*/ 309912 w 4885203"/>
              <a:gd name="connsiteY6" fmla="*/ 3099116 h 3099116"/>
              <a:gd name="connsiteX7" fmla="*/ 0 w 4885203"/>
              <a:gd name="connsiteY7" fmla="*/ 2789204 h 3099116"/>
              <a:gd name="connsiteX8" fmla="*/ 0 w 4885203"/>
              <a:gd name="connsiteY8" fmla="*/ 309912 h 309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5203" h="3099116">
                <a:moveTo>
                  <a:pt x="0" y="309912"/>
                </a:moveTo>
                <a:cubicBezTo>
                  <a:pt x="0" y="138752"/>
                  <a:pt x="138752" y="0"/>
                  <a:pt x="309912" y="0"/>
                </a:cubicBezTo>
                <a:lnTo>
                  <a:pt x="4575291" y="0"/>
                </a:lnTo>
                <a:cubicBezTo>
                  <a:pt x="4746451" y="0"/>
                  <a:pt x="4885203" y="138752"/>
                  <a:pt x="4885203" y="309912"/>
                </a:cubicBezTo>
                <a:lnTo>
                  <a:pt x="4885203" y="2789204"/>
                </a:lnTo>
                <a:cubicBezTo>
                  <a:pt x="4885203" y="2960364"/>
                  <a:pt x="4746451" y="3099116"/>
                  <a:pt x="4575291" y="3099116"/>
                </a:cubicBezTo>
                <a:lnTo>
                  <a:pt x="309912" y="3099116"/>
                </a:lnTo>
                <a:cubicBezTo>
                  <a:pt x="138752" y="3099116"/>
                  <a:pt x="0" y="2960364"/>
                  <a:pt x="0" y="2789204"/>
                </a:cubicBezTo>
                <a:lnTo>
                  <a:pt x="0" y="309912"/>
                </a:lnTo>
                <a:close/>
              </a:path>
            </a:pathLst>
          </a:custGeom>
          <a:solidFill>
            <a:srgbClr val="4BAC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9350" tIns="159350" rIns="159350" bIns="15935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Expected Behavior: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Dog must be under the handler’s </a:t>
            </a:r>
            <a:r>
              <a:rPr lang="en-US" sz="2400" b="1" u="sng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control</a:t>
            </a: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at all times and must not cause a disruption or safety concern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Handler may be asked to remove dog from premises if not brought back under handler’s control or if causing a disruption or safety hazard.</a:t>
            </a:r>
          </a:p>
        </p:txBody>
      </p:sp>
      <p:sp>
        <p:nvSpPr>
          <p:cNvPr id="7" name="Freeform 6"/>
          <p:cNvSpPr/>
          <p:nvPr/>
        </p:nvSpPr>
        <p:spPr>
          <a:xfrm>
            <a:off x="7449270" y="3228797"/>
            <a:ext cx="831997" cy="693332"/>
          </a:xfrm>
          <a:custGeom>
            <a:avLst/>
            <a:gdLst>
              <a:gd name="connsiteX0" fmla="*/ 0 w 693331"/>
              <a:gd name="connsiteY0" fmla="*/ 166399 h 831997"/>
              <a:gd name="connsiteX1" fmla="*/ 346666 w 693331"/>
              <a:gd name="connsiteY1" fmla="*/ 166399 h 831997"/>
              <a:gd name="connsiteX2" fmla="*/ 346666 w 693331"/>
              <a:gd name="connsiteY2" fmla="*/ 0 h 831997"/>
              <a:gd name="connsiteX3" fmla="*/ 693331 w 693331"/>
              <a:gd name="connsiteY3" fmla="*/ 415999 h 831997"/>
              <a:gd name="connsiteX4" fmla="*/ 346666 w 693331"/>
              <a:gd name="connsiteY4" fmla="*/ 831997 h 831997"/>
              <a:gd name="connsiteX5" fmla="*/ 346666 w 693331"/>
              <a:gd name="connsiteY5" fmla="*/ 665598 h 831997"/>
              <a:gd name="connsiteX6" fmla="*/ 0 w 693331"/>
              <a:gd name="connsiteY6" fmla="*/ 665598 h 831997"/>
              <a:gd name="connsiteX7" fmla="*/ 0 w 693331"/>
              <a:gd name="connsiteY7" fmla="*/ 166399 h 831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3331" h="831997">
                <a:moveTo>
                  <a:pt x="554665" y="0"/>
                </a:moveTo>
                <a:lnTo>
                  <a:pt x="554665" y="415999"/>
                </a:lnTo>
                <a:lnTo>
                  <a:pt x="693331" y="415999"/>
                </a:lnTo>
                <a:lnTo>
                  <a:pt x="346665" y="831997"/>
                </a:lnTo>
                <a:lnTo>
                  <a:pt x="0" y="415999"/>
                </a:lnTo>
                <a:lnTo>
                  <a:pt x="138666" y="415999"/>
                </a:lnTo>
                <a:lnTo>
                  <a:pt x="138666" y="0"/>
                </a:lnTo>
                <a:lnTo>
                  <a:pt x="554665" y="0"/>
                </a:lnTo>
                <a:close/>
              </a:path>
            </a:pathLst>
          </a:custGeom>
          <a:solidFill>
            <a:srgbClr val="4BACC6"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6400" tIns="0" rIns="166398" bIns="208000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686424" y="4075978"/>
            <a:ext cx="4357687" cy="2420794"/>
          </a:xfrm>
          <a:custGeom>
            <a:avLst/>
            <a:gdLst>
              <a:gd name="connsiteX0" fmla="*/ 0 w 4885203"/>
              <a:gd name="connsiteY0" fmla="*/ 184888 h 1848883"/>
              <a:gd name="connsiteX1" fmla="*/ 184888 w 4885203"/>
              <a:gd name="connsiteY1" fmla="*/ 0 h 1848883"/>
              <a:gd name="connsiteX2" fmla="*/ 4700315 w 4885203"/>
              <a:gd name="connsiteY2" fmla="*/ 0 h 1848883"/>
              <a:gd name="connsiteX3" fmla="*/ 4885203 w 4885203"/>
              <a:gd name="connsiteY3" fmla="*/ 184888 h 1848883"/>
              <a:gd name="connsiteX4" fmla="*/ 4885203 w 4885203"/>
              <a:gd name="connsiteY4" fmla="*/ 1663995 h 1848883"/>
              <a:gd name="connsiteX5" fmla="*/ 4700315 w 4885203"/>
              <a:gd name="connsiteY5" fmla="*/ 1848883 h 1848883"/>
              <a:gd name="connsiteX6" fmla="*/ 184888 w 4885203"/>
              <a:gd name="connsiteY6" fmla="*/ 1848883 h 1848883"/>
              <a:gd name="connsiteX7" fmla="*/ 0 w 4885203"/>
              <a:gd name="connsiteY7" fmla="*/ 1663995 h 1848883"/>
              <a:gd name="connsiteX8" fmla="*/ 0 w 4885203"/>
              <a:gd name="connsiteY8" fmla="*/ 184888 h 184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5203" h="1848883">
                <a:moveTo>
                  <a:pt x="0" y="184888"/>
                </a:moveTo>
                <a:cubicBezTo>
                  <a:pt x="0" y="82777"/>
                  <a:pt x="82777" y="0"/>
                  <a:pt x="184888" y="0"/>
                </a:cubicBezTo>
                <a:lnTo>
                  <a:pt x="4700315" y="0"/>
                </a:lnTo>
                <a:cubicBezTo>
                  <a:pt x="4802426" y="0"/>
                  <a:pt x="4885203" y="82777"/>
                  <a:pt x="4885203" y="184888"/>
                </a:cubicBezTo>
                <a:lnTo>
                  <a:pt x="4885203" y="1663995"/>
                </a:lnTo>
                <a:cubicBezTo>
                  <a:pt x="4885203" y="1766106"/>
                  <a:pt x="4802426" y="1848883"/>
                  <a:pt x="4700315" y="1848883"/>
                </a:cubicBezTo>
                <a:lnTo>
                  <a:pt x="184888" y="1848883"/>
                </a:lnTo>
                <a:cubicBezTo>
                  <a:pt x="82777" y="1848883"/>
                  <a:pt x="0" y="1766106"/>
                  <a:pt x="0" y="1663995"/>
                </a:cubicBezTo>
                <a:lnTo>
                  <a:pt x="0" y="184888"/>
                </a:lnTo>
                <a:close/>
              </a:path>
            </a:pathLst>
          </a:custGeom>
          <a:solidFill>
            <a:srgbClr val="4BACC6">
              <a:hueOff val="-9933876"/>
              <a:satOff val="39811"/>
              <a:lumOff val="8628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2732" tIns="122732" rIns="122732" bIns="122732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Exclusions:</a:t>
            </a:r>
          </a:p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Out of </a:t>
            </a:r>
            <a:r>
              <a:rPr lang="en-US" sz="2400" b="0" u="none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control</a:t>
            </a:r>
            <a:r>
              <a:rPr lang="en-US" sz="2400" b="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Fundamentally alter the nature</a:t>
            </a:r>
          </a:p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Religious organizations (State)</a:t>
            </a:r>
          </a:p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Airlines</a:t>
            </a:r>
          </a:p>
        </p:txBody>
      </p:sp>
    </p:spTree>
    <p:extLst>
      <p:ext uri="{BB962C8B-B14F-4D97-AF65-F5344CB8AC3E}">
        <p14:creationId xmlns:p14="http://schemas.microsoft.com/office/powerpoint/2010/main" val="1295040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Emotional Support dog conforting a women by resting its head against hers. 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Emotional </a:t>
            </a:r>
            <a:r>
              <a:rPr lang="en-US" dirty="0" smtClean="0"/>
              <a:t>Support </a:t>
            </a:r>
            <a:r>
              <a:rPr lang="en-US" dirty="0" smtClean="0"/>
              <a:t>Animals (ESA)</a:t>
            </a:r>
            <a:endParaRPr lang="en-US" dirty="0"/>
          </a:p>
        </p:txBody>
      </p:sp>
      <p:pic>
        <p:nvPicPr>
          <p:cNvPr id="4" name="Picture 3" descr="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680" y="358002"/>
            <a:ext cx="4761389" cy="31701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86231" y="4042305"/>
            <a:ext cx="7658100" cy="2358504"/>
            <a:chOff x="0" y="3796265"/>
            <a:chExt cx="4885203" cy="1859507"/>
          </a:xfrm>
        </p:grpSpPr>
        <p:sp>
          <p:nvSpPr>
            <p:cNvPr id="6" name="Rounded Rectangle 5"/>
            <p:cNvSpPr/>
            <p:nvPr/>
          </p:nvSpPr>
          <p:spPr>
            <a:xfrm>
              <a:off x="0" y="3796265"/>
              <a:ext cx="4885203" cy="1859507"/>
            </a:xfrm>
            <a:prstGeom prst="roundRect">
              <a:avLst>
                <a:gd name="adj" fmla="val 10000"/>
              </a:avLst>
            </a:prstGeom>
            <a:solidFill>
              <a:srgbClr val="4BACC6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7" name="Rounded Rectangle 4"/>
            <p:cNvSpPr/>
            <p:nvPr/>
          </p:nvSpPr>
          <p:spPr>
            <a:xfrm>
              <a:off x="54463" y="3850728"/>
              <a:ext cx="4776277" cy="175058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l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Rights:</a:t>
              </a:r>
            </a:p>
            <a:p>
              <a:pPr marL="171450" marR="0" lvl="1" indent="-171450" algn="l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Covered under Fair Housing Act (FHA)</a:t>
              </a:r>
            </a:p>
            <a:p>
              <a:pPr marL="171450" marR="0" lvl="1" indent="-171450" algn="l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Landlord or other housing provider may request specific medical documentation from a medical or mental health provider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594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Partnership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mission of the Partnership is equal access to emergency programs and services and full inclusion of the whole community before, during and after disasters.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 achieve our mission through:</a:t>
            </a:r>
          </a:p>
          <a:p>
            <a:pPr marL="0" indent="0">
              <a:buNone/>
            </a:pPr>
            <a:r>
              <a:rPr lang="en-US" dirty="0" smtClean="0"/>
              <a:t>*Unwavering support for local disability organizations</a:t>
            </a:r>
            <a:br>
              <a:rPr lang="en-US" dirty="0" smtClean="0"/>
            </a:br>
            <a:r>
              <a:rPr lang="en-US" dirty="0" smtClean="0"/>
              <a:t>*Community engagement, organizing and leadership development</a:t>
            </a:r>
            <a:br>
              <a:rPr lang="en-US" dirty="0" smtClean="0"/>
            </a:br>
            <a:r>
              <a:rPr lang="en-US" dirty="0" smtClean="0"/>
              <a:t>*Advocacy and public policy </a:t>
            </a:r>
            <a:br>
              <a:rPr lang="en-US" dirty="0" smtClean="0"/>
            </a:br>
            <a:r>
              <a:rPr lang="en-US" dirty="0" smtClean="0"/>
              <a:t>*Training and education</a:t>
            </a:r>
            <a:br>
              <a:rPr lang="en-US" dirty="0" smtClean="0"/>
            </a:br>
            <a:r>
              <a:rPr lang="en-US" dirty="0" smtClean="0"/>
              <a:t>*Research and technical assistance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995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4743465" y="242888"/>
            <a:ext cx="5929312" cy="2582349"/>
          </a:xfrm>
          <a:custGeom>
            <a:avLst/>
            <a:gdLst>
              <a:gd name="connsiteX0" fmla="*/ 0 w 4398281"/>
              <a:gd name="connsiteY0" fmla="*/ 235360 h 2353595"/>
              <a:gd name="connsiteX1" fmla="*/ 235360 w 4398281"/>
              <a:gd name="connsiteY1" fmla="*/ 0 h 2353595"/>
              <a:gd name="connsiteX2" fmla="*/ 4162922 w 4398281"/>
              <a:gd name="connsiteY2" fmla="*/ 0 h 2353595"/>
              <a:gd name="connsiteX3" fmla="*/ 4398282 w 4398281"/>
              <a:gd name="connsiteY3" fmla="*/ 235360 h 2353595"/>
              <a:gd name="connsiteX4" fmla="*/ 4398281 w 4398281"/>
              <a:gd name="connsiteY4" fmla="*/ 2118236 h 2353595"/>
              <a:gd name="connsiteX5" fmla="*/ 4162921 w 4398281"/>
              <a:gd name="connsiteY5" fmla="*/ 2353596 h 2353595"/>
              <a:gd name="connsiteX6" fmla="*/ 235360 w 4398281"/>
              <a:gd name="connsiteY6" fmla="*/ 2353595 h 2353595"/>
              <a:gd name="connsiteX7" fmla="*/ 0 w 4398281"/>
              <a:gd name="connsiteY7" fmla="*/ 2118235 h 2353595"/>
              <a:gd name="connsiteX8" fmla="*/ 0 w 4398281"/>
              <a:gd name="connsiteY8" fmla="*/ 235360 h 2353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8281" h="2353595">
                <a:moveTo>
                  <a:pt x="0" y="235360"/>
                </a:moveTo>
                <a:cubicBezTo>
                  <a:pt x="0" y="105374"/>
                  <a:pt x="105374" y="0"/>
                  <a:pt x="235360" y="0"/>
                </a:cubicBezTo>
                <a:lnTo>
                  <a:pt x="4162922" y="0"/>
                </a:lnTo>
                <a:cubicBezTo>
                  <a:pt x="4292908" y="0"/>
                  <a:pt x="4398282" y="105374"/>
                  <a:pt x="4398282" y="235360"/>
                </a:cubicBezTo>
                <a:cubicBezTo>
                  <a:pt x="4398282" y="862985"/>
                  <a:pt x="4398281" y="1490611"/>
                  <a:pt x="4398281" y="2118236"/>
                </a:cubicBezTo>
                <a:cubicBezTo>
                  <a:pt x="4398281" y="2248222"/>
                  <a:pt x="4292907" y="2353596"/>
                  <a:pt x="4162921" y="2353596"/>
                </a:cubicBezTo>
                <a:lnTo>
                  <a:pt x="235360" y="2353595"/>
                </a:lnTo>
                <a:cubicBezTo>
                  <a:pt x="105374" y="2353595"/>
                  <a:pt x="0" y="2248221"/>
                  <a:pt x="0" y="2118235"/>
                </a:cubicBezTo>
                <a:lnTo>
                  <a:pt x="0" y="235360"/>
                </a:lnTo>
                <a:close/>
              </a:path>
            </a:pathLst>
          </a:custGeom>
          <a:solidFill>
            <a:srgbClr val="4BAC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7514" tIns="137514" rIns="137514" bIns="137514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Emotional Support Animals: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Covered under FHA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Not limited to any specific type of animal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Detailed documentation may be requested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Generally, only permitted in residence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No specific training needed ***</a:t>
            </a:r>
          </a:p>
        </p:txBody>
      </p:sp>
      <p:sp>
        <p:nvSpPr>
          <p:cNvPr id="7" name="Freeform 6"/>
          <p:cNvSpPr/>
          <p:nvPr/>
        </p:nvSpPr>
        <p:spPr>
          <a:xfrm>
            <a:off x="7228550" y="3000913"/>
            <a:ext cx="1059118" cy="882598"/>
          </a:xfrm>
          <a:custGeom>
            <a:avLst/>
            <a:gdLst>
              <a:gd name="connsiteX0" fmla="*/ 0 w 882598"/>
              <a:gd name="connsiteY0" fmla="*/ 211824 h 1059118"/>
              <a:gd name="connsiteX1" fmla="*/ 441299 w 882598"/>
              <a:gd name="connsiteY1" fmla="*/ 211824 h 1059118"/>
              <a:gd name="connsiteX2" fmla="*/ 441299 w 882598"/>
              <a:gd name="connsiteY2" fmla="*/ 0 h 1059118"/>
              <a:gd name="connsiteX3" fmla="*/ 882598 w 882598"/>
              <a:gd name="connsiteY3" fmla="*/ 529559 h 1059118"/>
              <a:gd name="connsiteX4" fmla="*/ 441299 w 882598"/>
              <a:gd name="connsiteY4" fmla="*/ 1059118 h 1059118"/>
              <a:gd name="connsiteX5" fmla="*/ 441299 w 882598"/>
              <a:gd name="connsiteY5" fmla="*/ 847294 h 1059118"/>
              <a:gd name="connsiteX6" fmla="*/ 0 w 882598"/>
              <a:gd name="connsiteY6" fmla="*/ 847294 h 1059118"/>
              <a:gd name="connsiteX7" fmla="*/ 0 w 882598"/>
              <a:gd name="connsiteY7" fmla="*/ 211824 h 105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2598" h="1059118">
                <a:moveTo>
                  <a:pt x="706078" y="1"/>
                </a:moveTo>
                <a:lnTo>
                  <a:pt x="706078" y="529559"/>
                </a:lnTo>
                <a:lnTo>
                  <a:pt x="882598" y="529559"/>
                </a:lnTo>
                <a:lnTo>
                  <a:pt x="441299" y="1059117"/>
                </a:lnTo>
                <a:lnTo>
                  <a:pt x="0" y="529559"/>
                </a:lnTo>
                <a:lnTo>
                  <a:pt x="176520" y="529559"/>
                </a:lnTo>
                <a:lnTo>
                  <a:pt x="176520" y="1"/>
                </a:lnTo>
                <a:lnTo>
                  <a:pt x="706078" y="1"/>
                </a:lnTo>
                <a:close/>
              </a:path>
            </a:pathLst>
          </a:custGeom>
          <a:solidFill>
            <a:srgbClr val="4BACC6"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11825" tIns="0" rIns="211823" bIns="264779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672018" y="4002035"/>
            <a:ext cx="6129337" cy="2627365"/>
          </a:xfrm>
          <a:custGeom>
            <a:avLst/>
            <a:gdLst>
              <a:gd name="connsiteX0" fmla="*/ 0 w 4398281"/>
              <a:gd name="connsiteY0" fmla="*/ 235360 h 2353595"/>
              <a:gd name="connsiteX1" fmla="*/ 235360 w 4398281"/>
              <a:gd name="connsiteY1" fmla="*/ 0 h 2353595"/>
              <a:gd name="connsiteX2" fmla="*/ 4162922 w 4398281"/>
              <a:gd name="connsiteY2" fmla="*/ 0 h 2353595"/>
              <a:gd name="connsiteX3" fmla="*/ 4398282 w 4398281"/>
              <a:gd name="connsiteY3" fmla="*/ 235360 h 2353595"/>
              <a:gd name="connsiteX4" fmla="*/ 4398281 w 4398281"/>
              <a:gd name="connsiteY4" fmla="*/ 2118236 h 2353595"/>
              <a:gd name="connsiteX5" fmla="*/ 4162921 w 4398281"/>
              <a:gd name="connsiteY5" fmla="*/ 2353596 h 2353595"/>
              <a:gd name="connsiteX6" fmla="*/ 235360 w 4398281"/>
              <a:gd name="connsiteY6" fmla="*/ 2353595 h 2353595"/>
              <a:gd name="connsiteX7" fmla="*/ 0 w 4398281"/>
              <a:gd name="connsiteY7" fmla="*/ 2118235 h 2353595"/>
              <a:gd name="connsiteX8" fmla="*/ 0 w 4398281"/>
              <a:gd name="connsiteY8" fmla="*/ 235360 h 2353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8281" h="2353595">
                <a:moveTo>
                  <a:pt x="0" y="235360"/>
                </a:moveTo>
                <a:cubicBezTo>
                  <a:pt x="0" y="105374"/>
                  <a:pt x="105374" y="0"/>
                  <a:pt x="235360" y="0"/>
                </a:cubicBezTo>
                <a:lnTo>
                  <a:pt x="4162922" y="0"/>
                </a:lnTo>
                <a:cubicBezTo>
                  <a:pt x="4292908" y="0"/>
                  <a:pt x="4398282" y="105374"/>
                  <a:pt x="4398282" y="235360"/>
                </a:cubicBezTo>
                <a:cubicBezTo>
                  <a:pt x="4398282" y="862985"/>
                  <a:pt x="4398281" y="1490611"/>
                  <a:pt x="4398281" y="2118236"/>
                </a:cubicBezTo>
                <a:cubicBezTo>
                  <a:pt x="4398281" y="2248222"/>
                  <a:pt x="4292907" y="2353596"/>
                  <a:pt x="4162921" y="2353596"/>
                </a:cubicBezTo>
                <a:lnTo>
                  <a:pt x="235360" y="2353595"/>
                </a:lnTo>
                <a:cubicBezTo>
                  <a:pt x="105374" y="2353595"/>
                  <a:pt x="0" y="2248221"/>
                  <a:pt x="0" y="2118235"/>
                </a:cubicBezTo>
                <a:lnTo>
                  <a:pt x="0" y="235360"/>
                </a:lnTo>
                <a:close/>
              </a:path>
            </a:pathLst>
          </a:custGeom>
          <a:solidFill>
            <a:srgbClr val="4BACC6">
              <a:hueOff val="-9933876"/>
              <a:satOff val="39811"/>
              <a:lumOff val="8628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7514" tIns="137514" rIns="137514" bIns="137514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Service Dogs: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Covered under ADA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Defined as only dogs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Two questions permitted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Permitted in any location covered by the ADA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40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Must be specifically trained </a:t>
            </a:r>
          </a:p>
        </p:txBody>
      </p:sp>
    </p:spTree>
    <p:extLst>
      <p:ext uri="{BB962C8B-B14F-4D97-AF65-F5344CB8AC3E}">
        <p14:creationId xmlns:p14="http://schemas.microsoft.com/office/powerpoint/2010/main" val="1850864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NYC Emergency Shelters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5467350" y="371475"/>
            <a:ext cx="5348288" cy="2881946"/>
          </a:xfrm>
          <a:custGeom>
            <a:avLst/>
            <a:gdLst>
              <a:gd name="connsiteX0" fmla="*/ 0 w 4885203"/>
              <a:gd name="connsiteY0" fmla="*/ 280575 h 2805751"/>
              <a:gd name="connsiteX1" fmla="*/ 280575 w 4885203"/>
              <a:gd name="connsiteY1" fmla="*/ 0 h 2805751"/>
              <a:gd name="connsiteX2" fmla="*/ 4604628 w 4885203"/>
              <a:gd name="connsiteY2" fmla="*/ 0 h 2805751"/>
              <a:gd name="connsiteX3" fmla="*/ 4885203 w 4885203"/>
              <a:gd name="connsiteY3" fmla="*/ 280575 h 2805751"/>
              <a:gd name="connsiteX4" fmla="*/ 4885203 w 4885203"/>
              <a:gd name="connsiteY4" fmla="*/ 2525176 h 2805751"/>
              <a:gd name="connsiteX5" fmla="*/ 4604628 w 4885203"/>
              <a:gd name="connsiteY5" fmla="*/ 2805751 h 2805751"/>
              <a:gd name="connsiteX6" fmla="*/ 280575 w 4885203"/>
              <a:gd name="connsiteY6" fmla="*/ 2805751 h 2805751"/>
              <a:gd name="connsiteX7" fmla="*/ 0 w 4885203"/>
              <a:gd name="connsiteY7" fmla="*/ 2525176 h 2805751"/>
              <a:gd name="connsiteX8" fmla="*/ 0 w 4885203"/>
              <a:gd name="connsiteY8" fmla="*/ 280575 h 280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5203" h="2805751">
                <a:moveTo>
                  <a:pt x="0" y="280575"/>
                </a:moveTo>
                <a:cubicBezTo>
                  <a:pt x="0" y="125618"/>
                  <a:pt x="125618" y="0"/>
                  <a:pt x="280575" y="0"/>
                </a:cubicBezTo>
                <a:lnTo>
                  <a:pt x="4604628" y="0"/>
                </a:lnTo>
                <a:cubicBezTo>
                  <a:pt x="4759585" y="0"/>
                  <a:pt x="4885203" y="125618"/>
                  <a:pt x="4885203" y="280575"/>
                </a:cubicBezTo>
                <a:lnTo>
                  <a:pt x="4885203" y="2525176"/>
                </a:lnTo>
                <a:cubicBezTo>
                  <a:pt x="4885203" y="2680133"/>
                  <a:pt x="4759585" y="2805751"/>
                  <a:pt x="4604628" y="2805751"/>
                </a:cubicBezTo>
                <a:lnTo>
                  <a:pt x="280575" y="2805751"/>
                </a:lnTo>
                <a:cubicBezTo>
                  <a:pt x="125618" y="2805751"/>
                  <a:pt x="0" y="2680133"/>
                  <a:pt x="0" y="2525176"/>
                </a:cubicBezTo>
                <a:lnTo>
                  <a:pt x="0" y="280575"/>
                </a:lnTo>
                <a:close/>
              </a:path>
            </a:pathLst>
          </a:custGeom>
          <a:solidFill>
            <a:srgbClr val="4BAC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3618" tIns="173618" rIns="173618" bIns="173618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Pet friendly</a:t>
            </a:r>
          </a:p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Supplies</a:t>
            </a:r>
          </a:p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    70,000 x 7   6,000 pallets   15,000 x 7</a:t>
            </a:r>
          </a:p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Care and feeding</a:t>
            </a:r>
          </a:p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Dormitory vs. separate area</a:t>
            </a:r>
          </a:p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0" kern="12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Emergency Animal </a:t>
            </a:r>
            <a:r>
              <a:rPr lang="en-US" sz="2400" b="0" kern="1200" dirty="0" smtClea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Shelter</a:t>
            </a:r>
            <a:endPara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706564" y="3374124"/>
            <a:ext cx="921141" cy="724216"/>
          </a:xfrm>
          <a:custGeom>
            <a:avLst/>
            <a:gdLst>
              <a:gd name="connsiteX0" fmla="*/ 0 w 724215"/>
              <a:gd name="connsiteY0" fmla="*/ 184228 h 921140"/>
              <a:gd name="connsiteX1" fmla="*/ 362108 w 724215"/>
              <a:gd name="connsiteY1" fmla="*/ 184228 h 921140"/>
              <a:gd name="connsiteX2" fmla="*/ 362108 w 724215"/>
              <a:gd name="connsiteY2" fmla="*/ 0 h 921140"/>
              <a:gd name="connsiteX3" fmla="*/ 724215 w 724215"/>
              <a:gd name="connsiteY3" fmla="*/ 460570 h 921140"/>
              <a:gd name="connsiteX4" fmla="*/ 362108 w 724215"/>
              <a:gd name="connsiteY4" fmla="*/ 921140 h 921140"/>
              <a:gd name="connsiteX5" fmla="*/ 362108 w 724215"/>
              <a:gd name="connsiteY5" fmla="*/ 736912 h 921140"/>
              <a:gd name="connsiteX6" fmla="*/ 0 w 724215"/>
              <a:gd name="connsiteY6" fmla="*/ 736912 h 921140"/>
              <a:gd name="connsiteX7" fmla="*/ 0 w 724215"/>
              <a:gd name="connsiteY7" fmla="*/ 184228 h 92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215" h="921140">
                <a:moveTo>
                  <a:pt x="579372" y="1"/>
                </a:moveTo>
                <a:lnTo>
                  <a:pt x="579372" y="460571"/>
                </a:lnTo>
                <a:lnTo>
                  <a:pt x="724215" y="460571"/>
                </a:lnTo>
                <a:lnTo>
                  <a:pt x="362108" y="921139"/>
                </a:lnTo>
                <a:lnTo>
                  <a:pt x="0" y="460571"/>
                </a:lnTo>
                <a:lnTo>
                  <a:pt x="144843" y="460571"/>
                </a:lnTo>
                <a:lnTo>
                  <a:pt x="144843" y="1"/>
                </a:lnTo>
                <a:lnTo>
                  <a:pt x="579372" y="1"/>
                </a:lnTo>
                <a:close/>
              </a:path>
            </a:pathLst>
          </a:custGeom>
          <a:solidFill>
            <a:srgbClr val="4BACC6"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4229" tIns="0" rIns="184228" bIns="217265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724534" y="4219043"/>
            <a:ext cx="4885203" cy="2046977"/>
          </a:xfrm>
          <a:custGeom>
            <a:avLst/>
            <a:gdLst>
              <a:gd name="connsiteX0" fmla="*/ 0 w 4885203"/>
              <a:gd name="connsiteY0" fmla="*/ 204698 h 2046977"/>
              <a:gd name="connsiteX1" fmla="*/ 204698 w 4885203"/>
              <a:gd name="connsiteY1" fmla="*/ 0 h 2046977"/>
              <a:gd name="connsiteX2" fmla="*/ 4680505 w 4885203"/>
              <a:gd name="connsiteY2" fmla="*/ 0 h 2046977"/>
              <a:gd name="connsiteX3" fmla="*/ 4885203 w 4885203"/>
              <a:gd name="connsiteY3" fmla="*/ 204698 h 2046977"/>
              <a:gd name="connsiteX4" fmla="*/ 4885203 w 4885203"/>
              <a:gd name="connsiteY4" fmla="*/ 1842279 h 2046977"/>
              <a:gd name="connsiteX5" fmla="*/ 4680505 w 4885203"/>
              <a:gd name="connsiteY5" fmla="*/ 2046977 h 2046977"/>
              <a:gd name="connsiteX6" fmla="*/ 204698 w 4885203"/>
              <a:gd name="connsiteY6" fmla="*/ 2046977 h 2046977"/>
              <a:gd name="connsiteX7" fmla="*/ 0 w 4885203"/>
              <a:gd name="connsiteY7" fmla="*/ 1842279 h 2046977"/>
              <a:gd name="connsiteX8" fmla="*/ 0 w 4885203"/>
              <a:gd name="connsiteY8" fmla="*/ 204698 h 20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5203" h="2046977">
                <a:moveTo>
                  <a:pt x="0" y="204698"/>
                </a:moveTo>
                <a:cubicBezTo>
                  <a:pt x="0" y="91646"/>
                  <a:pt x="91646" y="0"/>
                  <a:pt x="204698" y="0"/>
                </a:cubicBezTo>
                <a:lnTo>
                  <a:pt x="4680505" y="0"/>
                </a:lnTo>
                <a:cubicBezTo>
                  <a:pt x="4793557" y="0"/>
                  <a:pt x="4885203" y="91646"/>
                  <a:pt x="4885203" y="204698"/>
                </a:cubicBezTo>
                <a:lnTo>
                  <a:pt x="4885203" y="1842279"/>
                </a:lnTo>
                <a:cubicBezTo>
                  <a:pt x="4885203" y="1955331"/>
                  <a:pt x="4793557" y="2046977"/>
                  <a:pt x="4680505" y="2046977"/>
                </a:cubicBezTo>
                <a:lnTo>
                  <a:pt x="204698" y="2046977"/>
                </a:lnTo>
                <a:cubicBezTo>
                  <a:pt x="91646" y="2046977"/>
                  <a:pt x="0" y="1955331"/>
                  <a:pt x="0" y="1842279"/>
                </a:cubicBezTo>
                <a:lnTo>
                  <a:pt x="0" y="204698"/>
                </a:lnTo>
                <a:close/>
              </a:path>
            </a:pathLst>
          </a:custGeom>
          <a:blipFill rotWithShape="0">
            <a:blip r:embed="rId2"/>
            <a:srcRect/>
            <a:stretch>
              <a:fillRect l="-25000" r="-25000"/>
            </a:stretch>
          </a:blip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7604" tIns="307604" rIns="307604" bIns="307604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6323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Planning</a:t>
            </a:r>
            <a:endParaRPr lang="en-US" dirty="0"/>
          </a:p>
        </p:txBody>
      </p:sp>
      <p:graphicFrame>
        <p:nvGraphicFramePr>
          <p:cNvPr id="4" name="Content Placeholder 2" descr="Slide showing how the public should prepare for emergencies and picture showing person walking dog in deep water">
            <a:extLst>
              <a:ext uri="{FF2B5EF4-FFF2-40B4-BE49-F238E27FC236}">
                <a16:creationId xmlns:a16="http://schemas.microsoft.com/office/drawing/2014/main" xmlns="" id="{E62DC0FD-7EC0-41E4-90D3-D70E81C97E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9694268"/>
              </p:ext>
            </p:extLst>
          </p:nvPr>
        </p:nvGraphicFramePr>
        <p:xfrm>
          <a:off x="5381625" y="457200"/>
          <a:ext cx="4885203" cy="589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14880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NYCEM Planning</a:t>
            </a:r>
            <a:endParaRPr lang="en-US" dirty="0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xmlns="" id="{E62DC0FD-7EC0-41E4-90D3-D70E81C97E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3663686"/>
              </p:ext>
            </p:extLst>
          </p:nvPr>
        </p:nvGraphicFramePr>
        <p:xfrm>
          <a:off x="4810125" y="377009"/>
          <a:ext cx="4885203" cy="2043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Picture showing kit used by Animal Planning Task Force responder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5374" y="3207544"/>
            <a:ext cx="5267401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618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ADA </a:t>
            </a:r>
            <a:r>
              <a:rPr lang="en-US" dirty="0" smtClean="0"/>
              <a:t>Requirements - Service </a:t>
            </a:r>
            <a:r>
              <a:rPr lang="en-US" dirty="0"/>
              <a:t>Animals</a:t>
            </a:r>
          </a:p>
          <a:p>
            <a:pPr marL="0" indent="0" algn="ctr">
              <a:buNone/>
            </a:pPr>
            <a:r>
              <a:rPr lang="en-US" dirty="0" smtClean="0"/>
              <a:t>ada.gov/service_animals_2010.htm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1069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Andy Perlman</a:t>
            </a:r>
          </a:p>
          <a:p>
            <a:pPr marL="0" indent="0" algn="ctr">
              <a:buNone/>
            </a:pPr>
            <a:r>
              <a:rPr lang="en-US" dirty="0"/>
              <a:t>Program Manager, Human Services</a:t>
            </a:r>
          </a:p>
          <a:p>
            <a:pPr marL="0" indent="0" algn="ctr">
              <a:buNone/>
            </a:pPr>
            <a:r>
              <a:rPr lang="en-US" dirty="0"/>
              <a:t>NYC Emergency Management</a:t>
            </a:r>
          </a:p>
          <a:p>
            <a:pPr marL="0" indent="0" algn="ctr">
              <a:buNone/>
            </a:pPr>
            <a:r>
              <a:rPr lang="en-US" dirty="0"/>
              <a:t>aperlman@oem.nyc.gov</a:t>
            </a:r>
          </a:p>
          <a:p>
            <a:pPr marL="0" indent="0" algn="ctr">
              <a:buNone/>
            </a:pPr>
            <a:r>
              <a:rPr lang="en-US" dirty="0"/>
              <a:t>718-422-8851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8988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3200" b="1" dirty="0"/>
              <a:t>Eli Fresquez </a:t>
            </a:r>
          </a:p>
          <a:p>
            <a:pPr marL="0" indent="0" algn="ctr">
              <a:buNone/>
            </a:pPr>
            <a:r>
              <a:rPr lang="en-US" sz="3200" b="1" dirty="0"/>
              <a:t>jfresquez@cityhall.nyc.gov</a:t>
            </a:r>
          </a:p>
          <a:p>
            <a:pPr marL="0" indent="0" algn="ctr">
              <a:buNone/>
            </a:pPr>
            <a:r>
              <a:rPr lang="en-US" sz="3200" b="1" dirty="0" smtClean="0"/>
              <a:t>212-788-2505</a:t>
            </a:r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b="1" dirty="0"/>
              <a:t>MOPD_DSF@cityhall.nyc.gov</a:t>
            </a:r>
          </a:p>
          <a:p>
            <a:pPr marL="0" indent="0" algn="ctr">
              <a:buNone/>
            </a:pPr>
            <a:r>
              <a:rPr lang="en-US" sz="3200" b="1" dirty="0" smtClean="0"/>
              <a:t>212-788-2548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88468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Partnership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Disaster Hotline (800) 962-9629 - 24/7</a:t>
            </a:r>
          </a:p>
          <a:p>
            <a:r>
              <a:rPr lang="en-US" dirty="0" smtClean="0"/>
              <a:t>Disaster Accessibility Response Team </a:t>
            </a:r>
          </a:p>
          <a:p>
            <a:r>
              <a:rPr lang="en-US" dirty="0" smtClean="0"/>
              <a:t>Disaster Response Daily Teleconference Coordination</a:t>
            </a:r>
          </a:p>
          <a:p>
            <a:r>
              <a:rPr lang="en-US" dirty="0" smtClean="0"/>
              <a:t>Legislative and Policy Initiatives</a:t>
            </a:r>
          </a:p>
          <a:p>
            <a:r>
              <a:rPr lang="en-US" dirty="0" smtClean="0"/>
              <a:t>Getting it Right Conferences</a:t>
            </a:r>
          </a:p>
          <a:p>
            <a:r>
              <a:rPr lang="en-US" dirty="0" smtClean="0"/>
              <a:t>Weekly National Stakeholder Teleconferences</a:t>
            </a:r>
          </a:p>
          <a:p>
            <a:r>
              <a:rPr lang="en-US" dirty="0" smtClean="0"/>
              <a:t>On-site and Remote Training and Technical Assistance</a:t>
            </a:r>
          </a:p>
          <a:p>
            <a:r>
              <a:rPr lang="en-US" dirty="0" smtClean="0"/>
              <a:t>Newsletter</a:t>
            </a:r>
          </a:p>
          <a:p>
            <a:r>
              <a:rPr lang="en-US" dirty="0" smtClean="0"/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3990846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Partnership Recent Publications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 defTabSz="685800"/>
            <a:r>
              <a:rPr lang="en-US" dirty="0">
                <a:solidFill>
                  <a:prstClr val="black"/>
                </a:solidFill>
              </a:rPr>
              <a:t>Preserving Our Freedom: Ending Institutionalization of People with Disabilities During and After Disasters. National Council on Disability. </a:t>
            </a:r>
            <a:r>
              <a:rPr lang="en-US" u="sng" dirty="0">
                <a:solidFill>
                  <a:prstClr val="black"/>
                </a:solidFill>
                <a:hlinkClick r:id="rId2"/>
              </a:rPr>
              <a:t>https://</a:t>
            </a:r>
            <a:r>
              <a:rPr lang="en-US" u="sng" dirty="0" smtClean="0">
                <a:solidFill>
                  <a:prstClr val="black"/>
                </a:solidFill>
                <a:hlinkClick r:id="rId2"/>
              </a:rPr>
              <a:t>ncd.gov/publications/2019/preserving-our-freedom</a:t>
            </a:r>
            <a:endParaRPr lang="en-US" dirty="0">
              <a:solidFill>
                <a:prstClr val="black"/>
              </a:solidFill>
            </a:endParaRPr>
          </a:p>
          <a:p>
            <a:pPr marL="257175" indent="-257175" defTabSz="685800"/>
            <a:r>
              <a:rPr lang="en-US" dirty="0">
                <a:solidFill>
                  <a:prstClr val="black"/>
                </a:solidFill>
              </a:rPr>
              <a:t>Inclusive Disaster Risk Reduction- A Whole Community Action. United Nations Economic and Social Commission for Asia and the Pacific. </a:t>
            </a:r>
            <a:r>
              <a:rPr lang="en-US" u="sng" dirty="0">
                <a:solidFill>
                  <a:prstClr val="black"/>
                </a:solidFill>
                <a:hlinkClick r:id="rId3"/>
              </a:rPr>
              <a:t>https://www.maketherightreal.net/learning</a:t>
            </a:r>
            <a:endParaRPr lang="en-US" dirty="0">
              <a:solidFill>
                <a:prstClr val="black"/>
              </a:solidFill>
            </a:endParaRPr>
          </a:p>
          <a:p>
            <a:pPr marL="257175" indent="-257175" defTabSz="685800"/>
            <a:r>
              <a:rPr lang="en-US" smtClean="0">
                <a:solidFill>
                  <a:prstClr val="black"/>
                </a:solidFill>
              </a:rPr>
              <a:t>Getting </a:t>
            </a:r>
            <a:r>
              <a:rPr lang="en-US" dirty="0">
                <a:solidFill>
                  <a:prstClr val="black"/>
                </a:solidFill>
              </a:rPr>
              <a:t>It Wrong: An Indictment with a Blueprint for Getting It Right Disability Rights, Obligations and Responsibilities Before, During and After Disasters. </a:t>
            </a:r>
            <a:r>
              <a:rPr lang="en-US" u="sng" dirty="0">
                <a:solidFill>
                  <a:prstClr val="black"/>
                </a:solidFill>
                <a:hlinkClick r:id="rId4"/>
              </a:rPr>
              <a:t>http://www.disasterstrategies.org/index.php/news/partnership-releases-2017-2018-after-action-report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798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REAADI in Disasters Act</a:t>
            </a:r>
            <a:endParaRPr lang="en-US" dirty="0"/>
          </a:p>
        </p:txBody>
      </p:sp>
      <p:pic>
        <p:nvPicPr>
          <p:cNvPr id="4" name="Picture 3" descr="REAADI In Disasters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007" y="2078619"/>
            <a:ext cx="3535986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64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REAADI In Disasters Act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Address federal disaster funding in compliance with disability civil rights laws.</a:t>
            </a:r>
          </a:p>
          <a:p>
            <a:r>
              <a:rPr lang="en-US" dirty="0" smtClean="0"/>
              <a:t>Create Training, Technical Assistance and Research Centers for disability inclusive emergency preparedness and disaster response, recovery and mitigation.</a:t>
            </a:r>
          </a:p>
          <a:p>
            <a:r>
              <a:rPr lang="en-US" dirty="0" smtClean="0"/>
              <a:t>Establish a National Commission on Disability Rights and Disasters.</a:t>
            </a:r>
          </a:p>
          <a:p>
            <a:r>
              <a:rPr lang="en-US" dirty="0" smtClean="0"/>
              <a:t>Review all DOJ Project Civic Access Settlement Agreements.</a:t>
            </a:r>
          </a:p>
          <a:p>
            <a:r>
              <a:rPr lang="en-US" dirty="0" smtClean="0"/>
              <a:t>Require a GAO investigation of all federal funds since hurricane Katrina to ensure compliance.</a:t>
            </a:r>
          </a:p>
        </p:txBody>
      </p:sp>
    </p:spTree>
    <p:extLst>
      <p:ext uri="{BB962C8B-B14F-4D97-AF65-F5344CB8AC3E}">
        <p14:creationId xmlns:p14="http://schemas.microsoft.com/office/powerpoint/2010/main" val="3570930457"/>
      </p:ext>
    </p:extLst>
  </p:cSld>
  <p:clrMapOvr>
    <a:masterClrMapping/>
  </p:clrMapOvr>
</p:sld>
</file>

<file path=ppt/theme/theme1.xml><?xml version="1.0" encoding="utf-8"?>
<a:theme xmlns:a="http://schemas.openxmlformats.org/drawingml/2006/main" name="MOPD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YC E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2078</TotalTime>
  <Words>2212</Words>
  <Application>Microsoft Office PowerPoint</Application>
  <PresentationFormat>Widescreen</PresentationFormat>
  <Paragraphs>368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Aharoni</vt:lpstr>
      <vt:lpstr>Arial</vt:lpstr>
      <vt:lpstr>Avenir Book</vt:lpstr>
      <vt:lpstr>Calibri</vt:lpstr>
      <vt:lpstr>Calibri Light</vt:lpstr>
      <vt:lpstr>Century Gothic</vt:lpstr>
      <vt:lpstr>Verdana</vt:lpstr>
      <vt:lpstr>Wingdings</vt:lpstr>
      <vt:lpstr>MOPD Design</vt:lpstr>
      <vt:lpstr>MYC EM Design</vt:lpstr>
      <vt:lpstr>Custom Design</vt:lpstr>
      <vt:lpstr>1_Custom Design</vt:lpstr>
      <vt:lpstr>MOPD Disaster Network</vt:lpstr>
      <vt:lpstr>Agenda</vt:lpstr>
      <vt:lpstr>Disability Inclusion  Before, During and After Disasters</vt:lpstr>
      <vt:lpstr>Partnership for Inclusive Disaster Strategies</vt:lpstr>
      <vt:lpstr>Partnership Mission</vt:lpstr>
      <vt:lpstr>Partnership Services</vt:lpstr>
      <vt:lpstr>Partnership Recent Publications</vt:lpstr>
      <vt:lpstr>REAADI in Disasters Act</vt:lpstr>
      <vt:lpstr>The REAADI In Disasters Act </vt:lpstr>
      <vt:lpstr>The Disaster Relief Medicaid Act</vt:lpstr>
      <vt:lpstr>Disaster Resilience &amp; Resource Network</vt:lpstr>
      <vt:lpstr>NYC Heat  Emergency Plan</vt:lpstr>
      <vt:lpstr>Heat Emergency Plan Triggers</vt:lpstr>
      <vt:lpstr>Heat Emergency Plan Objectives</vt:lpstr>
      <vt:lpstr>Heat Emergency Plan Objectives -- Cont’d --</vt:lpstr>
      <vt:lpstr>Heat Emergency Plan Objectives -- Cont’d --</vt:lpstr>
      <vt:lpstr>Heat Emergency Plan Objectives -- Cont’d --</vt:lpstr>
      <vt:lpstr>Heat Emergency Plan Objectives -- Cont’d --</vt:lpstr>
      <vt:lpstr>Heat Emergency Plan Objectives -- Cont’d --</vt:lpstr>
      <vt:lpstr>Heat Emergency Plan Objectives -- Cont’d --</vt:lpstr>
      <vt:lpstr>Heat Emergency Plan Objectives -- Cont’d --</vt:lpstr>
      <vt:lpstr>Heat Emergency Plan Objectives -- Cont’d --</vt:lpstr>
      <vt:lpstr>Heat Emergency Plan Objectives -- Cont’d --</vt:lpstr>
      <vt:lpstr>Heat Emergency Plan Objectives -- Cont’d --</vt:lpstr>
      <vt:lpstr>Heat Health Risks in NYC: Protecting At-Risk Populations  MOPD Disaster Network May 28, 2019</vt:lpstr>
      <vt:lpstr>Dangers of Hot Weather &amp; Heat Waves</vt:lpstr>
      <vt:lpstr>Health Impacts in NYC</vt:lpstr>
      <vt:lpstr>Heat and Health</vt:lpstr>
      <vt:lpstr>Signs of Heat Stroke</vt:lpstr>
      <vt:lpstr>Indoor Risk</vt:lpstr>
      <vt:lpstr>Who Is Most Vulnerable?</vt:lpstr>
      <vt:lpstr>Medicines and Ability to Stay Safe</vt:lpstr>
      <vt:lpstr>Air Conditioning Saves Lives</vt:lpstr>
      <vt:lpstr>Home Air Conditioning Assistance</vt:lpstr>
      <vt:lpstr>2018-19 HEAP Monthly Income Guidelines</vt:lpstr>
      <vt:lpstr>Help Your Clients Get Ready for Summer</vt:lpstr>
      <vt:lpstr>Health and Power Outages</vt:lpstr>
      <vt:lpstr>Heat Illness Prevention: Be a Buddy</vt:lpstr>
      <vt:lpstr>More Information and Resources</vt:lpstr>
      <vt:lpstr>THANK YOU! Questions?</vt:lpstr>
      <vt:lpstr>PowerPoint Presentation</vt:lpstr>
      <vt:lpstr>PowerPoint Presentation</vt:lpstr>
      <vt:lpstr>New York city emergency management (nycem)  Pets &amp; Service Animals in Disasters  MOPD Disaster Network Neeting May 28, 2019</vt:lpstr>
      <vt:lpstr>Agenda</vt:lpstr>
      <vt:lpstr>PowerPoint Presentation</vt:lpstr>
      <vt:lpstr>Service Dogs</vt:lpstr>
      <vt:lpstr>Service Dogs</vt:lpstr>
      <vt:lpstr>Service Dogs</vt:lpstr>
      <vt:lpstr>Emotional Support Animals (ESA)</vt:lpstr>
      <vt:lpstr>Summary</vt:lpstr>
      <vt:lpstr>NYC Emergency Shelters</vt:lpstr>
      <vt:lpstr>Public Planning</vt:lpstr>
      <vt:lpstr>NYCEM Planning</vt:lpstr>
      <vt:lpstr>Resources</vt:lpstr>
      <vt:lpstr>Questions?</vt:lpstr>
      <vt:lpstr>Thank You</vt:lpstr>
    </vt:vector>
  </TitlesOfParts>
  <Company>Office of the Mayor City of New York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Jacobs, Arthur</dc:creator>
  <cp:lastModifiedBy>Fresquez III, Eli</cp:lastModifiedBy>
  <cp:revision>59</cp:revision>
  <dcterms:created xsi:type="dcterms:W3CDTF">2019-06-21T17:04:47Z</dcterms:created>
  <dcterms:modified xsi:type="dcterms:W3CDTF">2019-06-25T14:06:16Z</dcterms:modified>
</cp:coreProperties>
</file>