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47_6EDF6128.xml" ContentType="application/vnd.ms-powerpoint.comments+xml"/>
  <Override PartName="/ppt/comments/modernComment_116_0.xml" ContentType="application/vnd.ms-powerpoint.comments+xml"/>
  <Override PartName="/ppt/notesSlides/notesSlide2.xml" ContentType="application/vnd.openxmlformats-officedocument.presentationml.notesSlide+xml"/>
  <Override PartName="/ppt/comments/modernComment_148_2274AB9F.xml" ContentType="application/vnd.ms-powerpoint.comments+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0"/>
  </p:notesMasterIdLst>
  <p:handoutMasterIdLst>
    <p:handoutMasterId r:id="rId71"/>
  </p:handoutMasterIdLst>
  <p:sldIdLst>
    <p:sldId id="256" r:id="rId5"/>
    <p:sldId id="257" r:id="rId6"/>
    <p:sldId id="259" r:id="rId7"/>
    <p:sldId id="260" r:id="rId8"/>
    <p:sldId id="262" r:id="rId9"/>
    <p:sldId id="263" r:id="rId10"/>
    <p:sldId id="264" r:id="rId11"/>
    <p:sldId id="265" r:id="rId12"/>
    <p:sldId id="266" r:id="rId13"/>
    <p:sldId id="267" r:id="rId14"/>
    <p:sldId id="268" r:id="rId15"/>
    <p:sldId id="327" r:id="rId16"/>
    <p:sldId id="269" r:id="rId17"/>
    <p:sldId id="298" r:id="rId18"/>
    <p:sldId id="302" r:id="rId19"/>
    <p:sldId id="270" r:id="rId20"/>
    <p:sldId id="321" r:id="rId21"/>
    <p:sldId id="322" r:id="rId22"/>
    <p:sldId id="323" r:id="rId23"/>
    <p:sldId id="271" r:id="rId24"/>
    <p:sldId id="273" r:id="rId25"/>
    <p:sldId id="272" r:id="rId26"/>
    <p:sldId id="274" r:id="rId27"/>
    <p:sldId id="276" r:id="rId28"/>
    <p:sldId id="303" r:id="rId29"/>
    <p:sldId id="319" r:id="rId30"/>
    <p:sldId id="320" r:id="rId31"/>
    <p:sldId id="317" r:id="rId32"/>
    <p:sldId id="318" r:id="rId33"/>
    <p:sldId id="277" r:id="rId34"/>
    <p:sldId id="304" r:id="rId35"/>
    <p:sldId id="310" r:id="rId36"/>
    <p:sldId id="278" r:id="rId37"/>
    <p:sldId id="284" r:id="rId38"/>
    <p:sldId id="282" r:id="rId39"/>
    <p:sldId id="285" r:id="rId40"/>
    <p:sldId id="286" r:id="rId41"/>
    <p:sldId id="311" r:id="rId42"/>
    <p:sldId id="283" r:id="rId43"/>
    <p:sldId id="288" r:id="rId44"/>
    <p:sldId id="289" r:id="rId45"/>
    <p:sldId id="328" r:id="rId46"/>
    <p:sldId id="299" r:id="rId47"/>
    <p:sldId id="326" r:id="rId48"/>
    <p:sldId id="279" r:id="rId49"/>
    <p:sldId id="287" r:id="rId50"/>
    <p:sldId id="290" r:id="rId51"/>
    <p:sldId id="280" r:id="rId52"/>
    <p:sldId id="291" r:id="rId53"/>
    <p:sldId id="281" r:id="rId54"/>
    <p:sldId id="300" r:id="rId55"/>
    <p:sldId id="307" r:id="rId56"/>
    <p:sldId id="312" r:id="rId57"/>
    <p:sldId id="314" r:id="rId58"/>
    <p:sldId id="315" r:id="rId59"/>
    <p:sldId id="316" r:id="rId60"/>
    <p:sldId id="308" r:id="rId61"/>
    <p:sldId id="306" r:id="rId62"/>
    <p:sldId id="292" r:id="rId63"/>
    <p:sldId id="294" r:id="rId64"/>
    <p:sldId id="296" r:id="rId65"/>
    <p:sldId id="313" r:id="rId66"/>
    <p:sldId id="297" r:id="rId67"/>
    <p:sldId id="309" r:id="rId68"/>
    <p:sldId id="295"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79E37DAE-5CB8-4A3F-9F64-22A63BA0827A}">
          <p14:sldIdLst>
            <p14:sldId id="256"/>
            <p14:sldId id="257"/>
          </p14:sldIdLst>
        </p14:section>
        <p14:section name="Untitled Section" id="{99CD8A92-6336-46C6-BFC8-0094EB70F51B}">
          <p14:sldIdLst>
            <p14:sldId id="259"/>
            <p14:sldId id="260"/>
            <p14:sldId id="262"/>
            <p14:sldId id="263"/>
            <p14:sldId id="264"/>
            <p14:sldId id="265"/>
            <p14:sldId id="266"/>
            <p14:sldId id="267"/>
            <p14:sldId id="268"/>
            <p14:sldId id="327"/>
            <p14:sldId id="269"/>
            <p14:sldId id="298"/>
            <p14:sldId id="302"/>
            <p14:sldId id="270"/>
            <p14:sldId id="321"/>
            <p14:sldId id="322"/>
            <p14:sldId id="323"/>
            <p14:sldId id="271"/>
            <p14:sldId id="273"/>
            <p14:sldId id="272"/>
            <p14:sldId id="274"/>
            <p14:sldId id="276"/>
            <p14:sldId id="303"/>
            <p14:sldId id="319"/>
            <p14:sldId id="320"/>
            <p14:sldId id="317"/>
            <p14:sldId id="318"/>
            <p14:sldId id="277"/>
            <p14:sldId id="304"/>
            <p14:sldId id="310"/>
            <p14:sldId id="278"/>
            <p14:sldId id="284"/>
            <p14:sldId id="282"/>
            <p14:sldId id="285"/>
            <p14:sldId id="286"/>
            <p14:sldId id="311"/>
            <p14:sldId id="283"/>
            <p14:sldId id="288"/>
            <p14:sldId id="289"/>
            <p14:sldId id="328"/>
            <p14:sldId id="299"/>
            <p14:sldId id="326"/>
            <p14:sldId id="279"/>
            <p14:sldId id="287"/>
            <p14:sldId id="290"/>
            <p14:sldId id="280"/>
            <p14:sldId id="291"/>
            <p14:sldId id="281"/>
            <p14:sldId id="300"/>
            <p14:sldId id="307"/>
            <p14:sldId id="312"/>
            <p14:sldId id="314"/>
            <p14:sldId id="315"/>
            <p14:sldId id="316"/>
            <p14:sldId id="308"/>
            <p14:sldId id="306"/>
            <p14:sldId id="292"/>
            <p14:sldId id="294"/>
            <p14:sldId id="296"/>
            <p14:sldId id="313"/>
            <p14:sldId id="297"/>
            <p14:sldId id="309"/>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51E804-CA18-4968-79B2-624DA93B7CEB}" name="Chris Van Grunsven" initials="Cv" userId="S::cvangrunsven@llts.com::35c535ba-1a44-4666-a08e-296b2407990f" providerId="AD"/>
  <p188:author id="{106B4126-BECE-36ED-E581-EB0EA7C38F52}" name="Hecker, Amy (HPD)" initials="AH" userId="S::heckera@hpd.nyc.gov::1f20d9e2-0713-4a2b-b234-ccdd074d2b71" providerId="AD"/>
  <p188:author id="{BAE29F66-8BA6-DCF7-95EE-CCA7FB7A2017}" name="Lundquist, Jack (HPD)" initials="LJ" userId="S::lundquij@hpd.nyc.gov::17e51f9a-544c-431d-a6f5-e1cb03564251" providerId="AD"/>
  <p188:author id="{A41FA8AE-6C84-6E39-6DA0-2352D7D601F1}" name="Plumb, Hannah (HPD)" initials="PH" userId="S::plumbh@hpd.nyc.gov::deb3cd14-6fe4-480b-8d29-f5eca663accb" providerId="AD"/>
  <p188:author id="{D82AD0BE-8088-022E-CEAA-340EAAE7575E}" name="Simon, Mendel (HPD)" initials="SM" userId="S::simonme@hpd.nyc.gov::be435621-a132-4f2c-ae25-f50534b9f9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F8E62C-C83E-9EE8-2261-BB49A45335E9}" v="9" dt="2025-05-22T18:19:38.775"/>
    <p1510:client id="{F3DB8130-DF13-7EE4-3E9D-3C7DC4ABCAFF}" v="2" dt="2025-05-21T15:16:55.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40" autoAdjust="0"/>
  </p:normalViewPr>
  <p:slideViewPr>
    <p:cSldViewPr snapToGrid="0">
      <p:cViewPr>
        <p:scale>
          <a:sx n="100" d="100"/>
          <a:sy n="100" d="100"/>
        </p:scale>
        <p:origin x="552" y="6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116_0.xml><?xml version="1.0" encoding="utf-8"?>
<p188:cmLst xmlns:a="http://schemas.openxmlformats.org/drawingml/2006/main" xmlns:r="http://schemas.openxmlformats.org/officeDocument/2006/relationships" xmlns:p188="http://schemas.microsoft.com/office/powerpoint/2018/8/main">
  <p188:cm id="{B8DB4CDD-E56C-492A-9726-79470349AB90}" authorId="{106B4126-BECE-36ED-E581-EB0EA7C38F52}" status="resolved" created="2025-05-06T18:41:58.916" complete="100000">
    <ac:txMkLst xmlns:ac="http://schemas.microsoft.com/office/drawing/2013/main/command">
      <pc:docMk xmlns:pc="http://schemas.microsoft.com/office/powerpoint/2013/main/command"/>
      <pc:sldMk xmlns:pc="http://schemas.microsoft.com/office/powerpoint/2013/main/command" cId="0" sldId="278"/>
      <ac:spMk id="26629" creationId="{00000000-0000-0000-0000-000000000000}"/>
      <ac:txMk cp="362" len="16">
        <ac:context len="522" hash="1506588381"/>
      </ac:txMk>
    </ac:txMkLst>
    <p188:pos x="3681046" y="3475892"/>
    <p188:txBody>
      <a:bodyPr/>
      <a:lstStyle/>
      <a:p>
        <a:r>
          <a:rPr lang="en-US"/>
          <a:t>Note: FAQ refers to "eligible immigration status" and does not use the term "legal resident". Either/both should be revised for consistency (e.g., Eligible immigration status includes legal resident…"</a:t>
        </a:r>
      </a:p>
    </p188:txBody>
  </p188:cm>
</p188:cmLst>
</file>

<file path=ppt/comments/modernComment_147_6EDF6128.xml><?xml version="1.0" encoding="utf-8"?>
<p188:cmLst xmlns:a="http://schemas.openxmlformats.org/drawingml/2006/main" xmlns:r="http://schemas.openxmlformats.org/officeDocument/2006/relationships" xmlns:p188="http://schemas.microsoft.com/office/powerpoint/2018/8/main">
  <p188:cm id="{B60E733F-891D-4F5B-8AA1-9556CA4D4387}" authorId="{106B4126-BECE-36ED-E581-EB0EA7C38F52}" status="resolved" created="2025-05-06T18:36:05.299">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06" len="5">
        <ac:context len="601" hash="395176130"/>
      </ac:txMk>
    </ac:txMkLst>
    <p188:pos x="7760677" y="3323492"/>
    <p188:txBody>
      <a:bodyPr/>
      <a:lstStyle/>
      <a:p>
        <a:r>
          <a:rPr lang="en-US"/>
          <a:t>Duplicative? As written, HPD is already sharing with USCIS (first bullet)? (took out the word "other" from second bullet</a:t>
        </a:r>
      </a:p>
    </p188:txBody>
  </p188:cm>
  <p188:cm id="{1572A1C9-5220-409E-9187-DD3527BA2CC5}" authorId="{106B4126-BECE-36ED-E581-EB0EA7C38F52}" status="resolved" created="2025-05-06T18:36:16.109">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06" len="5">
        <ac:context len="601" hash="395176130"/>
      </ac:txMk>
    </ac:txMkLst>
    <p188:pos x="7760677" y="3323492"/>
    <p188:txBody>
      <a:bodyPr/>
      <a:lstStyle/>
      <a:p>
        <a:r>
          <a:rPr lang="en-US"/>
          <a:t>Does the form specify DHS? If not, please remove</a:t>
        </a:r>
      </a:p>
    </p188:txBody>
  </p188:cm>
  <p188:cm id="{2AEE6BF9-1218-4CAC-BB49-B7352C298CD7}" authorId="{106B4126-BECE-36ED-E581-EB0EA7C38F52}" status="resolved" created="2025-05-06T18:39:06.280">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36" len="164">
        <ac:context len="601" hash="395176130"/>
      </ac:txMk>
    </ac:txMkLst>
    <p188:pos x="8194431" y="3991708"/>
    <p188:replyLst>
      <p188:reply id="{E420F323-7AD8-4CCC-A9AD-0BB3D6A9BAF0}" authorId="{A41FA8AE-6C84-6E39-6DA0-2352D7D601F1}" created="2025-05-09T14:53:12.555">
        <p188:txBody>
          <a:bodyPr/>
          <a:lstStyle/>
          <a:p>
            <a:r>
              <a:rPr lang="en-US"/>
              <a:t>Yes, it is based off this language from this form Dinsiri sent me: "I CERTIFY THAT ALL STATEMENTS IN THIS SECTION ARE TRUE AND COMPLETE. FURTHER, I PROVIDE CONSENT TO HPD TO INDEPENDENTLY VERIFY LEGAL IMMIGRATION STATUS WITH THE UNITED STATES BUREAU OF CITIZENSHIP AND IMMIGRATION SERVICES (USCIS) IF I CHECKED “I AM A NON-U.S. CITIZEN WITH LEGAL RESIDENT STATUS.”  ADDITIONALLY, I UNDERSTAND THAT HPD COLLECTS ELIGIBLE IMMIGRATION STATUS FOR THE PURPOSES OF ESTABLISHING ELIGIBLITY FOR ASSISTANCE.  INFORMATION MAY BE RELEASED BY HPD TO HUD OR USCIS AND BY HUD TO USCIS FOR PURPOSES OF VERIFICATION OF THE IMMIGRATION STATUS WITHOUT CONTROL OVER OR RESPONSIBILITY FOR THE FURTHER USE OR TRANSMISSION OF THE EVIDENCE BY HUD OR USCIS"</a:t>
            </a:r>
          </a:p>
        </p188:txBody>
      </p188:reply>
      <p188:reply id="{D9D7AC4D-2B88-426F-BC3F-7DD8E32F4603}" authorId="{A41FA8AE-6C84-6E39-6DA0-2352D7D601F1}" created="2025-05-09T14:53:20.664">
        <p188:txBody>
          <a:bodyPr/>
          <a:lstStyle/>
          <a:p>
            <a:r>
              <a:rPr lang="en-US"/>
              <a:t>https://documentcloud.adobe.com/spodintegration/index.html#</a:t>
            </a:r>
          </a:p>
        </p188:txBody>
      </p188:reply>
    </p188:replyLst>
    <p188:txBody>
      <a:bodyPr/>
      <a:lstStyle/>
      <a:p>
        <a:r>
          <a:rPr lang="en-US"/>
          <a:t>Is any version of this language on any form? If not, please revise. Something like:
"Eligible immigration status is a requirement for participation in HPD's Section 8 program. HPD is required to share this information with HUD."</a:t>
        </a:r>
      </a:p>
    </p188:txBody>
  </p188:cm>
  <p188:cm id="{EDED1A8D-7AD7-4889-9AA3-6A746B62906F}" authorId="{106B4126-BECE-36ED-E581-EB0EA7C38F52}" status="resolved" created="2025-05-06T18:44:14.311">
    <pc:sldMkLst xmlns:pc="http://schemas.microsoft.com/office/powerpoint/2013/main/command">
      <pc:docMk/>
      <pc:sldMk cId="3850333083" sldId="324"/>
    </pc:sldMkLst>
    <p188:txBody>
      <a:bodyPr/>
      <a:lstStyle/>
      <a:p>
        <a:r>
          <a:rPr lang="en-US"/>
          <a:t>Note: See duplicative language in slide 42</a:t>
        </a:r>
      </a:p>
    </p188:txBody>
  </p188:cm>
  <p188:cm id="{CA7208D9-669B-44F3-87FA-63CC637EFD25}" authorId="{106B4126-BECE-36ED-E581-EB0EA7C38F52}" status="resolved" created="2025-05-16T19:25:27.330">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30" len="5">
        <ac:context len="601" hash="395176130"/>
      </ac:txMk>
    </ac:txMkLst>
    <p188:pos x="1217868" y="3284253"/>
    <p188:txBody>
      <a:bodyPr/>
      <a:lstStyle/>
      <a:p>
        <a:r>
          <a:rPr lang="en-US"/>
          <a:t>Removed the and ("...and acknowledge)</a:t>
        </a:r>
      </a:p>
    </p188:txBody>
  </p188:cm>
  <p188:cm id="{F2345538-7575-4A27-9074-163098C652D1}" authorId="{106B4126-BECE-36ED-E581-EB0EA7C38F52}" status="resolved" created="2025-05-16T19:26:07.939">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30" len="5">
        <ac:context len="601" hash="395176130"/>
      </ac:txMk>
    </ac:txMkLst>
    <p188:pos x="1217868" y="3284253"/>
    <p188:txBody>
      <a:bodyPr/>
      <a:lstStyle/>
      <a:p>
        <a:r>
          <a:rPr lang="en-US"/>
          <a:t>Note: removed the dash, since this doesn't require that the applicant do anything, and added the "Note". Also added a colon under the first bullet, above</a:t>
        </a:r>
      </a:p>
    </p188:txBody>
  </p188:cm>
</p188:cmLst>
</file>

<file path=ppt/comments/modernComment_148_2274AB9F.xml><?xml version="1.0" encoding="utf-8"?>
<p188:cmLst xmlns:a="http://schemas.openxmlformats.org/drawingml/2006/main" xmlns:r="http://schemas.openxmlformats.org/officeDocument/2006/relationships" xmlns:p188="http://schemas.microsoft.com/office/powerpoint/2018/8/main">
  <p188:cm id="{71643D61-A7A3-4691-A7A0-EE23495544CC}" authorId="{106B4126-BECE-36ED-E581-EB0EA7C38F52}" status="resolved" created="2025-05-06T18:43:49.885">
    <ac:de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deMkLst>
    <p188:txBody>
      <a:bodyPr/>
      <a:lstStyle/>
      <a:p>
        <a:r>
          <a:rPr lang="en-US"/>
          <a:t>Note: second sentence now duplicates new language in slide 12</a:t>
        </a:r>
      </a:p>
    </p188:txBody>
  </p188:cm>
  <p188:cm id="{4C972716-2241-4355-BC03-7E5107106CD4}" authorId="{BAE29F66-8BA6-DCF7-95EE-CCA7FB7A2017}" created="2025-05-15T15:28:58.092">
    <pc:sldMkLst xmlns:pc="http://schemas.microsoft.com/office/powerpoint/2013/main/command">
      <pc:docMk/>
      <pc:sldMk cId="3653578152" sldId="325"/>
    </pc:sldMkLst>
    <p188:txBody>
      <a:bodyPr/>
      <a:lstStyle/>
      <a:p>
        <a:r>
          <a:rPr lang="en-US"/>
          <a:t>TO DO: add MOIA resources to briefing book</a:t>
        </a:r>
      </a:p>
    </p188:txBody>
  </p188:cm>
  <p188:cm id="{492176C3-F57C-4CBD-8DC2-CF451A8D2059}" authorId="{BAE29F66-8BA6-DCF7-95EE-CCA7FB7A2017}" status="resolved" created="2025-05-15T15:30:23.061">
    <pc:sldMkLst xmlns:pc="http://schemas.microsoft.com/office/powerpoint/2013/main/command">
      <pc:docMk/>
      <pc:sldMk cId="3653578152" sldId="325"/>
    </pc:sldMkLst>
    <p188:replyLst>
      <p188:reply id="{2D039550-6A0C-4341-A490-052D2F766426}" authorId="{BAE29F66-8BA6-DCF7-95EE-CCA7FB7A2017}" created="2025-05-15T15:31:43.373">
        <p188:txBody>
          <a:bodyPr/>
          <a:lstStyle/>
          <a:p>
            <a:r>
              <a:rPr lang="en-US"/>
              <a:t>REMOVE "/legal resident" and give examples of eligible immigrant, say, here is where you can learn more (short url to forms page)</a:t>
            </a:r>
          </a:p>
        </p188:txBody>
      </p188:reply>
    </p188:replyLst>
    <p188:txBody>
      <a:bodyPr/>
      <a:lstStyle/>
      <a:p>
        <a:r>
          <a:rPr lang="en-US"/>
          <a:t>clearly define eligible immigrant: not everyone who is legally residing in the US can access benefits.</a:t>
        </a:r>
      </a:p>
    </p188:txBody>
  </p188:cm>
  <p188:cm id="{44920C3B-A601-4774-AC8F-DE08CB1766F7}" authorId="{A41FA8AE-6C84-6E39-6DA0-2352D7D601F1}" status="resolved" created="2025-05-16T13:51:43.059">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338">
        <ac:context len="513" hash="2904140868"/>
      </ac:txMk>
    </ac:txMkLst>
    <p188:pos x="2185147" y="4415117"/>
    <p188:replyLst>
      <p188:reply id="{FEA26FB9-24F3-43E2-B16A-3001468295C5}" authorId="{106B4126-BECE-36ED-E581-EB0EA7C38F52}" created="2025-05-16T19:48:11.694">
        <p188:txBody>
          <a:bodyPr/>
          <a:lstStyle/>
          <a:p>
            <a:r>
              <a:rPr lang="en-US"/>
              <a:t>[@Plumb, Hannah (HPD)] That makes sense! If so, we should indicate the name of the fact sheet, and possibly include how to access it (all will go live at the same time?) Otherwise, it's a bit confusing. Thanks!</a:t>
            </a:r>
          </a:p>
        </p188:txBody>
        <p188:extLst>
          <p:ext xmlns:p="http://schemas.openxmlformats.org/presentationml/2006/main" uri="{57CB4572-C831-44C2-8A1C-0ADB6CCDFE69}">
            <p223:reactions xmlns:p223="http://schemas.microsoft.com/office/powerpoint/2022/03/main">
              <p223:rxn type="👍">
                <p223:instance time="2025-05-16T20:46:39.123" authorId="{A41FA8AE-6C84-6E39-6DA0-2352D7D601F1}"/>
              </p223:rxn>
            </p223:reactions>
          </p:ext>
        </p188:extLst>
      </p188:reply>
    </p188:replyLst>
    <p188:txBody>
      <a:bodyPr/>
      <a:lstStyle/>
      <a:p>
        <a:r>
          <a:rPr lang="en-US"/>
          <a:t>I'm imagining this could be the immigration fact sheet? The forms page does not list all eligible immigration statuses</a:t>
        </a:r>
      </a:p>
    </p188:txBody>
  </p188:cm>
  <p188:cm id="{318B5EE6-ACBB-4DFE-B1FA-57B3470D1E2F}" authorId="{106B4126-BECE-36ED-E581-EB0EA7C38F52}" status="resolved" created="2025-05-16T19:27:52.329">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0" len="141">
        <ac:context len="513" hash="2904140868"/>
      </ac:txMk>
    </ac:txMkLst>
    <p188:pos x="5759921" y="1157973"/>
    <p188:txBody>
      <a:bodyPr/>
      <a:lstStyle/>
      <a:p>
        <a:r>
          <a:rPr lang="en-US"/>
          <a:t>This isn't comprehensive/accurate as written. Is it intending to only speak to eligible household members? Then suggest including "eligible" before household members in the first bullet. </a:t>
        </a:r>
      </a:p>
    </p188:txBody>
  </p188:cm>
  <p188:cm id="{A4EB225D-7DCC-4B29-A73C-5533611F3413}" authorId="{106B4126-BECE-36ED-E581-EB0EA7C38F52}" status="resolved" created="2025-05-16T19:28:33.220">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392" len="25">
        <ac:context len="513" hash="2904140868"/>
      </ac:txMk>
    </ac:txMkLst>
    <p188:pos x="5260794" y="3643624"/>
    <p188:txBody>
      <a:bodyPr/>
      <a:lstStyle/>
      <a:p>
        <a:r>
          <a:rPr lang="en-US"/>
          <a:t>Suggest: include, but are not limited to.... (and delete "and more").</a:t>
        </a:r>
      </a:p>
    </p188:txBody>
  </p188:cm>
  <p188:cm id="{31B42CE2-4F37-4608-B998-52B03B88AF39}" authorId="{106B4126-BECE-36ED-E581-EB0EA7C38F52}" status="resolved" created="2025-05-16T19:30:26.813">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392" len="25">
        <ac:context len="513" hash="2904140868"/>
      </ac:txMk>
    </ac:txMkLst>
    <p188:pos x="5260794" y="3643624"/>
    <p188:replyLst>
      <p188:reply id="{D98ACB64-B327-4129-9BD2-CBB24CE089B8}" authorId="{A41FA8AE-6C84-6E39-6DA0-2352D7D601F1}" created="2025-05-16T20:47:11.060">
        <p188:txBody>
          <a:bodyPr/>
          <a:lstStyle/>
          <a:p>
            <a:r>
              <a:rPr lang="en-US"/>
              <a:t>No, this is where the immigration fact sheet will eventually live, which is why we liniked it there. </a:t>
            </a:r>
          </a:p>
        </p188:txBody>
      </p188:reply>
    </p188:replyLst>
    <p188:txBody>
      <a:bodyPr/>
      <a:lstStyle/>
      <a:p>
        <a:r>
          <a:rPr lang="en-US"/>
          <a:t>This link leads to HPD's Section 8 forms page: https://www.nyc.gov/site/hpd/services-and-information/section-8-forms.page
Are we referring them to the "Emergency Housing Voucher (EHV) Declaration of Citizenship and Eligible Immigration Status" form under tenants, Emergency Housing Voucher program. Unless we have a non EHV-version? Or another form that lists the types of immigration status? What document?</a:t>
        </a:r>
      </a:p>
    </p188:txBody>
  </p188:cm>
  <p188:cm id="{9DAF5815-6326-48EC-AC84-79D962B82232}" authorId="{D82AD0BE-8088-022E-CEAA-340EAAE7575E}" status="resolved" created="2025-05-21T15:16:55.036">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90" len="1">
        <ac:context len="513" hash="2904140868"/>
      </ac:txMk>
    </ac:txMkLst>
    <p188:pos x="6173304" y="706782"/>
    <p188:txBody>
      <a:bodyPr/>
      <a:lstStyle/>
      <a:p>
        <a:r>
          <a:rPr lang="en-US"/>
          <a:t>We should mention that HPD is required to share that information with HUD and USCIS.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338A609F-EF2F-4B86-8933-10AE1F7DE787}" type="slidenum">
              <a:rPr lang="en-US"/>
              <a:pPr>
                <a:defRPr/>
              </a:pPr>
              <a:t>‹#›</a:t>
            </a:fld>
            <a:endParaRPr lang="en-US"/>
          </a:p>
        </p:txBody>
      </p:sp>
    </p:spTree>
    <p:extLst>
      <p:ext uri="{BB962C8B-B14F-4D97-AF65-F5344CB8AC3E}">
        <p14:creationId xmlns:p14="http://schemas.microsoft.com/office/powerpoint/2010/main" val="2544025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BAEDE333-42A8-46D2-BBF2-EDD682CEAC25}" type="slidenum">
              <a:rPr lang="en-US"/>
              <a:pPr>
                <a:defRPr/>
              </a:pPr>
              <a:t>‹#›</a:t>
            </a:fld>
            <a:endParaRPr lang="en-US"/>
          </a:p>
        </p:txBody>
      </p:sp>
    </p:spTree>
    <p:extLst>
      <p:ext uri="{BB962C8B-B14F-4D97-AF65-F5344CB8AC3E}">
        <p14:creationId xmlns:p14="http://schemas.microsoft.com/office/powerpoint/2010/main" val="442921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endParaRPr lang="es-us"/>
          </a:p>
        </p:txBody>
      </p:sp>
      <p:sp>
        <p:nvSpPr>
          <p:cNvPr id="58372"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rtl="0" eaLnBrk="1" hangingPunct="1"/>
            <a:fld id="{DDEC10D0-B594-4391-9605-8F0DEC023590}" type="slidenum">
              <a:rPr/>
              <a:pPr eaLnBrk="1" hangingPunct="1"/>
              <a:t>1</a:t>
            </a:fld>
            <a:endParaRPr lang="es-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rtl="0" eaLnBrk="1" hangingPunct="1"/>
            <a:fld id="{5949191E-938E-496F-9B31-87E22CBB2E11}" type="slidenum">
              <a:rPr/>
              <a:pPr eaLnBrk="1" hangingPunct="1"/>
              <a:t>40</a:t>
            </a:fld>
            <a:endParaRPr lang="es-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algn="l" rtl="0" eaLnBrk="1" hangingPunct="1"/>
            <a:endParaRPr lang="es-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a:p>
        </p:txBody>
      </p:sp>
      <p:sp>
        <p:nvSpPr>
          <p:cNvPr id="4" name="Slide Number Placeholder 3"/>
          <p:cNvSpPr>
            <a:spLocks noGrp="1"/>
          </p:cNvSpPr>
          <p:nvPr>
            <p:ph type="sldNum" sz="quarter" idx="10"/>
          </p:nvPr>
        </p:nvSpPr>
        <p:spPr/>
        <p:txBody>
          <a:bodyPr/>
          <a:lstStyle/>
          <a:p>
            <a:pPr algn="l" rtl="0"/>
            <a:fld id="{B519AB26-CB7D-47BE-8C61-AE3AA96E4936}" type="slidenum">
              <a:rPr/>
              <a:t>56</a:t>
            </a:fld>
            <a:endParaRPr lang="es-us"/>
          </a:p>
        </p:txBody>
      </p:sp>
    </p:spTree>
    <p:extLst>
      <p:ext uri="{BB962C8B-B14F-4D97-AF65-F5344CB8AC3E}">
        <p14:creationId xmlns:p14="http://schemas.microsoft.com/office/powerpoint/2010/main" val="352951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56806E61-EE58-47AF-9F07-79DE94EE39F2}" type="slidenum">
              <a:rPr lang="en-US"/>
              <a:pPr>
                <a:defRPr/>
              </a:pPr>
              <a:t>‹#›</a:t>
            </a:fld>
            <a:endParaRPr lang="en-US"/>
          </a:p>
        </p:txBody>
      </p:sp>
    </p:spTree>
    <p:extLst>
      <p:ext uri="{BB962C8B-B14F-4D97-AF65-F5344CB8AC3E}">
        <p14:creationId xmlns:p14="http://schemas.microsoft.com/office/powerpoint/2010/main" val="341144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D6D54783-394B-48D6-884C-FDFE6A99CBC9}" type="slidenum">
              <a:rPr lang="en-US"/>
              <a:pPr>
                <a:defRPr/>
              </a:pPr>
              <a:t>‹#›</a:t>
            </a:fld>
            <a:endParaRPr lang="en-US"/>
          </a:p>
        </p:txBody>
      </p:sp>
    </p:spTree>
    <p:extLst>
      <p:ext uri="{BB962C8B-B14F-4D97-AF65-F5344CB8AC3E}">
        <p14:creationId xmlns:p14="http://schemas.microsoft.com/office/powerpoint/2010/main" val="413580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2172328F-FE23-4ABD-B826-4A54BD063D97}" type="slidenum">
              <a:rPr lang="en-US"/>
              <a:pPr>
                <a:defRPr/>
              </a:pPr>
              <a:t>‹#›</a:t>
            </a:fld>
            <a:endParaRPr lang="en-US"/>
          </a:p>
        </p:txBody>
      </p:sp>
    </p:spTree>
    <p:extLst>
      <p:ext uri="{BB962C8B-B14F-4D97-AF65-F5344CB8AC3E}">
        <p14:creationId xmlns:p14="http://schemas.microsoft.com/office/powerpoint/2010/main" val="3730053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7" name="Rectangle 6"/>
          <p:cNvSpPr>
            <a:spLocks noGrp="1" noChangeArrowheads="1"/>
          </p:cNvSpPr>
          <p:nvPr>
            <p:ph type="sldNum" sz="quarter" idx="12"/>
          </p:nvPr>
        </p:nvSpPr>
        <p:spPr>
          <a:ln/>
        </p:spPr>
        <p:txBody>
          <a:bodyPr/>
          <a:lstStyle>
            <a:lvl1pPr>
              <a:defRPr/>
            </a:lvl1pPr>
          </a:lstStyle>
          <a:p>
            <a:pPr>
              <a:defRPr/>
            </a:pPr>
            <a:fld id="{CA6786BB-8855-4DCC-BDED-712A8BD62582}" type="slidenum">
              <a:rPr lang="en-US"/>
              <a:pPr>
                <a:defRPr/>
              </a:pPr>
              <a:t>‹#›</a:t>
            </a:fld>
            <a:endParaRPr lang="en-US"/>
          </a:p>
        </p:txBody>
      </p:sp>
    </p:spTree>
    <p:extLst>
      <p:ext uri="{BB962C8B-B14F-4D97-AF65-F5344CB8AC3E}">
        <p14:creationId xmlns:p14="http://schemas.microsoft.com/office/powerpoint/2010/main" val="286244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7FE6D6C9-AB2A-4C32-87C2-C6CC5881B0D1}" type="slidenum">
              <a:rPr lang="en-US"/>
              <a:pPr>
                <a:defRPr/>
              </a:pPr>
              <a:t>‹#›</a:t>
            </a:fld>
            <a:endParaRPr lang="en-US"/>
          </a:p>
        </p:txBody>
      </p:sp>
    </p:spTree>
    <p:extLst>
      <p:ext uri="{BB962C8B-B14F-4D97-AF65-F5344CB8AC3E}">
        <p14:creationId xmlns:p14="http://schemas.microsoft.com/office/powerpoint/2010/main" val="222949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9826AAD4-BE84-45E2-A088-0C1D9C357438}" type="slidenum">
              <a:rPr lang="en-US"/>
              <a:pPr>
                <a:defRPr/>
              </a:pPr>
              <a:t>‹#›</a:t>
            </a:fld>
            <a:endParaRPr lang="en-US"/>
          </a:p>
        </p:txBody>
      </p:sp>
    </p:spTree>
    <p:extLst>
      <p:ext uri="{BB962C8B-B14F-4D97-AF65-F5344CB8AC3E}">
        <p14:creationId xmlns:p14="http://schemas.microsoft.com/office/powerpoint/2010/main" val="74380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7" name="Rectangle 6"/>
          <p:cNvSpPr>
            <a:spLocks noGrp="1" noChangeArrowheads="1"/>
          </p:cNvSpPr>
          <p:nvPr>
            <p:ph type="sldNum" sz="quarter" idx="12"/>
          </p:nvPr>
        </p:nvSpPr>
        <p:spPr>
          <a:ln/>
        </p:spPr>
        <p:txBody>
          <a:bodyPr/>
          <a:lstStyle>
            <a:lvl1pPr>
              <a:defRPr/>
            </a:lvl1pPr>
          </a:lstStyle>
          <a:p>
            <a:pPr>
              <a:defRPr/>
            </a:pPr>
            <a:fld id="{4797515B-EBE9-4AE0-AF79-B2E2E1343AF3}" type="slidenum">
              <a:rPr lang="en-US"/>
              <a:pPr>
                <a:defRPr/>
              </a:pPr>
              <a:t>‹#›</a:t>
            </a:fld>
            <a:endParaRPr lang="en-US"/>
          </a:p>
        </p:txBody>
      </p:sp>
    </p:spTree>
    <p:extLst>
      <p:ext uri="{BB962C8B-B14F-4D97-AF65-F5344CB8AC3E}">
        <p14:creationId xmlns:p14="http://schemas.microsoft.com/office/powerpoint/2010/main" val="308902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9" name="Rectangle 6"/>
          <p:cNvSpPr>
            <a:spLocks noGrp="1" noChangeArrowheads="1"/>
          </p:cNvSpPr>
          <p:nvPr>
            <p:ph type="sldNum" sz="quarter" idx="12"/>
          </p:nvPr>
        </p:nvSpPr>
        <p:spPr>
          <a:ln/>
        </p:spPr>
        <p:txBody>
          <a:bodyPr/>
          <a:lstStyle>
            <a:lvl1pPr>
              <a:defRPr/>
            </a:lvl1pPr>
          </a:lstStyle>
          <a:p>
            <a:pPr>
              <a:defRPr/>
            </a:pPr>
            <a:fld id="{2D7929D8-4778-4455-A7E5-EB1B987C6D7C}" type="slidenum">
              <a:rPr lang="en-US"/>
              <a:pPr>
                <a:defRPr/>
              </a:pPr>
              <a:t>‹#›</a:t>
            </a:fld>
            <a:endParaRPr lang="en-US"/>
          </a:p>
        </p:txBody>
      </p:sp>
    </p:spTree>
    <p:extLst>
      <p:ext uri="{BB962C8B-B14F-4D97-AF65-F5344CB8AC3E}">
        <p14:creationId xmlns:p14="http://schemas.microsoft.com/office/powerpoint/2010/main" val="188475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5" name="Rectangle 6"/>
          <p:cNvSpPr>
            <a:spLocks noGrp="1" noChangeArrowheads="1"/>
          </p:cNvSpPr>
          <p:nvPr>
            <p:ph type="sldNum" sz="quarter" idx="12"/>
          </p:nvPr>
        </p:nvSpPr>
        <p:spPr>
          <a:ln/>
        </p:spPr>
        <p:txBody>
          <a:bodyPr/>
          <a:lstStyle>
            <a:lvl1pPr>
              <a:defRPr/>
            </a:lvl1pPr>
          </a:lstStyle>
          <a:p>
            <a:pPr>
              <a:defRPr/>
            </a:pPr>
            <a:fld id="{9341BDAC-1AA1-45FF-B8C5-A5C9A97D0310}" type="slidenum">
              <a:rPr lang="en-US"/>
              <a:pPr>
                <a:defRPr/>
              </a:pPr>
              <a:t>‹#›</a:t>
            </a:fld>
            <a:endParaRPr lang="en-US"/>
          </a:p>
        </p:txBody>
      </p:sp>
    </p:spTree>
    <p:extLst>
      <p:ext uri="{BB962C8B-B14F-4D97-AF65-F5344CB8AC3E}">
        <p14:creationId xmlns:p14="http://schemas.microsoft.com/office/powerpoint/2010/main" val="350958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4" name="Rectangle 6"/>
          <p:cNvSpPr>
            <a:spLocks noGrp="1" noChangeArrowheads="1"/>
          </p:cNvSpPr>
          <p:nvPr>
            <p:ph type="sldNum" sz="quarter" idx="12"/>
          </p:nvPr>
        </p:nvSpPr>
        <p:spPr>
          <a:ln/>
        </p:spPr>
        <p:txBody>
          <a:bodyPr/>
          <a:lstStyle>
            <a:lvl1pPr>
              <a:defRPr/>
            </a:lvl1pPr>
          </a:lstStyle>
          <a:p>
            <a:pPr>
              <a:defRPr/>
            </a:pPr>
            <a:fld id="{8E5FA9F3-C482-40F5-AA25-EDDB9D7A088D}" type="slidenum">
              <a:rPr lang="en-US"/>
              <a:pPr>
                <a:defRPr/>
              </a:pPr>
              <a:t>‹#›</a:t>
            </a:fld>
            <a:endParaRPr lang="en-US"/>
          </a:p>
        </p:txBody>
      </p:sp>
    </p:spTree>
    <p:extLst>
      <p:ext uri="{BB962C8B-B14F-4D97-AF65-F5344CB8AC3E}">
        <p14:creationId xmlns:p14="http://schemas.microsoft.com/office/powerpoint/2010/main" val="137105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7" name="Rectangle 6"/>
          <p:cNvSpPr>
            <a:spLocks noGrp="1" noChangeArrowheads="1"/>
          </p:cNvSpPr>
          <p:nvPr>
            <p:ph type="sldNum" sz="quarter" idx="12"/>
          </p:nvPr>
        </p:nvSpPr>
        <p:spPr>
          <a:ln/>
        </p:spPr>
        <p:txBody>
          <a:bodyPr/>
          <a:lstStyle>
            <a:lvl1pPr>
              <a:defRPr/>
            </a:lvl1pPr>
          </a:lstStyle>
          <a:p>
            <a:pPr>
              <a:defRPr/>
            </a:pPr>
            <a:fld id="{368568AC-3280-42B3-98BC-343E12263B44}" type="slidenum">
              <a:rPr lang="en-US"/>
              <a:pPr>
                <a:defRPr/>
              </a:pPr>
              <a:t>‹#›</a:t>
            </a:fld>
            <a:endParaRPr lang="en-US"/>
          </a:p>
        </p:txBody>
      </p:sp>
    </p:spTree>
    <p:extLst>
      <p:ext uri="{BB962C8B-B14F-4D97-AF65-F5344CB8AC3E}">
        <p14:creationId xmlns:p14="http://schemas.microsoft.com/office/powerpoint/2010/main" val="324128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7" name="Rectangle 6"/>
          <p:cNvSpPr>
            <a:spLocks noGrp="1" noChangeArrowheads="1"/>
          </p:cNvSpPr>
          <p:nvPr>
            <p:ph type="sldNum" sz="quarter" idx="12"/>
          </p:nvPr>
        </p:nvSpPr>
        <p:spPr>
          <a:ln/>
        </p:spPr>
        <p:txBody>
          <a:bodyPr/>
          <a:lstStyle>
            <a:lvl1pPr>
              <a:defRPr/>
            </a:lvl1pPr>
          </a:lstStyle>
          <a:p>
            <a:pPr>
              <a:defRPr/>
            </a:pPr>
            <a:fld id="{EFD8313C-04F6-4311-A098-3E8D69997DBF}" type="slidenum">
              <a:rPr lang="en-US"/>
              <a:pPr>
                <a:defRPr/>
              </a:pPr>
              <a:t>‹#›</a:t>
            </a:fld>
            <a:endParaRPr lang="en-US"/>
          </a:p>
        </p:txBody>
      </p:sp>
    </p:spTree>
    <p:extLst>
      <p:ext uri="{BB962C8B-B14F-4D97-AF65-F5344CB8AC3E}">
        <p14:creationId xmlns:p14="http://schemas.microsoft.com/office/powerpoint/2010/main" val="2694482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NYC HPD Section 8 Housing Choice Voucher Briefing Session</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FD6A4BC-E960-4164-9C35-74118889F6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microsoft.com/office/2018/10/relationships/comments" Target="../comments/modernComment_147_6EDF612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pn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1.png"/><Relationship Id="rId4" Type="http://schemas.microsoft.com/office/2018/10/relationships/comments" Target="../comments/modernComment_116_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png"/><Relationship Id="rId5" Type="http://schemas.openxmlformats.org/officeDocument/2006/relationships/hyperlink" Target="https://shorturl.at/T3Rtt" TargetMode="External"/><Relationship Id="rId4" Type="http://schemas.microsoft.com/office/2018/10/relationships/comments" Target="../comments/modernComment_148_2274AB9F.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p3"/><Relationship Id="rId1" Type="http://schemas.microsoft.com/office/2007/relationships/media" Target="../media/media44.mp3"/><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p3"/><Relationship Id="rId1" Type="http://schemas.microsoft.com/office/2007/relationships/media" Target="../media/media47.mp3"/><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p3"/><Relationship Id="rId1" Type="http://schemas.microsoft.com/office/2007/relationships/media" Target="../media/media48.mp3"/><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p3"/><Relationship Id="rId1" Type="http://schemas.microsoft.com/office/2007/relationships/media" Target="../media/media51.mp3"/><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p3"/><Relationship Id="rId1" Type="http://schemas.microsoft.com/office/2007/relationships/media" Target="../media/media52.mp3"/><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p3"/><Relationship Id="rId1" Type="http://schemas.microsoft.com/office/2007/relationships/media" Target="../media/media53.mp3"/><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p3"/><Relationship Id="rId1" Type="http://schemas.microsoft.com/office/2007/relationships/media" Target="../media/media54.mp3"/><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p3"/><Relationship Id="rId1" Type="http://schemas.microsoft.com/office/2007/relationships/media" Target="../media/media55.mp3"/><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p3"/><Relationship Id="rId1" Type="http://schemas.microsoft.com/office/2007/relationships/media" Target="../media/media57.mp3"/><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p3"/><Relationship Id="rId1" Type="http://schemas.microsoft.com/office/2007/relationships/media" Target="../media/media58.mp3"/><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p3"/><Relationship Id="rId1" Type="http://schemas.microsoft.com/office/2007/relationships/media" Target="../media/media59.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p3"/><Relationship Id="rId1" Type="http://schemas.microsoft.com/office/2007/relationships/media" Target="../media/media60.mp3"/><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p3"/><Relationship Id="rId1" Type="http://schemas.microsoft.com/office/2007/relationships/media" Target="../media/media61.mp3"/><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p3"/><Relationship Id="rId1" Type="http://schemas.microsoft.com/office/2007/relationships/media" Target="../media/media62.mp3"/><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p3"/><Relationship Id="rId1" Type="http://schemas.microsoft.com/office/2007/relationships/media" Target="../media/media63.mp3"/><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p3"/><Relationship Id="rId1" Type="http://schemas.microsoft.com/office/2007/relationships/media" Target="../media/media64.mp3"/><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p3"/><Relationship Id="rId1" Type="http://schemas.microsoft.com/office/2007/relationships/media" Target="../media/media65.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97423"/>
            <a:ext cx="7772400" cy="1470025"/>
          </a:xfrm>
        </p:spPr>
        <p:txBody>
          <a:bodyPr/>
          <a:lstStyle/>
          <a:p>
            <a:pPr eaLnBrk="1" hangingPunct="1"/>
            <a:r>
              <a:rPr lang="es-us" b="0" i="0" u="none" baseline="0" dirty="0"/>
              <a:t>Sesión informativa sobre </a:t>
            </a:r>
            <a:r>
              <a:rPr lang="es-ES" dirty="0"/>
              <a:t>los Vales de Elección de Vivienda</a:t>
            </a:r>
            <a:r>
              <a:rPr lang="es-us" b="0" i="0" u="none" baseline="0" dirty="0"/>
              <a:t> de la Sección 8</a:t>
            </a:r>
          </a:p>
        </p:txBody>
      </p:sp>
      <p:sp>
        <p:nvSpPr>
          <p:cNvPr id="2051" name="Rectangle 3"/>
          <p:cNvSpPr>
            <a:spLocks noGrp="1" noChangeArrowheads="1"/>
          </p:cNvSpPr>
          <p:nvPr>
            <p:ph type="subTitle" idx="1"/>
          </p:nvPr>
        </p:nvSpPr>
        <p:spPr>
          <a:xfrm>
            <a:off x="1371600" y="3985950"/>
            <a:ext cx="6400800" cy="1752600"/>
          </a:xfrm>
        </p:spPr>
        <p:txBody>
          <a:bodyPr/>
          <a:lstStyle/>
          <a:p>
            <a:pPr rtl="0" eaLnBrk="1" hangingPunct="1"/>
            <a:r>
              <a:rPr lang="es-us" b="0" i="0" u="none" baseline="0" dirty="0"/>
              <a:t>Departamento de Preservación </a:t>
            </a:r>
            <a:br>
              <a:rPr lang="es-us" b="0" i="0" u="none" baseline="0" dirty="0"/>
            </a:br>
            <a:r>
              <a:rPr lang="es-us" b="0" i="0" u="none" baseline="0" dirty="0"/>
              <a:t>y Desarrollo de la Vivienda (</a:t>
            </a:r>
            <a:r>
              <a:rPr lang="es-us" b="1" i="0" u="none" baseline="0" dirty="0"/>
              <a:t>HPD</a:t>
            </a:r>
            <a:r>
              <a:rPr lang="es-us" b="0" i="0" u="none" baseline="0" dirty="0"/>
              <a:t>) </a:t>
            </a:r>
            <a:br>
              <a:rPr lang="es-us" b="0" i="0" u="none" baseline="0" dirty="0"/>
            </a:br>
            <a:r>
              <a:rPr lang="es-us" b="0" i="0" u="none" baseline="0" dirty="0"/>
              <a:t>de la Ciudad de Nueva York</a:t>
            </a:r>
          </a:p>
        </p:txBody>
      </p:sp>
      <p:pic>
        <p:nvPicPr>
          <p:cNvPr id="3" name="Slide 01">
            <a:hlinkClick r:id="" action="ppaction://media"/>
            <a:extLst>
              <a:ext uri="{FF2B5EF4-FFF2-40B4-BE49-F238E27FC236}">
                <a16:creationId xmlns:a16="http://schemas.microsoft.com/office/drawing/2014/main" id="{1301AE81-A5D2-94B3-9C41-0643B1DE0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1450" y="1247692"/>
            <a:ext cx="609600" cy="609600"/>
          </a:xfrm>
          <a:prstGeom prst="rect">
            <a:avLst/>
          </a:prstGeom>
        </p:spPr>
      </p:pic>
    </p:spTree>
  </p:cSld>
  <p:clrMapOvr>
    <a:masterClrMapping/>
  </p:clrMapOvr>
  <p:transition spd="slow"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50C52947-AA51-4F76-8111-73B1B35FC5AA}" type="slidenum">
              <a:rPr/>
              <a:pPr eaLnBrk="1" hangingPunct="1"/>
              <a:t>10</a:t>
            </a:fld>
            <a:endParaRPr lang="es-us"/>
          </a:p>
        </p:txBody>
      </p:sp>
      <p:sp>
        <p:nvSpPr>
          <p:cNvPr id="11268" name="Rectangle 2"/>
          <p:cNvSpPr>
            <a:spLocks noGrp="1" noChangeArrowheads="1"/>
          </p:cNvSpPr>
          <p:nvPr>
            <p:ph type="title"/>
          </p:nvPr>
        </p:nvSpPr>
        <p:spPr/>
        <p:txBody>
          <a:bodyPr/>
          <a:lstStyle/>
          <a:p>
            <a:pPr eaLnBrk="1" hangingPunct="1"/>
            <a:r>
              <a:rPr lang="es-us" sz="4000" b="0" i="0" u="none" baseline="0" dirty="0"/>
              <a:t>¿Qué sucederá </a:t>
            </a:r>
            <a:r>
              <a:rPr lang="es-US" sz="4000" dirty="0"/>
              <a:t>después</a:t>
            </a:r>
            <a:r>
              <a:rPr lang="es-us" sz="4000" b="0" i="0" u="none" baseline="0" dirty="0"/>
              <a:t> de hoy?</a:t>
            </a:r>
          </a:p>
        </p:txBody>
      </p:sp>
      <p:sp>
        <p:nvSpPr>
          <p:cNvPr id="11269" name="Rectangle 3"/>
          <p:cNvSpPr>
            <a:spLocks noGrp="1" noChangeArrowheads="1"/>
          </p:cNvSpPr>
          <p:nvPr>
            <p:ph type="body" idx="1"/>
          </p:nvPr>
        </p:nvSpPr>
        <p:spPr>
          <a:xfrm>
            <a:off x="457200" y="1295400"/>
            <a:ext cx="8229600" cy="4830763"/>
          </a:xfrm>
        </p:spPr>
        <p:txBody>
          <a:bodyPr/>
          <a:lstStyle/>
          <a:p>
            <a:pPr marL="609600" indent="-609600" eaLnBrk="1" hangingPunct="1">
              <a:buFontTx/>
              <a:buAutoNum type="arabicPeriod" startAt="5"/>
            </a:pPr>
            <a:r>
              <a:rPr lang="es-us" sz="2500" b="0" i="0" u="none" baseline="0" dirty="0"/>
              <a:t>Usted debe firmar un contrato de alquiler con el arrendador, y </a:t>
            </a:r>
            <a:r>
              <a:rPr lang="es-US" sz="2500" dirty="0"/>
              <a:t>el arrendador</a:t>
            </a:r>
            <a:r>
              <a:rPr lang="es-us" sz="2500" b="0" i="0" u="none" baseline="0" dirty="0"/>
              <a:t> debe firmar un contrato HAP. El arrendador debe enviar por correo el contrato HAP firmado y una copia del contrato de alquiler al HPD en un plazo de 30 días. </a:t>
            </a:r>
          </a:p>
          <a:p>
            <a:pPr marL="609600" indent="-609600" algn="l" rtl="0" eaLnBrk="1" hangingPunct="1">
              <a:buFontTx/>
              <a:buAutoNum type="arabicPeriod" startAt="5"/>
            </a:pPr>
            <a:r>
              <a:rPr lang="es-us" sz="2500" b="0" i="0" u="none" baseline="0" dirty="0"/>
              <a:t>Una vez que se regresa el contrato HAP, el HPD hará la revisión definitiva del expediente y, si usted continúa siendo elegible, el HPD le enviará por correo una carta de Nueva Admisión con el desglose del alquiler donde se describe el monto del alquiler fijado en el contrato, la parte del alquiler del HAP del HPD y la parte del alquiler del inquilino.</a:t>
            </a:r>
          </a:p>
          <a:p>
            <a:pPr marL="609600" indent="-609600" algn="l" rtl="0" eaLnBrk="1" hangingPunct="1">
              <a:buFontTx/>
              <a:buAutoNum type="arabicPeriod" startAt="5"/>
            </a:pPr>
            <a:endParaRPr lang="es-us" sz="2800" dirty="0"/>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10">
            <a:hlinkClick r:id="" action="ppaction://media"/>
            <a:extLst>
              <a:ext uri="{FF2B5EF4-FFF2-40B4-BE49-F238E27FC236}">
                <a16:creationId xmlns:a16="http://schemas.microsoft.com/office/drawing/2014/main" id="{75CEA7B1-906A-6B48-B4B7-E4D681E660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91725" y="1971675"/>
            <a:ext cx="609600" cy="609600"/>
          </a:xfrm>
          <a:prstGeom prst="rect">
            <a:avLst/>
          </a:prstGeom>
        </p:spPr>
      </p:pic>
    </p:spTree>
  </p:cSld>
  <p:clrMapOvr>
    <a:masterClrMapping/>
  </p:clrMapOvr>
  <p:transition spd="slow" advTm="28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13F5DB03-59AC-4F9E-8404-49FF0FE9D9E3}" type="slidenum">
              <a:rPr/>
              <a:pPr eaLnBrk="1" hangingPunct="1"/>
              <a:t>11</a:t>
            </a:fld>
            <a:endParaRPr lang="es-us"/>
          </a:p>
        </p:txBody>
      </p:sp>
      <p:sp>
        <p:nvSpPr>
          <p:cNvPr id="12292" name="Rectangle 2"/>
          <p:cNvSpPr>
            <a:spLocks noGrp="1" noChangeArrowheads="1"/>
          </p:cNvSpPr>
          <p:nvPr>
            <p:ph type="title"/>
          </p:nvPr>
        </p:nvSpPr>
        <p:spPr/>
        <p:txBody>
          <a:bodyPr/>
          <a:lstStyle/>
          <a:p>
            <a:pPr eaLnBrk="1" hangingPunct="1"/>
            <a:r>
              <a:rPr lang="es-ES" dirty="0"/>
              <a:t>Puntos clave que debe conocer:</a:t>
            </a:r>
            <a:r>
              <a:rPr lang="es-us" b="0" i="0" u="none" baseline="0" dirty="0"/>
              <a:t> </a:t>
            </a:r>
          </a:p>
        </p:txBody>
      </p:sp>
      <p:sp>
        <p:nvSpPr>
          <p:cNvPr id="12293" name="Rectangle 3"/>
          <p:cNvSpPr>
            <a:spLocks noGrp="1" noChangeArrowheads="1"/>
          </p:cNvSpPr>
          <p:nvPr>
            <p:ph type="body" idx="1"/>
          </p:nvPr>
        </p:nvSpPr>
        <p:spPr/>
        <p:txBody>
          <a:bodyPr/>
          <a:lstStyle/>
          <a:p>
            <a:pPr algn="l" rtl="0" eaLnBrk="1" hangingPunct="1"/>
            <a:r>
              <a:rPr lang="es-us" b="1" i="0" u="sng" baseline="0" dirty="0"/>
              <a:t>Usted será participante</a:t>
            </a:r>
            <a:r>
              <a:rPr lang="es-us" b="0" i="0" u="none" baseline="0" dirty="0"/>
              <a:t> del Programa de la Sección 8 hasta que reciba una </a:t>
            </a:r>
            <a:br>
              <a:rPr lang="es-us" dirty="0"/>
            </a:br>
            <a:r>
              <a:rPr lang="es-us" b="0" i="0" u="none" baseline="0" dirty="0"/>
              <a:t>carta de Nueva Admisión con el desglose del alquiler.</a:t>
            </a:r>
            <a:br>
              <a:rPr lang="es-us" dirty="0"/>
            </a:br>
            <a:endParaRPr lang="es-us" sz="1800" dirty="0"/>
          </a:p>
          <a:p>
            <a:pPr algn="l" rtl="0" eaLnBrk="1" hangingPunct="1"/>
            <a:r>
              <a:rPr lang="es-us" b="0" i="0" u="none" baseline="0" dirty="0"/>
              <a:t>Ser participante del Programa de la Sección 8 no solo depende de que usted cumpla su parte, sino de la disponibilidad de vales y financiamiento.</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11">
            <a:hlinkClick r:id="" action="ppaction://media"/>
            <a:extLst>
              <a:ext uri="{FF2B5EF4-FFF2-40B4-BE49-F238E27FC236}">
                <a16:creationId xmlns:a16="http://schemas.microsoft.com/office/drawing/2014/main" id="{F7CE904F-D3EE-17C3-2EA8-2A61780886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91725" y="2095500"/>
            <a:ext cx="609600" cy="609600"/>
          </a:xfrm>
          <a:prstGeom prst="rect">
            <a:avLst/>
          </a:prstGeom>
        </p:spPr>
      </p:pic>
    </p:spTree>
  </p:cSld>
  <p:clrMapOvr>
    <a:masterClrMapping/>
  </p:clrMapOvr>
  <p:transition spd="slow" advTm="15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3AD3-EE8B-F1F5-B2FF-C13A38FEB635}"/>
              </a:ext>
            </a:extLst>
          </p:cNvPr>
          <p:cNvSpPr>
            <a:spLocks noGrp="1"/>
          </p:cNvSpPr>
          <p:nvPr>
            <p:ph type="title"/>
          </p:nvPr>
        </p:nvSpPr>
        <p:spPr/>
        <p:txBody>
          <a:bodyPr/>
          <a:lstStyle/>
          <a:p>
            <a:pPr rtl="0"/>
            <a:r>
              <a:rPr lang="es-us" b="0" i="0" u="none" baseline="0">
                <a:cs typeface="Arial"/>
              </a:rPr>
              <a:t>Puntos clave que debe conocer</a:t>
            </a:r>
            <a:endParaRPr lang="es-us"/>
          </a:p>
        </p:txBody>
      </p:sp>
      <p:sp>
        <p:nvSpPr>
          <p:cNvPr id="3" name="Content Placeholder 2">
            <a:extLst>
              <a:ext uri="{FF2B5EF4-FFF2-40B4-BE49-F238E27FC236}">
                <a16:creationId xmlns:a16="http://schemas.microsoft.com/office/drawing/2014/main" id="{B495B68F-7EF0-2B0A-D9CF-59AD892C681D}"/>
              </a:ext>
            </a:extLst>
          </p:cNvPr>
          <p:cNvSpPr>
            <a:spLocks noGrp="1"/>
          </p:cNvSpPr>
          <p:nvPr>
            <p:ph idx="1"/>
          </p:nvPr>
        </p:nvSpPr>
        <p:spPr>
          <a:xfrm>
            <a:off x="457200" y="1600200"/>
            <a:ext cx="8351520" cy="4525963"/>
          </a:xfrm>
        </p:spPr>
        <p:txBody>
          <a:bodyPr/>
          <a:lstStyle/>
          <a:p>
            <a:pPr algn="l" rtl="0"/>
            <a:r>
              <a:rPr lang="es-us" sz="1800" b="0" i="0" u="none" baseline="0" dirty="0">
                <a:latin typeface="Arial"/>
                <a:ea typeface="Calibri"/>
                <a:cs typeface="Calibri"/>
              </a:rPr>
              <a:t>Los solicitantes deben firmar un formulario de declaración de información como parte de la solicitud de HCV, en el que se les exige lo siguiente:</a:t>
            </a:r>
          </a:p>
          <a:p>
            <a:pPr lvl="1"/>
            <a:r>
              <a:rPr lang="es-US" sz="1800" dirty="0">
                <a:ea typeface="Calibri"/>
                <a:cs typeface="Calibri"/>
              </a:rPr>
              <a:t>Que dé</a:t>
            </a:r>
            <a:r>
              <a:rPr lang="es-us" sz="1800" b="0" i="0" u="none" baseline="0" dirty="0">
                <a:latin typeface="Arial"/>
                <a:ea typeface="Calibri"/>
                <a:cs typeface="Calibri"/>
              </a:rPr>
              <a:t> su consentimiento a HPD para verificar su estatus migratorio con la Oficina de Servicios de Ciudadanía e Inmigración de Estados Unidos (</a:t>
            </a:r>
            <a:r>
              <a:rPr lang="es-us" sz="1800" b="0" i="0" u="none" baseline="0" dirty="0" err="1">
                <a:latin typeface="Arial"/>
                <a:ea typeface="Calibri"/>
                <a:cs typeface="Calibri"/>
              </a:rPr>
              <a:t>United</a:t>
            </a:r>
            <a:r>
              <a:rPr lang="es-us" sz="1800" b="0" i="0" u="none" baseline="0" dirty="0">
                <a:latin typeface="Arial"/>
                <a:ea typeface="Calibri"/>
                <a:cs typeface="Calibri"/>
              </a:rPr>
              <a:t> </a:t>
            </a:r>
            <a:r>
              <a:rPr lang="es-us" sz="1800" b="0" i="0" u="none" baseline="0" dirty="0" err="1">
                <a:latin typeface="Arial"/>
                <a:ea typeface="Calibri"/>
                <a:cs typeface="Calibri"/>
              </a:rPr>
              <a:t>States</a:t>
            </a:r>
            <a:r>
              <a:rPr lang="es-us" sz="1800" b="0" i="0" u="none" baseline="0" dirty="0">
                <a:latin typeface="Arial"/>
                <a:ea typeface="Calibri"/>
                <a:cs typeface="Calibri"/>
              </a:rPr>
              <a:t> Bureau of </a:t>
            </a:r>
            <a:r>
              <a:rPr lang="es-us" sz="1800" b="0" i="0" u="none" baseline="0" dirty="0" err="1">
                <a:latin typeface="Arial"/>
                <a:ea typeface="Calibri"/>
                <a:cs typeface="Calibri"/>
              </a:rPr>
              <a:t>Citizenship</a:t>
            </a:r>
            <a:r>
              <a:rPr lang="es-us" sz="1800" b="0" i="0" u="none" baseline="0" dirty="0">
                <a:latin typeface="Arial"/>
                <a:ea typeface="Calibri"/>
                <a:cs typeface="Calibri"/>
              </a:rPr>
              <a:t> and </a:t>
            </a:r>
            <a:r>
              <a:rPr lang="es-us" sz="1800" b="0" i="0" u="none" baseline="0" dirty="0" err="1">
                <a:latin typeface="Arial"/>
                <a:ea typeface="Calibri"/>
                <a:cs typeface="Calibri"/>
              </a:rPr>
              <a:t>Immigration</a:t>
            </a:r>
            <a:r>
              <a:rPr lang="es-us" sz="1800" b="0" i="0" u="none" baseline="0" dirty="0">
                <a:latin typeface="Arial"/>
                <a:ea typeface="Calibri"/>
                <a:cs typeface="Calibri"/>
              </a:rPr>
              <a:t> </a:t>
            </a:r>
            <a:r>
              <a:rPr lang="es-us" sz="1800" b="0" i="0" u="none" baseline="0" dirty="0" err="1">
                <a:latin typeface="Arial"/>
                <a:ea typeface="Calibri"/>
                <a:cs typeface="Calibri"/>
              </a:rPr>
              <a:t>Services</a:t>
            </a:r>
            <a:r>
              <a:rPr lang="es-us" sz="1800" b="0" i="0" u="none" baseline="0" dirty="0">
                <a:latin typeface="Arial"/>
                <a:ea typeface="Calibri"/>
                <a:cs typeface="Calibri"/>
              </a:rPr>
              <a:t>, USCIS). </a:t>
            </a:r>
          </a:p>
          <a:p>
            <a:pPr lvl="1"/>
            <a:r>
              <a:rPr lang="es-US" sz="1800" dirty="0">
                <a:ea typeface="Calibri"/>
                <a:cs typeface="Calibri"/>
              </a:rPr>
              <a:t>Que reconozca</a:t>
            </a:r>
            <a:r>
              <a:rPr lang="es-us" sz="1800" b="0" i="0" u="none" baseline="0" dirty="0">
                <a:latin typeface="Arial"/>
                <a:ea typeface="Calibri"/>
                <a:cs typeface="Calibri"/>
              </a:rPr>
              <a:t> que esta información puede compartirse con agencias federales, como el Departamento de Vivienda y Desarrollo Urbano (</a:t>
            </a:r>
            <a:r>
              <a:rPr lang="es-us" sz="1800" b="0" i="0" u="none" baseline="0" dirty="0" err="1">
                <a:latin typeface="Arial"/>
                <a:ea typeface="Calibri"/>
                <a:cs typeface="Calibri"/>
              </a:rPr>
              <a:t>Department</a:t>
            </a:r>
            <a:r>
              <a:rPr lang="es-us" sz="1800" b="0" i="0" u="none" baseline="0" dirty="0">
                <a:latin typeface="Arial"/>
                <a:ea typeface="Calibri"/>
                <a:cs typeface="Calibri"/>
              </a:rPr>
              <a:t> of </a:t>
            </a:r>
            <a:r>
              <a:rPr lang="es-us" sz="1800" b="0" i="0" u="none" baseline="0" dirty="0" err="1">
                <a:latin typeface="Arial"/>
                <a:ea typeface="Calibri"/>
                <a:cs typeface="Calibri"/>
              </a:rPr>
              <a:t>Housing</a:t>
            </a:r>
            <a:r>
              <a:rPr lang="es-us" sz="1800" b="0" i="0" u="none" baseline="0" dirty="0">
                <a:latin typeface="Arial"/>
                <a:ea typeface="Calibri"/>
                <a:cs typeface="Calibri"/>
              </a:rPr>
              <a:t> and </a:t>
            </a:r>
            <a:r>
              <a:rPr lang="es-us" sz="1800" b="0" i="0" u="none" baseline="0" dirty="0" err="1">
                <a:latin typeface="Arial"/>
                <a:ea typeface="Calibri"/>
                <a:cs typeface="Calibri"/>
              </a:rPr>
              <a:t>Urban</a:t>
            </a:r>
            <a:r>
              <a:rPr lang="es-us" sz="1800" b="0" i="0" u="none" baseline="0" dirty="0">
                <a:latin typeface="Arial"/>
                <a:ea typeface="Calibri"/>
                <a:cs typeface="Calibri"/>
              </a:rPr>
              <a:t> </a:t>
            </a:r>
            <a:r>
              <a:rPr lang="es-us" sz="1800" b="0" i="0" u="none" baseline="0" dirty="0" err="1">
                <a:latin typeface="Arial"/>
                <a:ea typeface="Calibri"/>
                <a:cs typeface="Calibri"/>
              </a:rPr>
              <a:t>Development</a:t>
            </a:r>
            <a:r>
              <a:rPr lang="es-us" sz="1800" b="0" i="0" u="none" baseline="0" dirty="0">
                <a:latin typeface="Arial"/>
                <a:ea typeface="Calibri"/>
                <a:cs typeface="Calibri"/>
              </a:rPr>
              <a:t>, HUD), el USCIS </a:t>
            </a:r>
            <a:br>
              <a:rPr lang="es-us" sz="1800" b="0" i="0" u="none" baseline="0" dirty="0">
                <a:latin typeface="Arial"/>
                <a:ea typeface="Calibri"/>
                <a:cs typeface="Calibri"/>
              </a:rPr>
            </a:br>
            <a:r>
              <a:rPr lang="es-us" sz="1800" b="0" i="0" u="none" baseline="0" dirty="0">
                <a:latin typeface="Arial"/>
                <a:ea typeface="Calibri"/>
                <a:cs typeface="Calibri"/>
              </a:rPr>
              <a:t>y otras agencias federales.</a:t>
            </a:r>
            <a:endParaRPr lang="es-us" sz="1800" dirty="0">
              <a:latin typeface="Arial"/>
              <a:ea typeface="Calibri"/>
              <a:cs typeface="Arial"/>
            </a:endParaRPr>
          </a:p>
          <a:p>
            <a:pPr lvl="1" algn="l" rtl="0"/>
            <a:endParaRPr lang="es-us" sz="1100" dirty="0">
              <a:latin typeface="Arial"/>
              <a:ea typeface="Calibri"/>
              <a:cs typeface="Calibri"/>
            </a:endParaRPr>
          </a:p>
          <a:p>
            <a:pPr marL="457200" lvl="1" indent="0" algn="l" rtl="0">
              <a:buNone/>
            </a:pPr>
            <a:r>
              <a:rPr lang="es-us" sz="1800" b="0" i="0" u="none" baseline="0" dirty="0">
                <a:latin typeface="Arial"/>
                <a:ea typeface="Calibri"/>
                <a:cs typeface="Calibri"/>
              </a:rPr>
              <a:t>Nota: El HPD no tiene control sobre cómo el HUD, el USCIS, el Departamento de Seguridad Nacional (</a:t>
            </a:r>
            <a:r>
              <a:rPr lang="es-us" sz="1800" b="0" i="0" u="none" baseline="0" dirty="0" err="1">
                <a:latin typeface="Arial"/>
                <a:ea typeface="Calibri"/>
                <a:cs typeface="Calibri"/>
              </a:rPr>
              <a:t>Department</a:t>
            </a:r>
            <a:r>
              <a:rPr lang="es-us" sz="1800" b="0" i="0" u="none" baseline="0" dirty="0">
                <a:latin typeface="Arial"/>
                <a:ea typeface="Calibri"/>
                <a:cs typeface="Calibri"/>
              </a:rPr>
              <a:t> of </a:t>
            </a:r>
            <a:r>
              <a:rPr lang="es-us" sz="1800" b="0" i="0" u="none" baseline="0" dirty="0" err="1">
                <a:latin typeface="Arial"/>
                <a:ea typeface="Calibri"/>
                <a:cs typeface="Calibri"/>
              </a:rPr>
              <a:t>Homeland</a:t>
            </a:r>
            <a:r>
              <a:rPr lang="es-us" sz="1800" b="0" i="0" u="none" baseline="0" dirty="0">
                <a:latin typeface="Arial"/>
                <a:ea typeface="Calibri"/>
                <a:cs typeface="Calibri"/>
              </a:rPr>
              <a:t> Security, DHS) u otros organismos usarán o compartirán la información sobre el estatus migratorio que recopilen.</a:t>
            </a:r>
            <a:endParaRPr lang="es-us" sz="1800" dirty="0">
              <a:latin typeface="Arial"/>
              <a:cs typeface="Arial"/>
            </a:endParaRPr>
          </a:p>
        </p:txBody>
      </p:sp>
      <p:sp>
        <p:nvSpPr>
          <p:cNvPr id="5" name="Slide Number Placeholder 4">
            <a:extLst>
              <a:ext uri="{FF2B5EF4-FFF2-40B4-BE49-F238E27FC236}">
                <a16:creationId xmlns:a16="http://schemas.microsoft.com/office/drawing/2014/main" id="{F2AD93D4-6565-0D0B-8C90-BBE65460CF8F}"/>
              </a:ext>
            </a:extLst>
          </p:cNvPr>
          <p:cNvSpPr>
            <a:spLocks noGrp="1"/>
          </p:cNvSpPr>
          <p:nvPr>
            <p:ph type="sldNum" sz="quarter" idx="12"/>
          </p:nvPr>
        </p:nvSpPr>
        <p:spPr/>
        <p:txBody>
          <a:bodyPr/>
          <a:lstStyle/>
          <a:p>
            <a:pPr algn="r" rtl="0">
              <a:defRPr/>
            </a:pPr>
            <a:fld id="{7FE6D6C9-AB2A-4C32-87C2-C6CC5881B0D1}" type="slidenum">
              <a:rPr/>
              <a:pPr>
                <a:defRPr/>
              </a:pPr>
              <a:t>12</a:t>
            </a:fld>
            <a:endParaRPr lang="es-us"/>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12">
            <a:hlinkClick r:id="" action="ppaction://media"/>
            <a:extLst>
              <a:ext uri="{FF2B5EF4-FFF2-40B4-BE49-F238E27FC236}">
                <a16:creationId xmlns:a16="http://schemas.microsoft.com/office/drawing/2014/main" id="{27C4BCDA-269B-FF4B-7C32-21F7B33B99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3625" y="2152650"/>
            <a:ext cx="609600" cy="609600"/>
          </a:xfrm>
          <a:prstGeom prst="rect">
            <a:avLst/>
          </a:prstGeom>
        </p:spPr>
      </p:pic>
    </p:spTree>
    <p:extLst>
      <p:ext uri="{BB962C8B-B14F-4D97-AF65-F5344CB8AC3E}">
        <p14:creationId xmlns:p14="http://schemas.microsoft.com/office/powerpoint/2010/main" val="186013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0C6C5061-14A1-489F-BEEC-4A9BA745C08F}" type="slidenum">
              <a:rPr/>
              <a:pPr eaLnBrk="1" hangingPunct="1"/>
              <a:t>13</a:t>
            </a:fld>
            <a:endParaRPr lang="es-us"/>
          </a:p>
        </p:txBody>
      </p:sp>
      <p:sp>
        <p:nvSpPr>
          <p:cNvPr id="13316" name="Rectangle 2"/>
          <p:cNvSpPr>
            <a:spLocks noGrp="1" noChangeArrowheads="1"/>
          </p:cNvSpPr>
          <p:nvPr>
            <p:ph type="title"/>
          </p:nvPr>
        </p:nvSpPr>
        <p:spPr/>
        <p:txBody>
          <a:bodyPr/>
          <a:lstStyle/>
          <a:p>
            <a:pPr rtl="0" eaLnBrk="1" hangingPunct="1"/>
            <a:r>
              <a:rPr lang="es-us" b="0" i="0" u="none" baseline="0"/>
              <a:t>Puntos clave que debe conocer </a:t>
            </a:r>
          </a:p>
        </p:txBody>
      </p:sp>
      <p:sp>
        <p:nvSpPr>
          <p:cNvPr id="13317" name="Rectangle 3"/>
          <p:cNvSpPr>
            <a:spLocks noGrp="1" noChangeArrowheads="1"/>
          </p:cNvSpPr>
          <p:nvPr>
            <p:ph type="body" idx="1"/>
          </p:nvPr>
        </p:nvSpPr>
        <p:spPr/>
        <p:txBody>
          <a:bodyPr/>
          <a:lstStyle/>
          <a:p>
            <a:pPr algn="l" rtl="0" eaLnBrk="1" hangingPunct="1"/>
            <a:r>
              <a:rPr lang="es-us" sz="2700" b="0" i="0" u="none" baseline="0" dirty="0"/>
              <a:t>Si el HPD necesita más información (AI), le enviará una notificación en la que se enumerarán los documentos que usted debe presentar.</a:t>
            </a:r>
          </a:p>
          <a:p>
            <a:pPr lvl="1" algn="l" rtl="0" eaLnBrk="1" hangingPunct="1"/>
            <a:r>
              <a:rPr lang="es-us" sz="2400" b="0" i="0" u="none" baseline="0" dirty="0"/>
              <a:t>Su vale no se emitirá hasta que el HPD reciba todos los documentos requeridos. </a:t>
            </a:r>
          </a:p>
          <a:p>
            <a:pPr eaLnBrk="1" hangingPunct="1"/>
            <a:r>
              <a:rPr lang="es-us" sz="2700" b="0" i="0" u="none" baseline="0" dirty="0"/>
              <a:t>Si el HPD no recibe el Paquete de Arrendador para la fecha de vencimiento del vale, su vale caducará y </a:t>
            </a:r>
            <a:r>
              <a:rPr lang="es-us" sz="2700" b="1" i="0" u="none" baseline="0" dirty="0"/>
              <a:t>no se enviará </a:t>
            </a:r>
            <a:r>
              <a:rPr lang="es-US" sz="2700" b="1" dirty="0"/>
              <a:t>ningún aviso</a:t>
            </a:r>
            <a:r>
              <a:rPr lang="es-us" sz="2700" b="0" i="0" u="none" baseline="0" dirty="0"/>
              <a:t>.</a:t>
            </a:r>
            <a:r>
              <a:rPr lang="es-us" sz="2700" b="1" i="0" u="none" baseline="0" dirty="0"/>
              <a:t> </a:t>
            </a:r>
            <a:br>
              <a:rPr lang="es-us" sz="2700" b="1" i="0" u="none" baseline="0" dirty="0"/>
            </a:br>
            <a:r>
              <a:rPr lang="es-us" sz="2700" b="1" i="0" u="sng" baseline="0" dirty="0"/>
              <a:t>Tome nota de la fecha de vencimiento del vale.</a:t>
            </a:r>
            <a:r>
              <a:rPr lang="es-us" sz="2700" b="1" i="0" u="none" baseline="0" dirty="0"/>
              <a:t> </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13">
            <a:hlinkClick r:id="" action="ppaction://media"/>
            <a:extLst>
              <a:ext uri="{FF2B5EF4-FFF2-40B4-BE49-F238E27FC236}">
                <a16:creationId xmlns:a16="http://schemas.microsoft.com/office/drawing/2014/main" id="{8F0CF394-CE93-4F92-2C0B-5D96766CEA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2190750"/>
            <a:ext cx="609600" cy="609600"/>
          </a:xfrm>
          <a:prstGeom prst="rect">
            <a:avLst/>
          </a:prstGeom>
        </p:spPr>
      </p:pic>
    </p:spTree>
  </p:cSld>
  <p:clrMapOvr>
    <a:masterClrMapping/>
  </p:clrMapOvr>
  <p:transition spd="slow" advTm="3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1A5C080D-3FA5-45C1-AEE3-ECE1B87C3802}" type="slidenum">
              <a:rPr/>
              <a:pPr eaLnBrk="1" hangingPunct="1"/>
              <a:t>14</a:t>
            </a:fld>
            <a:endParaRPr lang="es-us"/>
          </a:p>
        </p:txBody>
      </p:sp>
      <p:sp>
        <p:nvSpPr>
          <p:cNvPr id="14340" name="Rectangle 2"/>
          <p:cNvSpPr>
            <a:spLocks noGrp="1" noChangeArrowheads="1"/>
          </p:cNvSpPr>
          <p:nvPr>
            <p:ph type="title"/>
          </p:nvPr>
        </p:nvSpPr>
        <p:spPr/>
        <p:txBody>
          <a:bodyPr/>
          <a:lstStyle/>
          <a:p>
            <a:pPr rtl="0" eaLnBrk="1" hangingPunct="1"/>
            <a:r>
              <a:rPr lang="es-us" b="0" i="0" u="none" baseline="0"/>
              <a:t>Puntos clave que debe conocer</a:t>
            </a:r>
          </a:p>
        </p:txBody>
      </p:sp>
      <p:sp>
        <p:nvSpPr>
          <p:cNvPr id="14341" name="Rectangle 3"/>
          <p:cNvSpPr>
            <a:spLocks noGrp="1" noChangeArrowheads="1"/>
          </p:cNvSpPr>
          <p:nvPr>
            <p:ph type="body" idx="1"/>
          </p:nvPr>
        </p:nvSpPr>
        <p:spPr/>
        <p:txBody>
          <a:bodyPr/>
          <a:lstStyle/>
          <a:p>
            <a:pPr algn="l" rtl="0" eaLnBrk="1" hangingPunct="1"/>
            <a:r>
              <a:rPr lang="es-us" sz="2800" b="0" i="0" u="none" baseline="0" dirty="0"/>
              <a:t>Para evitar el vencimiento del vale, el HPD recomienda presentar un Paquete de Arrendador para su residencia actual.</a:t>
            </a:r>
          </a:p>
          <a:p>
            <a:pPr lvl="1" algn="l" rtl="0" eaLnBrk="1" hangingPunct="1"/>
            <a:r>
              <a:rPr lang="es-us" sz="2300" b="0" i="0" u="none" baseline="0" dirty="0"/>
              <a:t>Si su contrato de alquiler está vigente, y usted decide mudarse con su vale, será responsable de cumplir sus obligaciones fijadas en ese contrato de alquiler, dado que se trata de un contrato legalmente vinculante.</a:t>
            </a:r>
          </a:p>
          <a:p>
            <a:pPr lvl="1" algn="l" rtl="0" eaLnBrk="1" hangingPunct="1"/>
            <a:r>
              <a:rPr lang="es-us" sz="2300" b="0" i="0" u="none" baseline="0" dirty="0"/>
              <a:t>Los participantes de la Sección 8 tienen permitido solicitar un vale de mudanza una vez por año. En este momento, la prioridad es que usted comience a participar de la Sección 8.</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14">
            <a:hlinkClick r:id="" action="ppaction://media"/>
            <a:extLst>
              <a:ext uri="{FF2B5EF4-FFF2-40B4-BE49-F238E27FC236}">
                <a16:creationId xmlns:a16="http://schemas.microsoft.com/office/drawing/2014/main" id="{B8A834B2-515E-B5CA-5CF9-CAFFCCB918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8875" y="2324100"/>
            <a:ext cx="609600" cy="609600"/>
          </a:xfrm>
          <a:prstGeom prst="rect">
            <a:avLst/>
          </a:prstGeom>
        </p:spPr>
      </p:pic>
    </p:spTree>
  </p:cSld>
  <p:clrMapOvr>
    <a:masterClrMapping/>
  </p:clrMapOvr>
  <p:transition spd="slow" advTm="26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6E8F7DD0-652B-4CB8-A009-C574192B7FAB}" type="slidenum">
              <a:rPr/>
              <a:pPr eaLnBrk="1" hangingPunct="1"/>
              <a:t>15</a:t>
            </a:fld>
            <a:endParaRPr lang="es-us"/>
          </a:p>
        </p:txBody>
      </p:sp>
      <p:sp>
        <p:nvSpPr>
          <p:cNvPr id="15364" name="Rectangle 2"/>
          <p:cNvSpPr>
            <a:spLocks noGrp="1" noChangeArrowheads="1"/>
          </p:cNvSpPr>
          <p:nvPr>
            <p:ph type="title"/>
          </p:nvPr>
        </p:nvSpPr>
        <p:spPr/>
        <p:txBody>
          <a:bodyPr/>
          <a:lstStyle/>
          <a:p>
            <a:pPr rtl="0" eaLnBrk="1" hangingPunct="1"/>
            <a:r>
              <a:rPr lang="es-us" b="0" i="0" u="none" baseline="0"/>
              <a:t>Puntos clave que debe conocer</a:t>
            </a:r>
          </a:p>
        </p:txBody>
      </p:sp>
      <p:sp>
        <p:nvSpPr>
          <p:cNvPr id="15365" name="Rectangle 3"/>
          <p:cNvSpPr>
            <a:spLocks noGrp="1" noChangeArrowheads="1"/>
          </p:cNvSpPr>
          <p:nvPr>
            <p:ph type="body" idx="1"/>
          </p:nvPr>
        </p:nvSpPr>
        <p:spPr/>
        <p:txBody>
          <a:bodyPr/>
          <a:lstStyle/>
          <a:p>
            <a:pPr algn="l" rtl="0" eaLnBrk="1" hangingPunct="1"/>
            <a:r>
              <a:rPr lang="es-us" b="0" i="0" u="none" baseline="0" dirty="0"/>
              <a:t>El HPD revisa los Paquetes de Arrendador presentados para determinar si se trata de un alquiler razonable y asequible.</a:t>
            </a:r>
          </a:p>
          <a:p>
            <a:pPr lvl="1" algn="l" rtl="0" eaLnBrk="1" hangingPunct="1"/>
            <a:r>
              <a:rPr lang="es-us" b="0" i="0" u="none" baseline="0" dirty="0"/>
              <a:t>Los Paquetes de Arrendador se denegarán en caso de que el alquiler propuesto no sea razonable o asequible, o esté incompleto.</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15">
            <a:hlinkClick r:id="" action="ppaction://media"/>
            <a:extLst>
              <a:ext uri="{FF2B5EF4-FFF2-40B4-BE49-F238E27FC236}">
                <a16:creationId xmlns:a16="http://schemas.microsoft.com/office/drawing/2014/main" id="{DE5C821E-9660-5F47-C972-EDDAB074C4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2333625"/>
            <a:ext cx="609600" cy="609600"/>
          </a:xfrm>
          <a:prstGeom prst="rect">
            <a:avLst/>
          </a:prstGeom>
        </p:spPr>
      </p:pic>
    </p:spTree>
  </p:cSld>
  <p:clrMapOvr>
    <a:masterClrMapping/>
  </p:clrMapOvr>
  <p:transition spd="slow" advTm="1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A2D123B3-F6C8-407A-AD1F-31AECA0E8AD1}" type="slidenum">
              <a:rPr/>
              <a:pPr eaLnBrk="1" hangingPunct="1"/>
              <a:t>16</a:t>
            </a:fld>
            <a:endParaRPr lang="es-us"/>
          </a:p>
        </p:txBody>
      </p:sp>
      <p:sp>
        <p:nvSpPr>
          <p:cNvPr id="16388" name="Rectangle 2"/>
          <p:cNvSpPr>
            <a:spLocks noGrp="1" noChangeArrowheads="1"/>
          </p:cNvSpPr>
          <p:nvPr>
            <p:ph type="title"/>
          </p:nvPr>
        </p:nvSpPr>
        <p:spPr/>
        <p:txBody>
          <a:bodyPr/>
          <a:lstStyle/>
          <a:p>
            <a:pPr rtl="0" eaLnBrk="1" hangingPunct="1"/>
            <a:r>
              <a:rPr lang="es-us" b="0" i="0" u="none" baseline="0"/>
              <a:t>Puntos clave que debe conocer </a:t>
            </a:r>
          </a:p>
        </p:txBody>
      </p:sp>
      <p:sp>
        <p:nvSpPr>
          <p:cNvPr id="16389" name="Rectangle 3"/>
          <p:cNvSpPr>
            <a:spLocks noGrp="1" noChangeArrowheads="1"/>
          </p:cNvSpPr>
          <p:nvPr>
            <p:ph type="body" idx="1"/>
          </p:nvPr>
        </p:nvSpPr>
        <p:spPr>
          <a:xfrm>
            <a:off x="457200" y="1600200"/>
            <a:ext cx="8229600" cy="4876800"/>
          </a:xfrm>
        </p:spPr>
        <p:txBody>
          <a:bodyPr/>
          <a:lstStyle/>
          <a:p>
            <a:pPr algn="l" rtl="0" eaLnBrk="1" hangingPunct="1">
              <a:lnSpc>
                <a:spcPct val="80000"/>
              </a:lnSpc>
            </a:pPr>
            <a:r>
              <a:rPr lang="es-us" sz="3000" b="0" i="0" u="none" baseline="0" dirty="0"/>
              <a:t>Si el HPD acepta su Paquete de Arrendador, se detiene el conteo de los 120 días del vale.</a:t>
            </a:r>
          </a:p>
          <a:p>
            <a:pPr algn="l" rtl="0" eaLnBrk="1" hangingPunct="1">
              <a:lnSpc>
                <a:spcPct val="80000"/>
              </a:lnSpc>
              <a:buFontTx/>
              <a:buNone/>
            </a:pPr>
            <a:r>
              <a:rPr lang="es-us" sz="2800" b="0" i="0" u="none" baseline="0" dirty="0"/>
              <a:t>	</a:t>
            </a:r>
            <a:r>
              <a:rPr lang="es-us" sz="2800" b="0" i="1" u="none" baseline="0" dirty="0"/>
              <a:t>Si su Paquete de Arrendador es denegado, el conteo se activará nuevamente.  Se le ofrecerá restituirle tiempo a su vale. </a:t>
            </a:r>
            <a:br>
              <a:rPr lang="es-us" sz="2800" i="1" dirty="0"/>
            </a:br>
            <a:br>
              <a:rPr lang="es-us" sz="2800" i="1" dirty="0"/>
            </a:br>
            <a:r>
              <a:rPr lang="es-us" sz="2800" b="0" i="0" u="sng" baseline="0" dirty="0"/>
              <a:t>Ejemplo:</a:t>
            </a:r>
          </a:p>
          <a:p>
            <a:pPr lvl="1" algn="l" rtl="0" eaLnBrk="1" hangingPunct="1">
              <a:lnSpc>
                <a:spcPct val="80000"/>
              </a:lnSpc>
              <a:buFontTx/>
              <a:buNone/>
            </a:pPr>
            <a:r>
              <a:rPr lang="es-us" b="0" i="0" u="none" baseline="0" dirty="0"/>
              <a:t>- 	Se emite su vale el 1/1 por 120 días. </a:t>
            </a:r>
          </a:p>
          <a:p>
            <a:pPr lvl="1" eaLnBrk="1" hangingPunct="1">
              <a:lnSpc>
                <a:spcPct val="80000"/>
              </a:lnSpc>
              <a:buNone/>
            </a:pPr>
            <a:r>
              <a:rPr lang="es-us" dirty="0"/>
              <a:t>- 	Usted presenta un Paquete de Arrendador </a:t>
            </a:r>
            <a:br>
              <a:rPr lang="es-us" dirty="0"/>
            </a:br>
            <a:r>
              <a:rPr lang="es-us" dirty="0"/>
              <a:t>el 2/1 (se usan 30 de los 120 días).</a:t>
            </a:r>
          </a:p>
          <a:p>
            <a:pPr lvl="1" eaLnBrk="1" hangingPunct="1">
              <a:lnSpc>
                <a:spcPct val="80000"/>
              </a:lnSpc>
              <a:buNone/>
            </a:pPr>
            <a:r>
              <a:rPr lang="es-us" dirty="0"/>
              <a:t>-	Si se deniega el Paquete, se le ofrecerá un vale por 90 días.</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16">
            <a:hlinkClick r:id="" action="ppaction://media"/>
            <a:extLst>
              <a:ext uri="{FF2B5EF4-FFF2-40B4-BE49-F238E27FC236}">
                <a16:creationId xmlns:a16="http://schemas.microsoft.com/office/drawing/2014/main" id="{E17AFBBE-AF4D-399B-A74B-023FDFA35D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6025" y="2133600"/>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895A-4404-4C2D-8C1A-B88D3E8D80BE}"/>
              </a:ext>
            </a:extLst>
          </p:cNvPr>
          <p:cNvSpPr>
            <a:spLocks noGrp="1"/>
          </p:cNvSpPr>
          <p:nvPr>
            <p:ph type="title"/>
          </p:nvPr>
        </p:nvSpPr>
        <p:spPr/>
        <p:txBody>
          <a:bodyPr/>
          <a:lstStyle/>
          <a:p>
            <a:pPr rtl="0"/>
            <a:r>
              <a:rPr lang="es-us" b="0" i="0" u="none" baseline="0"/>
              <a:t>Puntos clave que debe conocer</a:t>
            </a:r>
          </a:p>
        </p:txBody>
      </p:sp>
      <p:sp>
        <p:nvSpPr>
          <p:cNvPr id="3" name="Content Placeholder 2">
            <a:extLst>
              <a:ext uri="{FF2B5EF4-FFF2-40B4-BE49-F238E27FC236}">
                <a16:creationId xmlns:a16="http://schemas.microsoft.com/office/drawing/2014/main" id="{BBA960F3-BF09-1939-0FA9-1FEA72EC6A1A}"/>
              </a:ext>
            </a:extLst>
          </p:cNvPr>
          <p:cNvSpPr>
            <a:spLocks noGrp="1"/>
          </p:cNvSpPr>
          <p:nvPr>
            <p:ph idx="1"/>
          </p:nvPr>
        </p:nvSpPr>
        <p:spPr>
          <a:xfrm>
            <a:off x="457199" y="1600200"/>
            <a:ext cx="8537171" cy="4525963"/>
          </a:xfrm>
        </p:spPr>
        <p:txBody>
          <a:bodyPr/>
          <a:lstStyle/>
          <a:p>
            <a:pPr marL="0" indent="0" algn="l" rtl="0">
              <a:buNone/>
            </a:pPr>
            <a:r>
              <a:rPr lang="es-us" b="0" i="0" u="none" baseline="0" dirty="0"/>
              <a:t>Si tiene una discapacidad, tiene poco dominio del inglés o es sobreviviente de violencia de género, es posible que pueda solicitar una adaptación razonable para ayudarlo a cumplir con los requisitos del programa. </a:t>
            </a:r>
          </a:p>
        </p:txBody>
      </p:sp>
      <p:sp>
        <p:nvSpPr>
          <p:cNvPr id="5" name="Slide Number Placeholder 4">
            <a:extLst>
              <a:ext uri="{FF2B5EF4-FFF2-40B4-BE49-F238E27FC236}">
                <a16:creationId xmlns:a16="http://schemas.microsoft.com/office/drawing/2014/main" id="{90B4B66E-562E-B2CF-D768-4567CD229015}"/>
              </a:ext>
            </a:extLst>
          </p:cNvPr>
          <p:cNvSpPr>
            <a:spLocks noGrp="1"/>
          </p:cNvSpPr>
          <p:nvPr>
            <p:ph type="sldNum" sz="quarter" idx="12"/>
          </p:nvPr>
        </p:nvSpPr>
        <p:spPr/>
        <p:txBody>
          <a:bodyPr/>
          <a:lstStyle/>
          <a:p>
            <a:pPr algn="r" rtl="0">
              <a:defRPr/>
            </a:pPr>
            <a:fld id="{7FE6D6C9-AB2A-4C32-87C2-C6CC5881B0D1}" type="slidenum">
              <a:rPr/>
              <a:pPr>
                <a:defRPr/>
              </a:pPr>
              <a:t>17</a:t>
            </a:fld>
            <a:endParaRPr lang="es-us"/>
          </a:p>
        </p:txBody>
      </p:sp>
      <p:sp>
        <p:nvSpPr>
          <p:cNvPr id="7"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17">
            <a:hlinkClick r:id="" action="ppaction://media"/>
            <a:extLst>
              <a:ext uri="{FF2B5EF4-FFF2-40B4-BE49-F238E27FC236}">
                <a16:creationId xmlns:a16="http://schemas.microsoft.com/office/drawing/2014/main" id="{FFD2164F-920E-C570-C972-D3698309D1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6500" y="2819400"/>
            <a:ext cx="609600" cy="609600"/>
          </a:xfrm>
          <a:prstGeom prst="rect">
            <a:avLst/>
          </a:prstGeom>
        </p:spPr>
      </p:pic>
    </p:spTree>
    <p:extLst>
      <p:ext uri="{BB962C8B-B14F-4D97-AF65-F5344CB8AC3E}">
        <p14:creationId xmlns:p14="http://schemas.microsoft.com/office/powerpoint/2010/main" val="12647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848B-6E7E-C773-0695-7745453C51B8}"/>
              </a:ext>
            </a:extLst>
          </p:cNvPr>
          <p:cNvSpPr>
            <a:spLocks noGrp="1"/>
          </p:cNvSpPr>
          <p:nvPr>
            <p:ph type="title"/>
          </p:nvPr>
        </p:nvSpPr>
        <p:spPr/>
        <p:txBody>
          <a:bodyPr/>
          <a:lstStyle/>
          <a:p>
            <a:pPr rtl="0"/>
            <a:r>
              <a:rPr lang="es-us" b="0" i="0" u="none" baseline="0"/>
              <a:t>Puntos clave que debe conocer</a:t>
            </a:r>
          </a:p>
        </p:txBody>
      </p:sp>
      <p:sp>
        <p:nvSpPr>
          <p:cNvPr id="3" name="Content Placeholder 2">
            <a:extLst>
              <a:ext uri="{FF2B5EF4-FFF2-40B4-BE49-F238E27FC236}">
                <a16:creationId xmlns:a16="http://schemas.microsoft.com/office/drawing/2014/main" id="{DD126084-D93B-0C02-6CEE-F2558EB6D047}"/>
              </a:ext>
            </a:extLst>
          </p:cNvPr>
          <p:cNvSpPr>
            <a:spLocks noGrp="1"/>
          </p:cNvSpPr>
          <p:nvPr>
            <p:ph idx="1"/>
          </p:nvPr>
        </p:nvSpPr>
        <p:spPr>
          <a:xfrm>
            <a:off x="457200" y="1600200"/>
            <a:ext cx="8454044" cy="4525963"/>
          </a:xfrm>
        </p:spPr>
        <p:txBody>
          <a:bodyPr/>
          <a:lstStyle/>
          <a:p>
            <a:pPr algn="l" rtl="0"/>
            <a:r>
              <a:rPr lang="es-us" b="0" i="0" u="none" baseline="0" dirty="0"/>
              <a:t>Una adaptación razonable puede verse así:</a:t>
            </a:r>
          </a:p>
          <a:p>
            <a:pPr lvl="1" algn="l" rtl="0"/>
            <a:r>
              <a:rPr lang="es-us" b="0" i="0" u="none" baseline="0" dirty="0"/>
              <a:t>Solicitudes de apoyo para completar los documentos</a:t>
            </a:r>
          </a:p>
          <a:p>
            <a:pPr lvl="1" algn="l" rtl="0"/>
            <a:r>
              <a:rPr lang="es-us" b="0" i="0" u="none" baseline="0" dirty="0"/>
              <a:t>Solicitudes para agregar un asistente que vive en casa</a:t>
            </a:r>
          </a:p>
          <a:p>
            <a:pPr lvl="1" algn="l" rtl="0"/>
            <a:r>
              <a:rPr lang="es-us" b="0" i="0" u="none" baseline="0" dirty="0"/>
              <a:t>Solicitud de traslado rápido</a:t>
            </a:r>
          </a:p>
          <a:p>
            <a:pPr lvl="1" algn="l" rtl="0"/>
            <a:r>
              <a:rPr lang="es-us" b="0" i="0" u="none" baseline="0" dirty="0"/>
              <a:t>Solicitudes de traducción</a:t>
            </a:r>
          </a:p>
          <a:p>
            <a:pPr lvl="1" algn="l" rtl="0"/>
            <a:r>
              <a:rPr lang="es-us" b="0" i="0" u="none" baseline="0" dirty="0"/>
              <a:t>Solicitudes de accesibilidad (para la unidad </a:t>
            </a:r>
            <a:br>
              <a:rPr lang="es-us" b="0" i="0" u="none" baseline="0" dirty="0"/>
            </a:br>
            <a:r>
              <a:rPr lang="es-us" b="0" i="0" u="none" baseline="0" dirty="0"/>
              <a:t>o para reunirse con el personal de HPD)</a:t>
            </a:r>
          </a:p>
          <a:p>
            <a:pPr lvl="1" algn="l" rtl="0"/>
            <a:endParaRPr lang="es-us" dirty="0"/>
          </a:p>
          <a:p>
            <a:pPr lvl="1" algn="l" rtl="0"/>
            <a:endParaRPr lang="es-us" dirty="0"/>
          </a:p>
        </p:txBody>
      </p:sp>
      <p:sp>
        <p:nvSpPr>
          <p:cNvPr id="5" name="Slide Number Placeholder 4">
            <a:extLst>
              <a:ext uri="{FF2B5EF4-FFF2-40B4-BE49-F238E27FC236}">
                <a16:creationId xmlns:a16="http://schemas.microsoft.com/office/drawing/2014/main" id="{4C5DF869-8776-A544-BF81-F0E61AF6C062}"/>
              </a:ext>
            </a:extLst>
          </p:cNvPr>
          <p:cNvSpPr>
            <a:spLocks noGrp="1"/>
          </p:cNvSpPr>
          <p:nvPr>
            <p:ph type="sldNum" sz="quarter" idx="12"/>
          </p:nvPr>
        </p:nvSpPr>
        <p:spPr/>
        <p:txBody>
          <a:bodyPr/>
          <a:lstStyle/>
          <a:p>
            <a:pPr algn="r" rtl="0">
              <a:defRPr/>
            </a:pPr>
            <a:fld id="{7FE6D6C9-AB2A-4C32-87C2-C6CC5881B0D1}" type="slidenum">
              <a:rPr/>
              <a:pPr>
                <a:defRPr/>
              </a:pPr>
              <a:t>18</a:t>
            </a:fld>
            <a:endParaRPr lang="es-us"/>
          </a:p>
        </p:txBody>
      </p:sp>
      <p:sp>
        <p:nvSpPr>
          <p:cNvPr id="7"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18">
            <a:hlinkClick r:id="" action="ppaction://media"/>
            <a:extLst>
              <a:ext uri="{FF2B5EF4-FFF2-40B4-BE49-F238E27FC236}">
                <a16:creationId xmlns:a16="http://schemas.microsoft.com/office/drawing/2014/main" id="{88772592-7C81-6254-1F1D-41753BD23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48825" y="2295525"/>
            <a:ext cx="609600" cy="609600"/>
          </a:xfrm>
          <a:prstGeom prst="rect">
            <a:avLst/>
          </a:prstGeom>
        </p:spPr>
      </p:pic>
    </p:spTree>
    <p:extLst>
      <p:ext uri="{BB962C8B-B14F-4D97-AF65-F5344CB8AC3E}">
        <p14:creationId xmlns:p14="http://schemas.microsoft.com/office/powerpoint/2010/main" val="41742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BBF9-34D9-4C89-8A1F-8F6C1EB0EB12}"/>
              </a:ext>
            </a:extLst>
          </p:cNvPr>
          <p:cNvSpPr>
            <a:spLocks noGrp="1"/>
          </p:cNvSpPr>
          <p:nvPr>
            <p:ph type="title"/>
          </p:nvPr>
        </p:nvSpPr>
        <p:spPr/>
        <p:txBody>
          <a:bodyPr/>
          <a:lstStyle/>
          <a:p>
            <a:pPr rtl="0"/>
            <a:r>
              <a:rPr lang="es-us" b="0" i="0" u="none" baseline="0"/>
              <a:t>Puntos clave que debe conocer </a:t>
            </a:r>
          </a:p>
        </p:txBody>
      </p:sp>
      <p:sp>
        <p:nvSpPr>
          <p:cNvPr id="3" name="Content Placeholder 2">
            <a:extLst>
              <a:ext uri="{FF2B5EF4-FFF2-40B4-BE49-F238E27FC236}">
                <a16:creationId xmlns:a16="http://schemas.microsoft.com/office/drawing/2014/main" id="{C7949033-9FF4-F789-0E2C-C02C8B58B59E}"/>
              </a:ext>
            </a:extLst>
          </p:cNvPr>
          <p:cNvSpPr>
            <a:spLocks noGrp="1"/>
          </p:cNvSpPr>
          <p:nvPr>
            <p:ph idx="1"/>
          </p:nvPr>
        </p:nvSpPr>
        <p:spPr/>
        <p:txBody>
          <a:bodyPr/>
          <a:lstStyle/>
          <a:p>
            <a:pPr algn="l" rtl="0"/>
            <a:r>
              <a:rPr lang="es-us" b="0" i="0" u="none" baseline="0" dirty="0"/>
              <a:t>¿Cómo puedo solicitar una adaptación razonable?</a:t>
            </a:r>
          </a:p>
          <a:p>
            <a:pPr lvl="1" algn="l" rtl="0"/>
            <a:r>
              <a:rPr lang="es-us" b="0" i="0" u="none" baseline="0" dirty="0"/>
              <a:t>Los solicitantes deben completar el formulario de Solicitud de adaptaciones razonables disponible en el sitio web del HPD y enviarlo al HPD junto con cualquier documentación de respaldo necesaria. </a:t>
            </a:r>
          </a:p>
        </p:txBody>
      </p:sp>
      <p:sp>
        <p:nvSpPr>
          <p:cNvPr id="5" name="Slide Number Placeholder 4">
            <a:extLst>
              <a:ext uri="{FF2B5EF4-FFF2-40B4-BE49-F238E27FC236}">
                <a16:creationId xmlns:a16="http://schemas.microsoft.com/office/drawing/2014/main" id="{1BF6AF12-2B96-27CE-663A-5CF62BDDFB30}"/>
              </a:ext>
            </a:extLst>
          </p:cNvPr>
          <p:cNvSpPr>
            <a:spLocks noGrp="1"/>
          </p:cNvSpPr>
          <p:nvPr>
            <p:ph type="sldNum" sz="quarter" idx="12"/>
          </p:nvPr>
        </p:nvSpPr>
        <p:spPr/>
        <p:txBody>
          <a:bodyPr/>
          <a:lstStyle/>
          <a:p>
            <a:pPr algn="r" rtl="0">
              <a:defRPr/>
            </a:pPr>
            <a:fld id="{7FE6D6C9-AB2A-4C32-87C2-C6CC5881B0D1}" type="slidenum">
              <a:rPr/>
              <a:pPr>
                <a:defRPr/>
              </a:pPr>
              <a:t>19</a:t>
            </a:fld>
            <a:endParaRPr lang="es-us"/>
          </a:p>
        </p:txBody>
      </p:sp>
      <p:sp>
        <p:nvSpPr>
          <p:cNvPr id="7"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19">
            <a:hlinkClick r:id="" action="ppaction://media"/>
            <a:extLst>
              <a:ext uri="{FF2B5EF4-FFF2-40B4-BE49-F238E27FC236}">
                <a16:creationId xmlns:a16="http://schemas.microsoft.com/office/drawing/2014/main" id="{B74425C0-A112-A015-F201-F993AADE3C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2362200"/>
            <a:ext cx="609600" cy="609600"/>
          </a:xfrm>
          <a:prstGeom prst="rect">
            <a:avLst/>
          </a:prstGeom>
        </p:spPr>
      </p:pic>
    </p:spTree>
    <p:extLst>
      <p:ext uri="{BB962C8B-B14F-4D97-AF65-F5344CB8AC3E}">
        <p14:creationId xmlns:p14="http://schemas.microsoft.com/office/powerpoint/2010/main" val="15997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sp>
        <p:nvSpPr>
          <p:cNvPr id="307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48315C84-914B-40C6-9909-F357CBE3C364}" type="slidenum">
              <a:rPr/>
              <a:pPr eaLnBrk="1" hangingPunct="1"/>
              <a:t>2</a:t>
            </a:fld>
            <a:endParaRPr lang="es-us"/>
          </a:p>
        </p:txBody>
      </p:sp>
      <p:sp>
        <p:nvSpPr>
          <p:cNvPr id="3076" name="Rectangle 2"/>
          <p:cNvSpPr>
            <a:spLocks noGrp="1" noChangeArrowheads="1"/>
          </p:cNvSpPr>
          <p:nvPr>
            <p:ph type="title"/>
          </p:nvPr>
        </p:nvSpPr>
        <p:spPr/>
        <p:txBody>
          <a:bodyPr/>
          <a:lstStyle/>
          <a:p>
            <a:pPr rtl="0" eaLnBrk="1" hangingPunct="1"/>
            <a:r>
              <a:rPr lang="es-us" b="0" i="0" u="none" baseline="0"/>
              <a:t>Qué abarcaremos hoy</a:t>
            </a:r>
          </a:p>
        </p:txBody>
      </p:sp>
      <p:sp>
        <p:nvSpPr>
          <p:cNvPr id="3077" name="Rectangle 3"/>
          <p:cNvSpPr>
            <a:spLocks noGrp="1" noChangeArrowheads="1"/>
          </p:cNvSpPr>
          <p:nvPr>
            <p:ph type="body" idx="1"/>
          </p:nvPr>
        </p:nvSpPr>
        <p:spPr/>
        <p:txBody>
          <a:bodyPr/>
          <a:lstStyle/>
          <a:p>
            <a:pPr algn="l" rtl="0" eaLnBrk="1" hangingPunct="1"/>
            <a:r>
              <a:rPr lang="es-us" b="0" i="0" u="none" baseline="0" dirty="0"/>
              <a:t>Descripción general del Programa </a:t>
            </a:r>
            <a:br>
              <a:rPr lang="es-us" b="0" i="0" u="none" baseline="0" dirty="0"/>
            </a:br>
            <a:r>
              <a:rPr lang="es-us" b="0" i="0" u="none" baseline="0" dirty="0"/>
              <a:t>de la Sección 8</a:t>
            </a:r>
          </a:p>
          <a:p>
            <a:pPr algn="l" rtl="0" eaLnBrk="1" hangingPunct="1"/>
            <a:r>
              <a:rPr lang="es-us" b="0" i="0" u="none" baseline="0" dirty="0"/>
              <a:t>Sus preguntas acerca del programa</a:t>
            </a:r>
          </a:p>
          <a:p>
            <a:pPr algn="l" rtl="0" eaLnBrk="1" hangingPunct="1"/>
            <a:r>
              <a:rPr lang="es-us" b="0" i="0" u="none" baseline="0" dirty="0"/>
              <a:t>Emisión de su vale (si es elegible)</a:t>
            </a:r>
          </a:p>
        </p:txBody>
      </p:sp>
      <p:pic>
        <p:nvPicPr>
          <p:cNvPr id="2" name="Slide 02">
            <a:hlinkClick r:id="" action="ppaction://media"/>
            <a:extLst>
              <a:ext uri="{FF2B5EF4-FFF2-40B4-BE49-F238E27FC236}">
                <a16:creationId xmlns:a16="http://schemas.microsoft.com/office/drawing/2014/main" id="{089C54DC-5578-4109-527E-02DE6109A4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7450" y="1417638"/>
            <a:ext cx="609600" cy="609600"/>
          </a:xfrm>
          <a:prstGeom prst="rect">
            <a:avLst/>
          </a:prstGeom>
        </p:spPr>
      </p:pic>
    </p:spTree>
  </p:cSld>
  <p:clrMapOvr>
    <a:masterClrMapping/>
  </p:clrMapOvr>
  <p:transition spd="slow" advTm="113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D1BB8E49-A936-4F09-8C76-5E16371A9A4F}" type="slidenum">
              <a:rPr/>
              <a:pPr eaLnBrk="1" hangingPunct="1"/>
              <a:t>20</a:t>
            </a:fld>
            <a:endParaRPr lang="es-us"/>
          </a:p>
        </p:txBody>
      </p:sp>
      <p:sp>
        <p:nvSpPr>
          <p:cNvPr id="17412" name="Rectangle 2"/>
          <p:cNvSpPr>
            <a:spLocks noGrp="1" noChangeArrowheads="1"/>
          </p:cNvSpPr>
          <p:nvPr>
            <p:ph type="title"/>
          </p:nvPr>
        </p:nvSpPr>
        <p:spPr/>
        <p:txBody>
          <a:bodyPr/>
          <a:lstStyle/>
          <a:p>
            <a:pPr rtl="0" eaLnBrk="1" hangingPunct="1"/>
            <a:r>
              <a:rPr lang="es-us" b="0" i="0" u="none" baseline="0"/>
              <a:t>¿Qué es un vale?</a:t>
            </a:r>
          </a:p>
        </p:txBody>
      </p:sp>
      <p:sp>
        <p:nvSpPr>
          <p:cNvPr id="17413" name="Rectangle 3"/>
          <p:cNvSpPr>
            <a:spLocks noGrp="1" noChangeArrowheads="1"/>
          </p:cNvSpPr>
          <p:nvPr>
            <p:ph type="body" idx="1"/>
          </p:nvPr>
        </p:nvSpPr>
        <p:spPr/>
        <p:txBody>
          <a:bodyPr/>
          <a:lstStyle/>
          <a:p>
            <a:pPr algn="l" rtl="0" eaLnBrk="1" hangingPunct="1"/>
            <a:r>
              <a:rPr lang="es-us" b="0" i="0" u="none" baseline="0" dirty="0"/>
              <a:t>Un vale certifica que usted es provisionalmente elegible para participar en un Programa de la Sección 8 y que tiene 120 días para hallar una vivienda y presentar el Paquete de Arrendador completo ante el HPD.</a:t>
            </a:r>
            <a:br>
              <a:rPr lang="es-us" dirty="0"/>
            </a:br>
            <a:endParaRPr lang="es-us" sz="1800" dirty="0"/>
          </a:p>
          <a:p>
            <a:pPr algn="l" rtl="0" eaLnBrk="1" hangingPunct="1"/>
            <a:r>
              <a:rPr lang="es-us" b="0" i="0" u="none" baseline="0" dirty="0"/>
              <a:t>Un vale funciona como “contrato” entre usted y el HPD. </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20">
            <a:hlinkClick r:id="" action="ppaction://media"/>
            <a:extLst>
              <a:ext uri="{FF2B5EF4-FFF2-40B4-BE49-F238E27FC236}">
                <a16:creationId xmlns:a16="http://schemas.microsoft.com/office/drawing/2014/main" id="{F4E39D33-919B-C9BA-4457-AD355196CB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63125" y="2609850"/>
            <a:ext cx="609600" cy="609600"/>
          </a:xfrm>
          <a:prstGeom prst="rect">
            <a:avLst/>
          </a:prstGeom>
        </p:spPr>
      </p:pic>
    </p:spTree>
  </p:cSld>
  <p:clrMapOvr>
    <a:masterClrMapping/>
  </p:clrMapOvr>
  <p:transition spd="slow" advTm="16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F73AB3D1-F4CD-4499-ADFC-8D6B8161E345}" type="slidenum">
              <a:rPr/>
              <a:pPr eaLnBrk="1" hangingPunct="1"/>
              <a:t>21</a:t>
            </a:fld>
            <a:endParaRPr lang="es-us"/>
          </a:p>
        </p:txBody>
      </p:sp>
      <p:sp>
        <p:nvSpPr>
          <p:cNvPr id="18436" name="Rectangle 2"/>
          <p:cNvSpPr>
            <a:spLocks noGrp="1" noChangeArrowheads="1"/>
          </p:cNvSpPr>
          <p:nvPr>
            <p:ph type="title"/>
          </p:nvPr>
        </p:nvSpPr>
        <p:spPr/>
        <p:txBody>
          <a:bodyPr/>
          <a:lstStyle/>
          <a:p>
            <a:pPr rtl="0" eaLnBrk="1" hangingPunct="1"/>
            <a:r>
              <a:rPr lang="es-us" sz="4000" b="0" i="0" u="none" baseline="0" dirty="0"/>
              <a:t>¿Qué información consta </a:t>
            </a:r>
            <a:br>
              <a:rPr lang="es-us" sz="4000" b="0" i="0" u="none" baseline="0" dirty="0"/>
            </a:br>
            <a:r>
              <a:rPr lang="es-us" sz="4000" b="0" i="0" u="none" baseline="0" dirty="0"/>
              <a:t>en el vale?</a:t>
            </a:r>
          </a:p>
        </p:txBody>
      </p:sp>
      <p:sp>
        <p:nvSpPr>
          <p:cNvPr id="18437" name="Rectangle 3"/>
          <p:cNvSpPr>
            <a:spLocks noGrp="1" noChangeArrowheads="1"/>
          </p:cNvSpPr>
          <p:nvPr>
            <p:ph type="body" idx="1"/>
          </p:nvPr>
        </p:nvSpPr>
        <p:spPr>
          <a:xfrm>
            <a:off x="457200" y="1600200"/>
            <a:ext cx="8686800" cy="4525963"/>
          </a:xfrm>
        </p:spPr>
        <p:txBody>
          <a:bodyPr/>
          <a:lstStyle/>
          <a:p>
            <a:pPr algn="l" rtl="0" eaLnBrk="1" hangingPunct="1">
              <a:buClr>
                <a:schemeClr val="tx1"/>
              </a:buClr>
            </a:pPr>
            <a:r>
              <a:rPr lang="es-us" sz="3000" b="0" i="0" u="none" baseline="0" dirty="0">
                <a:solidFill>
                  <a:srgbClr val="000000"/>
                </a:solidFill>
                <a:cs typeface="Times New Roman" pitchFamily="18" charset="0"/>
              </a:rPr>
              <a:t>El tamaño aprobado de la unidad </a:t>
            </a:r>
            <a:r>
              <a:rPr lang="es-us" sz="3000" b="0" i="0" u="none" baseline="0" dirty="0">
                <a:cs typeface="Times New Roman" pitchFamily="18" charset="0"/>
              </a:rPr>
              <a:t>(tamaño máximo del apartamento que podrá alquilar)</a:t>
            </a:r>
          </a:p>
          <a:p>
            <a:pPr algn="l" rtl="0" eaLnBrk="1" hangingPunct="1">
              <a:buClr>
                <a:schemeClr val="tx1"/>
              </a:buClr>
            </a:pPr>
            <a:r>
              <a:rPr lang="es-us" sz="3000" b="0" i="0" u="none" baseline="0" dirty="0">
                <a:solidFill>
                  <a:srgbClr val="000000"/>
                </a:solidFill>
                <a:cs typeface="Times New Roman" pitchFamily="18" charset="0"/>
              </a:rPr>
              <a:t>La fecha de emisión del vale</a:t>
            </a:r>
          </a:p>
          <a:p>
            <a:pPr algn="l" rtl="0" eaLnBrk="1" hangingPunct="1">
              <a:buClr>
                <a:schemeClr val="tx1"/>
              </a:buClr>
            </a:pPr>
            <a:r>
              <a:rPr lang="es-us" sz="3000" b="0" i="0" u="none" baseline="0" dirty="0">
                <a:solidFill>
                  <a:srgbClr val="000000"/>
                </a:solidFill>
                <a:cs typeface="Times New Roman" pitchFamily="18" charset="0"/>
              </a:rPr>
              <a:t>La fecha de vencimiento (la fecha límite para presentar un Paquete de Arrendador completo ante el HPD)</a:t>
            </a:r>
          </a:p>
          <a:p>
            <a:pPr algn="l" rtl="0" eaLnBrk="1" hangingPunct="1">
              <a:buClr>
                <a:schemeClr val="tx1"/>
              </a:buClr>
            </a:pPr>
            <a:r>
              <a:rPr lang="es-us" sz="3000" b="0" i="0" u="none" baseline="0" dirty="0">
                <a:solidFill>
                  <a:srgbClr val="000000"/>
                </a:solidFill>
                <a:cs typeface="Times New Roman" pitchFamily="18" charset="0"/>
              </a:rPr>
              <a:t>La descripción de las obligaciones de la familia</a:t>
            </a:r>
          </a:p>
          <a:p>
            <a:pPr algn="l" rtl="0" eaLnBrk="1" hangingPunct="1"/>
            <a:r>
              <a:rPr lang="es-us" sz="3000" b="0" i="0" u="none" baseline="0" dirty="0"/>
              <a:t>La descripción de la asistencia para el alquiler</a:t>
            </a:r>
            <a:endParaRPr lang="es-us" sz="3000" dirty="0">
              <a:solidFill>
                <a:srgbClr val="000000"/>
              </a:solidFill>
              <a:cs typeface="Times New Roman" pitchFamily="18" charset="0"/>
            </a:endParaRP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21">
            <a:hlinkClick r:id="" action="ppaction://media"/>
            <a:extLst>
              <a:ext uri="{FF2B5EF4-FFF2-40B4-BE49-F238E27FC236}">
                <a16:creationId xmlns:a16="http://schemas.microsoft.com/office/drawing/2014/main" id="{3D42D207-6C26-671E-0428-3A7D59F156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slow" advTm="22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B89E46AE-724D-4B20-BD2E-6FABB1235120}" type="slidenum">
              <a:rPr/>
              <a:pPr eaLnBrk="1" hangingPunct="1"/>
              <a:t>22</a:t>
            </a:fld>
            <a:endParaRPr lang="es-us"/>
          </a:p>
        </p:txBody>
      </p:sp>
      <p:sp>
        <p:nvSpPr>
          <p:cNvPr id="19460" name="Rectangle 2"/>
          <p:cNvSpPr>
            <a:spLocks noGrp="1" noChangeArrowheads="1"/>
          </p:cNvSpPr>
          <p:nvPr>
            <p:ph type="title"/>
          </p:nvPr>
        </p:nvSpPr>
        <p:spPr/>
        <p:txBody>
          <a:bodyPr/>
          <a:lstStyle/>
          <a:p>
            <a:pPr rtl="0" eaLnBrk="1" hangingPunct="1"/>
            <a:r>
              <a:rPr lang="es-us" b="0" i="0" u="none" baseline="0"/>
              <a:t>¿Qué es un vale?</a:t>
            </a:r>
          </a:p>
        </p:txBody>
      </p:sp>
      <p:pic>
        <p:nvPicPr>
          <p:cNvPr id="19461" name="Picture 4"/>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782638" y="1600200"/>
            <a:ext cx="7577137" cy="4525963"/>
          </a:xfrm>
          <a:noFill/>
          <a:ln>
            <a:solidFill>
              <a:schemeClr val="tx1"/>
            </a:solidFill>
            <a:miter lim="800000"/>
            <a:headEnd/>
            <a:tailEnd/>
          </a:ln>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22">
            <a:hlinkClick r:id="" action="ppaction://media"/>
            <a:extLst>
              <a:ext uri="{FF2B5EF4-FFF2-40B4-BE49-F238E27FC236}">
                <a16:creationId xmlns:a16="http://schemas.microsoft.com/office/drawing/2014/main" id="{521C61DA-5E1C-28C2-6AE3-AC03DC6F6A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44075" y="2581275"/>
            <a:ext cx="609600" cy="609600"/>
          </a:xfrm>
          <a:prstGeom prst="rect">
            <a:avLst/>
          </a:prstGeom>
        </p:spPr>
      </p:pic>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3D61E4EE-7BDC-49A4-BA24-B345365B7EAB}" type="slidenum">
              <a:rPr/>
              <a:pPr eaLnBrk="1" hangingPunct="1"/>
              <a:t>23</a:t>
            </a:fld>
            <a:endParaRPr lang="es-us"/>
          </a:p>
        </p:txBody>
      </p:sp>
      <p:sp>
        <p:nvSpPr>
          <p:cNvPr id="20484" name="Rectangle 2"/>
          <p:cNvSpPr>
            <a:spLocks noGrp="1" noChangeArrowheads="1"/>
          </p:cNvSpPr>
          <p:nvPr>
            <p:ph type="title"/>
          </p:nvPr>
        </p:nvSpPr>
        <p:spPr/>
        <p:txBody>
          <a:bodyPr/>
          <a:lstStyle/>
          <a:p>
            <a:pPr rtl="0" eaLnBrk="1" hangingPunct="1"/>
            <a:r>
              <a:rPr lang="es-us" sz="3200" b="0" i="0" u="none" baseline="0" dirty="0"/>
              <a:t>¿De qué manera determina el HPD el “</a:t>
            </a:r>
            <a:r>
              <a:rPr lang="es-us" sz="3200" b="0" i="0" u="none" baseline="0" dirty="0">
                <a:solidFill>
                  <a:schemeClr val="tx1"/>
                </a:solidFill>
              </a:rPr>
              <a:t>tamaño</a:t>
            </a:r>
            <a:r>
              <a:rPr lang="es-us" sz="3200" b="0" i="0" u="none" baseline="0" dirty="0">
                <a:solidFill>
                  <a:srgbClr val="FF3300"/>
                </a:solidFill>
              </a:rPr>
              <a:t> </a:t>
            </a:r>
            <a:r>
              <a:rPr lang="es-us" sz="3200" b="0" i="0" u="none" baseline="0" dirty="0"/>
              <a:t>de la unidad” que le corresponde?</a:t>
            </a:r>
          </a:p>
        </p:txBody>
      </p:sp>
      <p:sp>
        <p:nvSpPr>
          <p:cNvPr id="20485" name="Rectangle 3"/>
          <p:cNvSpPr>
            <a:spLocks noGrp="1" noChangeArrowheads="1"/>
          </p:cNvSpPr>
          <p:nvPr>
            <p:ph type="body" idx="1"/>
          </p:nvPr>
        </p:nvSpPr>
        <p:spPr/>
        <p:txBody>
          <a:bodyPr/>
          <a:lstStyle/>
          <a:p>
            <a:pPr algn="l" rtl="0" eaLnBrk="1" hangingPunct="1"/>
            <a:r>
              <a:rPr lang="es-us" sz="2500" b="0" i="0" u="none" baseline="0" dirty="0"/>
              <a:t>Las regulaciones federales permiten un máximo de </a:t>
            </a:r>
            <a:br>
              <a:rPr lang="es-us" sz="2500" b="0" i="0" u="none" baseline="0" dirty="0"/>
            </a:br>
            <a:r>
              <a:rPr lang="es-us" sz="2500" b="0" i="0" u="none" baseline="0" dirty="0"/>
              <a:t>2 personas por espacio habitable.</a:t>
            </a:r>
          </a:p>
          <a:p>
            <a:pPr lvl="1" algn="l" rtl="0" eaLnBrk="1" hangingPunct="1"/>
            <a:r>
              <a:rPr lang="es-us" sz="2100" b="0" i="0" u="none" baseline="0" dirty="0"/>
              <a:t>Como máximo, 4 personas que pueden residir en un apartamento de 1 habitación con una sala de estar. Las regulaciones federales consideran las salas de estar como habitaciones para dormir.</a:t>
            </a:r>
          </a:p>
          <a:p>
            <a:pPr lvl="1" algn="l" rtl="0" eaLnBrk="1" hangingPunct="1"/>
            <a:r>
              <a:rPr lang="es-us" sz="2100" b="0" i="0" u="none" baseline="0" dirty="0"/>
              <a:t>Si hay 5 o más personas en un apartamento de 1 habitación con una sala de estar implica hacinamiento. El HPD no puede otorgar el subsidio a una familia que resida en condiciones de hacinamiento.</a:t>
            </a:r>
          </a:p>
          <a:p>
            <a:pPr lvl="1" eaLnBrk="1" hangingPunct="1"/>
            <a:r>
              <a:rPr lang="es-ES" sz="2100" dirty="0"/>
              <a:t>2 personas son elegibles para 1 habitación.</a:t>
            </a:r>
            <a:endParaRPr lang="es-us" sz="2100" b="0" i="0" u="none" baseline="0" dirty="0"/>
          </a:p>
          <a:p>
            <a:pPr lvl="1" eaLnBrk="1" hangingPunct="1"/>
            <a:r>
              <a:rPr lang="es-us" sz="2100" b="0" i="0" u="none" baseline="0" dirty="0"/>
              <a:t>Los </a:t>
            </a:r>
            <a:r>
              <a:rPr lang="es-US" sz="2100" dirty="0"/>
              <a:t>núcleos familiares</a:t>
            </a:r>
            <a:r>
              <a:rPr lang="es-us" sz="2100" b="0" i="0" u="none" baseline="0" dirty="0"/>
              <a:t> unipersonales son elegibles para un vale de 1 habitación.</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23">
            <a:hlinkClick r:id="" action="ppaction://media"/>
            <a:extLst>
              <a:ext uri="{FF2B5EF4-FFF2-40B4-BE49-F238E27FC236}">
                <a16:creationId xmlns:a16="http://schemas.microsoft.com/office/drawing/2014/main" id="{ECE9BE02-80F3-0D04-2AFE-002C4E655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96450" y="2981325"/>
            <a:ext cx="609600" cy="609600"/>
          </a:xfrm>
          <a:prstGeom prst="rect">
            <a:avLst/>
          </a:prstGeom>
        </p:spPr>
      </p:pic>
    </p:spTree>
  </p:cSld>
  <p:clrMapOvr>
    <a:masterClrMapping/>
  </p:clrMapOvr>
  <p:transition spd="slow" advTm="37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BE5D0D81-D78F-493C-BCE5-0C1A0696E81E}" type="slidenum">
              <a:rPr/>
              <a:pPr eaLnBrk="1" hangingPunct="1"/>
              <a:t>24</a:t>
            </a:fld>
            <a:endParaRPr lang="es-us"/>
          </a:p>
        </p:txBody>
      </p:sp>
      <p:sp>
        <p:nvSpPr>
          <p:cNvPr id="21508" name="Rectangle 2"/>
          <p:cNvSpPr>
            <a:spLocks noGrp="1" noChangeArrowheads="1"/>
          </p:cNvSpPr>
          <p:nvPr>
            <p:ph type="title"/>
          </p:nvPr>
        </p:nvSpPr>
        <p:spPr/>
        <p:txBody>
          <a:bodyPr/>
          <a:lstStyle/>
          <a:p>
            <a:pPr rtl="0" eaLnBrk="1" hangingPunct="1"/>
            <a:r>
              <a:rPr lang="es-us" sz="4000" b="0" i="0" u="none" baseline="0" dirty="0"/>
              <a:t>Más información sobre el tamaño de la unidad</a:t>
            </a:r>
          </a:p>
        </p:txBody>
      </p:sp>
      <p:sp>
        <p:nvSpPr>
          <p:cNvPr id="21509" name="Rectangle 3"/>
          <p:cNvSpPr>
            <a:spLocks noGrp="1" noChangeArrowheads="1"/>
          </p:cNvSpPr>
          <p:nvPr>
            <p:ph type="body" idx="1"/>
          </p:nvPr>
        </p:nvSpPr>
        <p:spPr/>
        <p:txBody>
          <a:bodyPr/>
          <a:lstStyle/>
          <a:p>
            <a:pPr eaLnBrk="1" hangingPunct="1">
              <a:lnSpc>
                <a:spcPct val="80000"/>
              </a:lnSpc>
            </a:pPr>
            <a:r>
              <a:rPr lang="es-us" sz="2600" b="0" i="0" u="none" baseline="0" dirty="0"/>
              <a:t>Si está embarazada </a:t>
            </a:r>
            <a:r>
              <a:rPr lang="es-US" sz="2600" dirty="0"/>
              <a:t>cuando presente</a:t>
            </a:r>
            <a:r>
              <a:rPr lang="es-us" sz="2600" b="0" i="0" u="none" baseline="0" dirty="0"/>
              <a:t> la solicitud, asegúrese de </a:t>
            </a:r>
            <a:r>
              <a:rPr lang="es-US" sz="2600" dirty="0"/>
              <a:t>avisarlo y de dar</a:t>
            </a:r>
            <a:r>
              <a:rPr lang="es-us" sz="2600" b="0" i="0" u="none" baseline="0" dirty="0"/>
              <a:t> la documentación correspondiente, ya que el hijo no nacido se considera un miembro </a:t>
            </a:r>
            <a:r>
              <a:rPr lang="es-US" sz="2600" dirty="0"/>
              <a:t>más</a:t>
            </a:r>
            <a:r>
              <a:rPr lang="es-us" sz="2600" b="0" i="0" u="none" baseline="0" dirty="0"/>
              <a:t> de la familia cuando se determina el tamaño del vale.</a:t>
            </a:r>
          </a:p>
          <a:p>
            <a:pPr eaLnBrk="1" hangingPunct="1">
              <a:lnSpc>
                <a:spcPct val="80000"/>
              </a:lnSpc>
            </a:pPr>
            <a:r>
              <a:rPr lang="es-ES" sz="2600" dirty="0"/>
              <a:t>Los niños bajo tutela temporal y los asistentes que viven en la casa deben incluirse en la composición del núcleo familiar</a:t>
            </a:r>
            <a:r>
              <a:rPr lang="es-us" sz="2600" b="0" i="0" u="none" baseline="0" dirty="0"/>
              <a:t> y deben presentarse los </a:t>
            </a:r>
            <a:r>
              <a:rPr lang="es-US" sz="2600" dirty="0"/>
              <a:t>registros</a:t>
            </a:r>
            <a:r>
              <a:rPr lang="es-us" sz="2600" b="0" i="0" u="none" baseline="0" dirty="0"/>
              <a:t> y</a:t>
            </a:r>
            <a:r>
              <a:rPr lang="es-us" sz="2600" b="0" i="0" u="none" baseline="0" dirty="0">
                <a:solidFill>
                  <a:srgbClr val="FF3300"/>
                </a:solidFill>
              </a:rPr>
              <a:t> </a:t>
            </a:r>
            <a:r>
              <a:rPr lang="es-us" sz="2600" b="0" i="0" u="none" baseline="0" dirty="0"/>
              <a:t>demás documentación probatoria.</a:t>
            </a:r>
          </a:p>
          <a:p>
            <a:pPr lvl="1" eaLnBrk="1" hangingPunct="1">
              <a:lnSpc>
                <a:spcPct val="80000"/>
              </a:lnSpc>
            </a:pPr>
            <a:r>
              <a:rPr lang="es-ES" sz="2400" dirty="0"/>
              <a:t>Se incluirá a los niños bajo tutela temporal</a:t>
            </a:r>
            <a:r>
              <a:rPr lang="es-us" sz="2400" b="0" i="0" u="none" baseline="0" dirty="0"/>
              <a:t> para determinar el tamaño de la unidad solo si permanecerán en esta por más de 183 días </a:t>
            </a:r>
            <a:br>
              <a:rPr lang="es-us" sz="2400" b="0" i="0" u="none" baseline="0" dirty="0"/>
            </a:br>
            <a:r>
              <a:rPr lang="es-us" sz="2400" b="0" i="0" u="none" baseline="0" dirty="0"/>
              <a:t>(seis meses) por año.</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24">
            <a:hlinkClick r:id="" action="ppaction://media"/>
            <a:extLst>
              <a:ext uri="{FF2B5EF4-FFF2-40B4-BE49-F238E27FC236}">
                <a16:creationId xmlns:a16="http://schemas.microsoft.com/office/drawing/2014/main" id="{600959F6-5156-AF11-F323-79DB601401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1250" y="2981325"/>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6"/>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F2DBCFB4-28B5-4BF6-978B-20EB84F3C135}" type="slidenum">
              <a:rPr/>
              <a:pPr eaLnBrk="1" hangingPunct="1"/>
              <a:t>25</a:t>
            </a:fld>
            <a:endParaRPr lang="es-us"/>
          </a:p>
        </p:txBody>
      </p:sp>
      <p:sp>
        <p:nvSpPr>
          <p:cNvPr id="22532" name="Rectangle 2"/>
          <p:cNvSpPr>
            <a:spLocks noGrp="1" noChangeArrowheads="1"/>
          </p:cNvSpPr>
          <p:nvPr>
            <p:ph type="title"/>
          </p:nvPr>
        </p:nvSpPr>
        <p:spPr/>
        <p:txBody>
          <a:bodyPr/>
          <a:lstStyle/>
          <a:p>
            <a:pPr rtl="0" eaLnBrk="1" hangingPunct="1"/>
            <a:r>
              <a:rPr lang="es-us" sz="4000" b="0" i="0" u="none" baseline="0" dirty="0"/>
              <a:t>¿A qué alquiler puedo acceder </a:t>
            </a:r>
            <a:br>
              <a:rPr lang="es-us" sz="4000" b="0" i="0" u="none" baseline="0" dirty="0"/>
            </a:br>
            <a:r>
              <a:rPr lang="es-us" sz="4000" b="0" i="0" u="none" baseline="0" dirty="0"/>
              <a:t>con mi vale?</a:t>
            </a:r>
          </a:p>
        </p:txBody>
      </p:sp>
      <p:sp>
        <p:nvSpPr>
          <p:cNvPr id="22533" name="Rectangle 3"/>
          <p:cNvSpPr>
            <a:spLocks noGrp="1" noChangeArrowheads="1"/>
          </p:cNvSpPr>
          <p:nvPr>
            <p:ph type="body" sz="half" idx="1"/>
          </p:nvPr>
        </p:nvSpPr>
        <p:spPr>
          <a:xfrm>
            <a:off x="457200" y="1600200"/>
            <a:ext cx="8437418" cy="4525963"/>
          </a:xfrm>
        </p:spPr>
        <p:txBody>
          <a:bodyPr/>
          <a:lstStyle/>
          <a:p>
            <a:pPr algn="l" rtl="0" eaLnBrk="1" hangingPunct="1">
              <a:lnSpc>
                <a:spcPct val="90000"/>
              </a:lnSpc>
            </a:pPr>
            <a:r>
              <a:rPr lang="es-us" sz="2800" b="0" i="0" u="none" baseline="0" dirty="0"/>
              <a:t>El estándar de pago es el subsidio mensual máximo que el HPD pagará por las unidades, </a:t>
            </a:r>
            <a:br>
              <a:rPr lang="es-us" sz="2800" b="0" i="0" u="none" baseline="0" dirty="0"/>
            </a:br>
            <a:r>
              <a:rPr lang="es-us" sz="2800" b="0" i="0" u="none" baseline="0" dirty="0"/>
              <a:t>de acuerdo con la cantidad de habitaciones indicadas en su vale o la cantidad de habitaciones del apartamento, la que sea menor.</a:t>
            </a:r>
          </a:p>
          <a:p>
            <a:pPr algn="l" rtl="0" eaLnBrk="1" hangingPunct="1">
              <a:lnSpc>
                <a:spcPct val="90000"/>
              </a:lnSpc>
            </a:pPr>
            <a:r>
              <a:rPr lang="es-us" sz="2800" b="0" i="0" u="none" baseline="0" dirty="0"/>
              <a:t>Las normas de pago están sujetas a cambios. Los estándares de pago más recientes se incluirán en su Libro de información y en el siguiente sitio web: nyc.gov/</a:t>
            </a:r>
            <a:r>
              <a:rPr lang="es-us" sz="2800" b="0" i="0" u="none" baseline="0" dirty="0" err="1"/>
              <a:t>hpd-payment-standards</a:t>
            </a:r>
            <a:r>
              <a:rPr lang="es-us" sz="2800" b="0" i="0" u="none" baseline="0" dirty="0"/>
              <a:t>. </a:t>
            </a:r>
            <a:endParaRPr lang="es-us" sz="2800" dirty="0">
              <a:cs typeface="Arial"/>
            </a:endParaRP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3" name="Slide 25">
            <a:hlinkClick r:id="" action="ppaction://media"/>
            <a:extLst>
              <a:ext uri="{FF2B5EF4-FFF2-40B4-BE49-F238E27FC236}">
                <a16:creationId xmlns:a16="http://schemas.microsoft.com/office/drawing/2014/main" id="{7DE4A971-952A-8BA2-6A34-FB4B8671B1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91700" y="3124200"/>
            <a:ext cx="609600" cy="609600"/>
          </a:xfrm>
          <a:prstGeom prst="rect">
            <a:avLst/>
          </a:prstGeom>
        </p:spPr>
      </p:pic>
    </p:spTree>
  </p:cSld>
  <p:clrMapOvr>
    <a:masterClrMapping/>
  </p:clrMapOvr>
  <p:transition spd="slow" advTm="20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6"/>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F2DBCFB4-28B5-4BF6-978B-20EB84F3C135}" type="slidenum">
              <a:rPr/>
              <a:pPr eaLnBrk="1" hangingPunct="1"/>
              <a:t>26</a:t>
            </a:fld>
            <a:endParaRPr lang="es-us"/>
          </a:p>
        </p:txBody>
      </p:sp>
      <p:sp>
        <p:nvSpPr>
          <p:cNvPr id="22532" name="Rectangle 2"/>
          <p:cNvSpPr>
            <a:spLocks noGrp="1" noChangeArrowheads="1"/>
          </p:cNvSpPr>
          <p:nvPr>
            <p:ph type="title"/>
          </p:nvPr>
        </p:nvSpPr>
        <p:spPr/>
        <p:txBody>
          <a:bodyPr/>
          <a:lstStyle/>
          <a:p>
            <a:pPr rtl="0" eaLnBrk="1" hangingPunct="1"/>
            <a:r>
              <a:rPr lang="es-us" sz="4000" b="0" i="0" u="none" baseline="0"/>
              <a:t>Excepciones de las normas de pago </a:t>
            </a:r>
          </a:p>
        </p:txBody>
      </p:sp>
      <p:sp>
        <p:nvSpPr>
          <p:cNvPr id="22533" name="Rectangle 3"/>
          <p:cNvSpPr>
            <a:spLocks noGrp="1" noChangeArrowheads="1"/>
          </p:cNvSpPr>
          <p:nvPr>
            <p:ph type="body" sz="half" idx="1"/>
          </p:nvPr>
        </p:nvSpPr>
        <p:spPr>
          <a:xfrm>
            <a:off x="457200" y="1600201"/>
            <a:ext cx="8001000" cy="4318462"/>
          </a:xfrm>
        </p:spPr>
        <p:txBody>
          <a:bodyPr/>
          <a:lstStyle/>
          <a:p>
            <a:pPr algn="l" rtl="0" eaLnBrk="1" hangingPunct="1">
              <a:lnSpc>
                <a:spcPct val="90000"/>
              </a:lnSpc>
            </a:pPr>
            <a:r>
              <a:rPr lang="es-us" sz="2800" b="0" i="0" u="none" baseline="0" dirty="0"/>
              <a:t>El HPD establece un estándar de pago mayor para ciertas zonas postales de la ciudad de Nueva York. Se denominan “excepciones de los estándares de pago” (</a:t>
            </a:r>
            <a:r>
              <a:rPr lang="es-us" sz="2800" b="0" i="0" u="none" baseline="0" dirty="0" err="1"/>
              <a:t>Exception</a:t>
            </a:r>
            <a:r>
              <a:rPr lang="es-us" sz="2800" b="0" i="0" u="none" baseline="0" dirty="0"/>
              <a:t> </a:t>
            </a:r>
            <a:r>
              <a:rPr lang="es-us" sz="2800" b="0" i="0" u="none" baseline="0" dirty="0" err="1"/>
              <a:t>Payment</a:t>
            </a:r>
            <a:r>
              <a:rPr lang="es-us" sz="2800" b="0" i="0" u="none" baseline="0" dirty="0"/>
              <a:t> </a:t>
            </a:r>
            <a:r>
              <a:rPr lang="es-us" sz="2800" b="0" i="0" u="none" baseline="0" dirty="0" err="1"/>
              <a:t>Standards</a:t>
            </a:r>
            <a:r>
              <a:rPr lang="es-us" sz="2800" b="0" i="0" u="none" baseline="0" dirty="0"/>
              <a:t>, EPS).   Las áreas se muestran en la siguiente diapositiva. </a:t>
            </a:r>
          </a:p>
          <a:p>
            <a:pPr marL="0" indent="0" algn="l" rtl="0" eaLnBrk="1" hangingPunct="1">
              <a:lnSpc>
                <a:spcPct val="90000"/>
              </a:lnSpc>
              <a:buNone/>
            </a:pPr>
            <a:endParaRPr lang="es-us" sz="1800" dirty="0"/>
          </a:p>
          <a:p>
            <a:pPr algn="l" rtl="0" eaLnBrk="1" hangingPunct="1">
              <a:lnSpc>
                <a:spcPct val="90000"/>
              </a:lnSpc>
            </a:pPr>
            <a:r>
              <a:rPr lang="es-us" sz="2800" b="0" i="0" u="none" baseline="0" dirty="0"/>
              <a:t>Durante su búsqueda de vivienda, visite nyc.gov/</a:t>
            </a:r>
            <a:r>
              <a:rPr lang="es-us" sz="2800" b="0" i="0" u="none" baseline="0" dirty="0" err="1"/>
              <a:t>hpd-payment-standards</a:t>
            </a:r>
            <a:r>
              <a:rPr lang="es-us" sz="2800" b="0" i="0" u="none" baseline="0" dirty="0"/>
              <a:t> para conocer las EPS que corresponden al apartamento que encuentre.</a:t>
            </a:r>
            <a:endParaRPr lang="es-us" sz="2800" dirty="0">
              <a:cs typeface="Arial"/>
            </a:endParaRPr>
          </a:p>
          <a:p>
            <a:pPr algn="l" rtl="0" eaLnBrk="1" hangingPunct="1">
              <a:lnSpc>
                <a:spcPct val="90000"/>
              </a:lnSpc>
              <a:buFontTx/>
              <a:buNone/>
            </a:pPr>
            <a:endParaRPr lang="es-us" sz="2800" dirty="0"/>
          </a:p>
          <a:p>
            <a:pPr algn="l" rtl="0" eaLnBrk="1" hangingPunct="1">
              <a:lnSpc>
                <a:spcPct val="90000"/>
              </a:lnSpc>
              <a:buFontTx/>
              <a:buNone/>
            </a:pPr>
            <a:endParaRPr lang="es-us" sz="2800" dirty="0"/>
          </a:p>
          <a:p>
            <a:pPr algn="l" rtl="0" eaLnBrk="1" hangingPunct="1">
              <a:lnSpc>
                <a:spcPct val="90000"/>
              </a:lnSpc>
              <a:buFontTx/>
              <a:buNone/>
            </a:pPr>
            <a:endParaRPr lang="es-us" sz="1400" dirty="0"/>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26">
            <a:hlinkClick r:id="" action="ppaction://media"/>
            <a:extLst>
              <a:ext uri="{FF2B5EF4-FFF2-40B4-BE49-F238E27FC236}">
                <a16:creationId xmlns:a16="http://schemas.microsoft.com/office/drawing/2014/main" id="{7EF635DB-4CF3-417F-39EE-4FCDEC8506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82175" y="3124200"/>
            <a:ext cx="609600" cy="609600"/>
          </a:xfrm>
          <a:prstGeom prst="rect">
            <a:avLst/>
          </a:prstGeom>
        </p:spPr>
      </p:pic>
    </p:spTree>
    <p:extLst>
      <p:ext uri="{BB962C8B-B14F-4D97-AF65-F5344CB8AC3E}">
        <p14:creationId xmlns:p14="http://schemas.microsoft.com/office/powerpoint/2010/main" val="334171467"/>
      </p:ext>
    </p:extLst>
  </p:cSld>
  <p:clrMapOvr>
    <a:masterClrMapping/>
  </p:clrMapOvr>
  <p:transition spd="slow" advTm="20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6"/>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F2DBCFB4-28B5-4BF6-978B-20EB84F3C135}" type="slidenum">
              <a:rPr/>
              <a:pPr eaLnBrk="1" hangingPunct="1"/>
              <a:t>27</a:t>
            </a:fld>
            <a:endParaRPr lang="es-us"/>
          </a:p>
        </p:txBody>
      </p:sp>
      <p:sp>
        <p:nvSpPr>
          <p:cNvPr id="22533" name="Rectangle 3"/>
          <p:cNvSpPr>
            <a:spLocks noGrp="1" noChangeArrowheads="1"/>
          </p:cNvSpPr>
          <p:nvPr>
            <p:ph type="body" sz="half" idx="4294967295"/>
          </p:nvPr>
        </p:nvSpPr>
        <p:spPr>
          <a:xfrm>
            <a:off x="0" y="1600200"/>
            <a:ext cx="8001000" cy="4525963"/>
          </a:xfrm>
        </p:spPr>
        <p:txBody>
          <a:bodyPr/>
          <a:lstStyle/>
          <a:p>
            <a:pPr algn="l" rtl="0" eaLnBrk="1" hangingPunct="1">
              <a:lnSpc>
                <a:spcPct val="90000"/>
              </a:lnSpc>
              <a:buFontTx/>
              <a:buNone/>
            </a:pPr>
            <a:endParaRPr lang="es-us" sz="2800"/>
          </a:p>
          <a:p>
            <a:pPr algn="l" rtl="0" eaLnBrk="1" hangingPunct="1">
              <a:lnSpc>
                <a:spcPct val="90000"/>
              </a:lnSpc>
              <a:buFontTx/>
              <a:buNone/>
            </a:pPr>
            <a:endParaRPr lang="es-us" sz="2800"/>
          </a:p>
          <a:p>
            <a:pPr algn="l" rtl="0" eaLnBrk="1" hangingPunct="1">
              <a:lnSpc>
                <a:spcPct val="90000"/>
              </a:lnSpc>
              <a:buFontTx/>
              <a:buNone/>
            </a:pPr>
            <a:endParaRPr lang="es-us" sz="1400"/>
          </a:p>
        </p:txBody>
      </p:sp>
      <p:pic>
        <p:nvPicPr>
          <p:cNvPr id="7" name="Picture 6"/>
          <p:cNvPicPr/>
          <p:nvPr/>
        </p:nvPicPr>
        <p:blipFill rotWithShape="1">
          <a:blip r:embed="rId4"/>
          <a:srcRect l="-1" t="6779" r="65403" b="4358"/>
          <a:stretch/>
        </p:blipFill>
        <p:spPr bwMode="auto">
          <a:xfrm>
            <a:off x="152400" y="228600"/>
            <a:ext cx="8839199" cy="6019800"/>
          </a:xfrm>
          <a:prstGeom prst="rect">
            <a:avLst/>
          </a:prstGeom>
          <a:ln>
            <a:noFill/>
          </a:ln>
          <a:extLst>
            <a:ext uri="{53640926-AAD7-44D8-BBD7-CCE9431645EC}">
              <a14:shadowObscured xmlns:a14="http://schemas.microsoft.com/office/drawing/2010/main"/>
            </a:ext>
          </a:extLst>
        </p:spPr>
      </p:pic>
      <p:sp>
        <p:nvSpPr>
          <p:cNvPr id="9"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27">
            <a:hlinkClick r:id="" action="ppaction://media"/>
            <a:extLst>
              <a:ext uri="{FF2B5EF4-FFF2-40B4-BE49-F238E27FC236}">
                <a16:creationId xmlns:a16="http://schemas.microsoft.com/office/drawing/2014/main" id="{6F2F2E65-97D4-9278-07D4-B3CF542EDA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3124200"/>
            <a:ext cx="609600" cy="609600"/>
          </a:xfrm>
          <a:prstGeom prst="rect">
            <a:avLst/>
          </a:prstGeom>
        </p:spPr>
      </p:pic>
    </p:spTree>
    <p:extLst>
      <p:ext uri="{BB962C8B-B14F-4D97-AF65-F5344CB8AC3E}">
        <p14:creationId xmlns:p14="http://schemas.microsoft.com/office/powerpoint/2010/main" val="4262613107"/>
      </p:ext>
    </p:ext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s-us" b="0" i="0" u="none" baseline="0"/>
              <a:t>Barrios de mayores oportunidades</a:t>
            </a:r>
          </a:p>
        </p:txBody>
      </p:sp>
      <p:sp>
        <p:nvSpPr>
          <p:cNvPr id="3" name="Content Placeholder 2"/>
          <p:cNvSpPr>
            <a:spLocks noGrp="1"/>
          </p:cNvSpPr>
          <p:nvPr>
            <p:ph idx="1"/>
          </p:nvPr>
        </p:nvSpPr>
        <p:spPr>
          <a:xfrm>
            <a:off x="457200" y="1600200"/>
            <a:ext cx="8382000" cy="4648200"/>
          </a:xfrm>
        </p:spPr>
        <p:txBody>
          <a:bodyPr>
            <a:normAutofit lnSpcReduction="10000"/>
          </a:bodyPr>
          <a:lstStyle/>
          <a:p>
            <a:pPr algn="l" rtl="0"/>
            <a:r>
              <a:rPr lang="es-us" b="0" i="0" u="none" baseline="0" dirty="0"/>
              <a:t>Se definen como áreas de la ciudad de Nueva York con menos pobreza, menos delitos y escuelas con buenos recursos. </a:t>
            </a:r>
          </a:p>
          <a:p>
            <a:pPr algn="l" rtl="0"/>
            <a:r>
              <a:rPr lang="es-us" b="0" i="0" u="none" baseline="0" dirty="0"/>
              <a:t>Esas zonas tendrán excepciones de los estándares de pago (EPS).</a:t>
            </a:r>
          </a:p>
          <a:p>
            <a:pPr algn="l" rtl="0"/>
            <a:r>
              <a:rPr lang="es-us" b="0" i="0" u="none" baseline="0" dirty="0"/>
              <a:t>Para más información sobre los vecindarios de oportunidad en la ciudad de Nueva York y sus beneficios, consulte el </a:t>
            </a:r>
            <a:r>
              <a:rPr lang="es-us" b="1" i="0" u="none" baseline="0" dirty="0"/>
              <a:t>Anexo G</a:t>
            </a:r>
            <a:r>
              <a:rPr lang="es-us" b="0" i="0" u="none" baseline="0" dirty="0"/>
              <a:t> en el Libro de información.</a:t>
            </a:r>
          </a:p>
        </p:txBody>
      </p:sp>
      <p:sp>
        <p:nvSpPr>
          <p:cNvPr id="5" name="Slide Number Placeholder 4"/>
          <p:cNvSpPr>
            <a:spLocks noGrp="1"/>
          </p:cNvSpPr>
          <p:nvPr>
            <p:ph type="sldNum" sz="quarter" idx="12"/>
          </p:nvPr>
        </p:nvSpPr>
        <p:spPr/>
        <p:txBody>
          <a:bodyPr/>
          <a:lstStyle/>
          <a:p>
            <a:pPr algn="r" rtl="0"/>
            <a:fld id="{24CDFDAD-E495-4FDC-8364-B88F99CDE44B}" type="slidenum">
              <a:rPr/>
              <a:t>28</a:t>
            </a:fld>
            <a:endParaRPr lang="es-us"/>
          </a:p>
        </p:txBody>
      </p:sp>
      <p:sp>
        <p:nvSpPr>
          <p:cNvPr id="9"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28">
            <a:hlinkClick r:id="" action="ppaction://media"/>
            <a:extLst>
              <a:ext uri="{FF2B5EF4-FFF2-40B4-BE49-F238E27FC236}">
                <a16:creationId xmlns:a16="http://schemas.microsoft.com/office/drawing/2014/main" id="{01E0E296-E4F4-F13C-C897-8C9481CF03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4550" y="2686050"/>
            <a:ext cx="609600" cy="609600"/>
          </a:xfrm>
          <a:prstGeom prst="rect">
            <a:avLst/>
          </a:prstGeom>
        </p:spPr>
      </p:pic>
    </p:spTree>
    <p:extLst>
      <p:ext uri="{BB962C8B-B14F-4D97-AF65-F5344CB8AC3E}">
        <p14:creationId xmlns:p14="http://schemas.microsoft.com/office/powerpoint/2010/main" val="3627522283"/>
      </p:ext>
    </p:extLst>
  </p:cSld>
  <p:clrMapOvr>
    <a:masterClrMapping/>
  </p:clrMapOvr>
  <mc:AlternateContent xmlns:mc="http://schemas.openxmlformats.org/markup-compatibility/2006" xmlns:p14="http://schemas.microsoft.com/office/powerpoint/2010/main">
    <mc:Choice Requires="p14">
      <p:transition spd="slow" p14:dur="2000" advTm="24750"/>
    </mc:Choice>
    <mc:Fallback xmlns="">
      <p:transition spd="slow" advTm="24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s-us" b="0" i="0" u="none" baseline="0"/>
              <a:t>Beneficios de los vecindarios de mayores oportunidades </a:t>
            </a:r>
          </a:p>
        </p:txBody>
      </p:sp>
      <p:sp>
        <p:nvSpPr>
          <p:cNvPr id="3" name="Content Placeholder 2"/>
          <p:cNvSpPr>
            <a:spLocks noGrp="1"/>
          </p:cNvSpPr>
          <p:nvPr>
            <p:ph idx="1"/>
          </p:nvPr>
        </p:nvSpPr>
        <p:spPr/>
        <p:txBody>
          <a:bodyPr>
            <a:normAutofit lnSpcReduction="10000"/>
          </a:bodyPr>
          <a:lstStyle/>
          <a:p>
            <a:pPr algn="l" rtl="0"/>
            <a:r>
              <a:rPr lang="es-us" b="0" i="0" u="none" baseline="0" dirty="0"/>
              <a:t>Los niños gozan de un mayor éxito económico en su adultez, y es más probable que vayan a la universidad.</a:t>
            </a:r>
          </a:p>
          <a:p>
            <a:pPr marL="0" indent="0" algn="l" rtl="0">
              <a:buNone/>
            </a:pPr>
            <a:endParaRPr lang="es-us" sz="2400" dirty="0"/>
          </a:p>
          <a:p>
            <a:pPr algn="l" rtl="0"/>
            <a:r>
              <a:rPr lang="es-us" b="0" i="0" u="none" baseline="0" dirty="0"/>
              <a:t>Los niños tienen más probabilidades de ir a colegios de gran rendimiento.</a:t>
            </a:r>
          </a:p>
          <a:p>
            <a:endParaRPr lang="es-us" sz="2400" dirty="0"/>
          </a:p>
          <a:p>
            <a:r>
              <a:rPr lang="es-us" b="0" i="0" u="none" baseline="0" dirty="0"/>
              <a:t>Los adultos tienen más probabilidades de obtener mejores resultados </a:t>
            </a:r>
            <a:r>
              <a:rPr lang="es-US" dirty="0"/>
              <a:t>de salud</a:t>
            </a:r>
            <a:r>
              <a:rPr lang="es-us" b="0" i="0" u="none" baseline="0" dirty="0"/>
              <a:t>.</a:t>
            </a:r>
          </a:p>
          <a:p>
            <a:endParaRPr lang="es-us" dirty="0"/>
          </a:p>
        </p:txBody>
      </p:sp>
      <p:sp>
        <p:nvSpPr>
          <p:cNvPr id="5" name="Slide Number Placeholder 4"/>
          <p:cNvSpPr>
            <a:spLocks noGrp="1"/>
          </p:cNvSpPr>
          <p:nvPr>
            <p:ph type="sldNum" sz="quarter" idx="12"/>
          </p:nvPr>
        </p:nvSpPr>
        <p:spPr/>
        <p:txBody>
          <a:bodyPr/>
          <a:lstStyle/>
          <a:p>
            <a:pPr algn="r" rtl="0"/>
            <a:fld id="{24CDFDAD-E495-4FDC-8364-B88F99CDE44B}" type="slidenum">
              <a:rPr/>
              <a:t>29</a:t>
            </a:fld>
            <a:endParaRPr lang="es-us"/>
          </a:p>
        </p:txBody>
      </p:sp>
      <p:sp>
        <p:nvSpPr>
          <p:cNvPr id="9"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29">
            <a:hlinkClick r:id="" action="ppaction://media"/>
            <a:extLst>
              <a:ext uri="{FF2B5EF4-FFF2-40B4-BE49-F238E27FC236}">
                <a16:creationId xmlns:a16="http://schemas.microsoft.com/office/drawing/2014/main" id="{C3837C3E-2134-2EDB-7A37-F1FE8F0185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2981325"/>
            <a:ext cx="609600" cy="609600"/>
          </a:xfrm>
          <a:prstGeom prst="rect">
            <a:avLst/>
          </a:prstGeom>
        </p:spPr>
      </p:pic>
    </p:spTree>
    <p:extLst>
      <p:ext uri="{BB962C8B-B14F-4D97-AF65-F5344CB8AC3E}">
        <p14:creationId xmlns:p14="http://schemas.microsoft.com/office/powerpoint/2010/main" val="2307605887"/>
      </p:ext>
    </p:extLst>
  </p:cSld>
  <p:clrMapOvr>
    <a:masterClrMapping/>
  </p:clrMapOvr>
  <mc:AlternateContent xmlns:mc="http://schemas.openxmlformats.org/markup-compatibility/2006" xmlns:p14="http://schemas.microsoft.com/office/powerpoint/2010/main">
    <mc:Choice Requires="p14">
      <p:transition spd="slow" p14:dur="2000" advTm="17900"/>
    </mc:Choice>
    <mc:Fallback xmlns="">
      <p:transition spd="slow" advTm="17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3AEE5990-F8A5-4C06-ACCD-C61A9539EA63}" type="slidenum">
              <a:rPr/>
              <a:pPr eaLnBrk="1" hangingPunct="1"/>
              <a:t>3</a:t>
            </a:fld>
            <a:endParaRPr lang="es-us"/>
          </a:p>
        </p:txBody>
      </p:sp>
      <p:sp>
        <p:nvSpPr>
          <p:cNvPr id="4100" name="Rectangle 2"/>
          <p:cNvSpPr>
            <a:spLocks noGrp="1" noChangeArrowheads="1"/>
          </p:cNvSpPr>
          <p:nvPr>
            <p:ph type="title"/>
          </p:nvPr>
        </p:nvSpPr>
        <p:spPr/>
        <p:txBody>
          <a:bodyPr/>
          <a:lstStyle/>
          <a:p>
            <a:pPr rtl="0" eaLnBrk="1" hangingPunct="1"/>
            <a:r>
              <a:rPr lang="es-us" sz="3600" b="0" i="0" u="none" baseline="0" dirty="0"/>
              <a:t>¿Qué es el Programa de Vales de Elección de Vivienda de la Sección 8?</a:t>
            </a:r>
          </a:p>
        </p:txBody>
      </p:sp>
      <p:sp>
        <p:nvSpPr>
          <p:cNvPr id="4101" name="Rectangle 3"/>
          <p:cNvSpPr>
            <a:spLocks noGrp="1" noChangeArrowheads="1"/>
          </p:cNvSpPr>
          <p:nvPr>
            <p:ph type="body" idx="1"/>
          </p:nvPr>
        </p:nvSpPr>
        <p:spPr>
          <a:xfrm>
            <a:off x="457200" y="1600200"/>
            <a:ext cx="8437418" cy="4525963"/>
          </a:xfrm>
        </p:spPr>
        <p:txBody>
          <a:bodyPr/>
          <a:lstStyle/>
          <a:p>
            <a:pPr algn="l" rtl="0" eaLnBrk="1" hangingPunct="1"/>
            <a:r>
              <a:rPr lang="es-us" sz="2100" b="0" i="0" u="none" baseline="0" dirty="0"/>
              <a:t>Es un programa de asistencia para el alquiler con subsidio federal.</a:t>
            </a:r>
          </a:p>
          <a:p>
            <a:pPr algn="l" rtl="0" eaLnBrk="1" hangingPunct="1"/>
            <a:r>
              <a:rPr lang="es-us" sz="2100" b="0" i="0" u="none" baseline="0" dirty="0"/>
              <a:t>La Sección 8 ayuda a familias de bajos ingresos.  Los participantes de la Sección 8 pagan, aproximadamente, el 30 % de los ingresos netos de la familia en concepto de alquiler, mientras que la Sección 8 paga la diferencia hasta el estándar de pago. </a:t>
            </a:r>
          </a:p>
          <a:p>
            <a:pPr algn="l" rtl="0" eaLnBrk="1" hangingPunct="1">
              <a:buFontTx/>
              <a:buNone/>
            </a:pPr>
            <a:endParaRPr lang="es-us" sz="3000" dirty="0"/>
          </a:p>
        </p:txBody>
      </p:sp>
      <p:sp>
        <p:nvSpPr>
          <p:cNvPr id="4102" name="AutoShape 15"/>
          <p:cNvSpPr>
            <a:spLocks noChangeArrowheads="1"/>
          </p:cNvSpPr>
          <p:nvPr/>
        </p:nvSpPr>
        <p:spPr bwMode="auto">
          <a:xfrm>
            <a:off x="0" y="3657600"/>
            <a:ext cx="3657600" cy="2971800"/>
          </a:xfrm>
          <a:prstGeom prst="diamond">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endParaRPr lang="es-us" sz="1100" b="1" dirty="0"/>
          </a:p>
          <a:p>
            <a:pPr algn="ctr"/>
            <a:r>
              <a:rPr lang="es-us" sz="1700" b="1" i="0" u="none" baseline="0" dirty="0"/>
              <a:t>El Congreso </a:t>
            </a:r>
            <a:br>
              <a:rPr lang="es-us" sz="1700" b="1" i="0" u="none" baseline="0" dirty="0"/>
            </a:br>
            <a:r>
              <a:rPr lang="es-us" sz="1700" b="1" i="0" u="none" baseline="0" dirty="0"/>
              <a:t>asigna </a:t>
            </a:r>
          </a:p>
          <a:p>
            <a:pPr algn="ctr"/>
            <a:r>
              <a:rPr lang="es-us" sz="1700" b="1" i="0" u="none" baseline="0" dirty="0"/>
              <a:t>los fondos para el</a:t>
            </a:r>
          </a:p>
          <a:p>
            <a:pPr algn="ctr"/>
            <a:r>
              <a:rPr lang="es-us" sz="1700" b="1" i="0" u="none" baseline="0" dirty="0"/>
              <a:t>Departamento de Vivienda </a:t>
            </a:r>
            <a:br>
              <a:rPr lang="es-us" sz="1700" b="1" i="0" u="none" baseline="0" dirty="0"/>
            </a:br>
            <a:r>
              <a:rPr lang="es-us" sz="1700" b="1" i="0" u="none" baseline="0" dirty="0"/>
              <a:t>y Desarrollo </a:t>
            </a:r>
          </a:p>
          <a:p>
            <a:pPr algn="ctr"/>
            <a:r>
              <a:rPr lang="es-us" sz="1700" b="1" i="0" u="none" baseline="0" dirty="0"/>
              <a:t>Urbano de los </a:t>
            </a:r>
            <a:br>
              <a:rPr lang="es-us" sz="1700" b="1" i="0" u="none" baseline="0" dirty="0"/>
            </a:br>
            <a:r>
              <a:rPr lang="es-us" sz="1700" b="1" i="0" u="none" baseline="0" dirty="0"/>
              <a:t>Estados Unidos</a:t>
            </a:r>
          </a:p>
          <a:p>
            <a:pPr algn="ctr"/>
            <a:r>
              <a:rPr lang="es-us" sz="1700" b="1" i="0" u="none" baseline="0" dirty="0"/>
              <a:t>(HUD) </a:t>
            </a:r>
          </a:p>
        </p:txBody>
      </p:sp>
      <p:cxnSp>
        <p:nvCxnSpPr>
          <p:cNvPr id="4103" name="AutoShape 16"/>
          <p:cNvCxnSpPr>
            <a:cxnSpLocks noChangeShapeType="1"/>
            <a:endCxn id="4104" idx="1"/>
          </p:cNvCxnSpPr>
          <p:nvPr/>
        </p:nvCxnSpPr>
        <p:spPr bwMode="auto">
          <a:xfrm>
            <a:off x="3657600" y="5067300"/>
            <a:ext cx="1676400" cy="0"/>
          </a:xfrm>
          <a:prstGeom prst="straightConnector1">
            <a:avLst/>
          </a:prstGeom>
          <a:noFill/>
          <a:ln w="1270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04" name="AutoShape 17"/>
          <p:cNvSpPr>
            <a:spLocks noChangeArrowheads="1"/>
          </p:cNvSpPr>
          <p:nvPr/>
        </p:nvSpPr>
        <p:spPr bwMode="auto">
          <a:xfrm>
            <a:off x="5334000" y="3886200"/>
            <a:ext cx="3048000" cy="236220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marL="342900" indent="-342900" algn="l" rtl="0"/>
            <a:r>
              <a:rPr lang="es-us" b="0" i="0" u="none" baseline="0"/>
              <a:t>El HUD provee los fondos </a:t>
            </a:r>
          </a:p>
          <a:p>
            <a:pPr marL="342900" indent="-342900" algn="l" rtl="0"/>
            <a:r>
              <a:rPr lang="es-us" b="0" i="0" u="none" baseline="0"/>
              <a:t>a las Autoridades de </a:t>
            </a:r>
          </a:p>
          <a:p>
            <a:pPr marL="342900" indent="-342900" algn="l" rtl="0"/>
            <a:r>
              <a:rPr lang="es-us" b="0" i="0" u="none" baseline="0"/>
              <a:t>Vivienda Pública (PHA). </a:t>
            </a:r>
          </a:p>
          <a:p>
            <a:pPr marL="342900" indent="-342900" algn="l" rtl="0"/>
            <a:r>
              <a:rPr lang="es-us" b="0" i="0" u="none" baseline="0"/>
              <a:t>En NYC, hay tres PHA: </a:t>
            </a:r>
          </a:p>
          <a:p>
            <a:pPr marL="342900" indent="-342900" algn="l" rtl="0"/>
            <a:endParaRPr lang="es-us"/>
          </a:p>
          <a:p>
            <a:pPr marL="342900" indent="-342900" algn="l" rtl="0">
              <a:buFontTx/>
              <a:buAutoNum type="arabicPeriod"/>
            </a:pPr>
            <a:r>
              <a:rPr lang="es-us" b="1" i="0" u="sng" baseline="0"/>
              <a:t>HPD</a:t>
            </a:r>
            <a:endParaRPr lang="es-us"/>
          </a:p>
          <a:p>
            <a:pPr marL="342900" indent="-342900" algn="l" rtl="0">
              <a:buFontTx/>
              <a:buAutoNum type="arabicPeriod"/>
            </a:pPr>
            <a:r>
              <a:rPr lang="es-us" b="0" i="0" u="none" baseline="0"/>
              <a:t>NYCHA</a:t>
            </a:r>
          </a:p>
          <a:p>
            <a:pPr marL="342900" indent="-342900" algn="l" rtl="0">
              <a:buFontTx/>
              <a:buAutoNum type="arabicPeriod"/>
            </a:pPr>
            <a:r>
              <a:rPr lang="es-us" b="0" i="0" u="none" baseline="0"/>
              <a:t>HCR</a:t>
            </a:r>
          </a:p>
        </p:txBody>
      </p:sp>
      <p:sp>
        <p:nvSpPr>
          <p:cNvPr id="11"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03">
            <a:hlinkClick r:id="" action="ppaction://media"/>
            <a:extLst>
              <a:ext uri="{FF2B5EF4-FFF2-40B4-BE49-F238E27FC236}">
                <a16:creationId xmlns:a16="http://schemas.microsoft.com/office/drawing/2014/main" id="{25314947-B92F-83FE-F339-52DAE4B9AE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2675" y="1417638"/>
            <a:ext cx="609600" cy="609600"/>
          </a:xfrm>
          <a:prstGeom prst="rect">
            <a:avLst/>
          </a:prstGeom>
        </p:spPr>
      </p:pic>
    </p:spTree>
  </p:cSld>
  <p:clrMapOvr>
    <a:masterClrMapping/>
  </p:clrMapOvr>
  <p:transition spd="slow" advTm="401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8D5FBB40-6D4E-4CA5-8CBE-F2B94D7355F6}" type="slidenum">
              <a:rPr/>
              <a:pPr eaLnBrk="1" hangingPunct="1"/>
              <a:t>30</a:t>
            </a:fld>
            <a:endParaRPr lang="es-us"/>
          </a:p>
        </p:txBody>
      </p:sp>
      <p:sp>
        <p:nvSpPr>
          <p:cNvPr id="23556" name="Rectangle 2"/>
          <p:cNvSpPr>
            <a:spLocks noGrp="1" noChangeArrowheads="1"/>
          </p:cNvSpPr>
          <p:nvPr>
            <p:ph type="title"/>
          </p:nvPr>
        </p:nvSpPr>
        <p:spPr/>
        <p:txBody>
          <a:bodyPr/>
          <a:lstStyle/>
          <a:p>
            <a:pPr rtl="0" eaLnBrk="1" hangingPunct="1"/>
            <a:r>
              <a:rPr lang="es-us" sz="4200" b="0" i="0" u="none" baseline="0" dirty="0"/>
              <a:t>Presentación de un Paquete </a:t>
            </a:r>
            <a:br>
              <a:rPr lang="es-us" sz="4200" b="0" i="0" u="none" baseline="0" dirty="0"/>
            </a:br>
            <a:r>
              <a:rPr lang="es-us" sz="4200" b="0" i="0" u="none" baseline="0" dirty="0"/>
              <a:t>de Arrendador</a:t>
            </a:r>
          </a:p>
        </p:txBody>
      </p:sp>
      <p:sp>
        <p:nvSpPr>
          <p:cNvPr id="23557" name="Rectangle 3"/>
          <p:cNvSpPr>
            <a:spLocks noGrp="1" noChangeArrowheads="1"/>
          </p:cNvSpPr>
          <p:nvPr>
            <p:ph type="body" idx="1"/>
          </p:nvPr>
        </p:nvSpPr>
        <p:spPr/>
        <p:txBody>
          <a:bodyPr/>
          <a:lstStyle/>
          <a:p>
            <a:pPr algn="l" rtl="0" eaLnBrk="1" hangingPunct="1"/>
            <a:r>
              <a:rPr lang="es-us" sz="2500" b="0" i="0" u="none" baseline="0" dirty="0"/>
              <a:t>Usted puede presentar un Paquete de Arrendador para alquilar un apartamento con menos habitaciones de lo indicado en su vale, siempre que el resultado no sea un hogar hacinado.</a:t>
            </a:r>
          </a:p>
          <a:p>
            <a:pPr lvl="1" eaLnBrk="1" hangingPunct="1"/>
            <a:r>
              <a:rPr lang="es-us" sz="2100" b="0" i="0" u="none" baseline="0" dirty="0"/>
              <a:t>Por ejemplo, </a:t>
            </a:r>
            <a:r>
              <a:rPr lang="es-ES" sz="2100" dirty="0"/>
              <a:t>los núcleos familiares de 5 </a:t>
            </a:r>
            <a:r>
              <a:rPr lang="es-us" sz="2100" b="0" i="0" u="none" baseline="0" dirty="0"/>
              <a:t>miembros que reciben un vale para 3 habitaciones pueden presentar un Paquete de Arrendador para alquilar un apartamento de </a:t>
            </a:r>
            <a:br>
              <a:rPr lang="es-us" sz="2100" b="0" i="0" u="none" baseline="0" dirty="0"/>
            </a:br>
            <a:r>
              <a:rPr lang="es-us" sz="2100" b="0" i="0" u="none" baseline="0" dirty="0"/>
              <a:t>2 habitaciones.</a:t>
            </a:r>
          </a:p>
          <a:p>
            <a:pPr lvl="1" eaLnBrk="1" hangingPunct="1"/>
            <a:r>
              <a:rPr lang="es-us" sz="2100" b="0" i="0" u="none" baseline="0" dirty="0"/>
              <a:t>Sin embargo, </a:t>
            </a:r>
            <a:r>
              <a:rPr lang="es-ES" sz="2100" dirty="0"/>
              <a:t>los núcleos familiares de 5</a:t>
            </a:r>
            <a:r>
              <a:rPr lang="es-us" sz="2100" b="0" i="0" u="none" baseline="0" dirty="0"/>
              <a:t> miembros que reciben un vale para 3 habitaciones </a:t>
            </a:r>
            <a:r>
              <a:rPr lang="es-us" sz="2100" b="1" i="0" u="sng" baseline="0" dirty="0"/>
              <a:t>no pueden</a:t>
            </a:r>
            <a:r>
              <a:rPr lang="es-us" sz="2100" b="0" i="0" u="none" baseline="0" dirty="0"/>
              <a:t> presentar un Paquete de Arrendador para alquilar un apartamento de 1 habitación, porque eso generaría una situación de hacinamiento.</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3" name="Slide 30">
            <a:hlinkClick r:id="" action="ppaction://media"/>
            <a:extLst>
              <a:ext uri="{FF2B5EF4-FFF2-40B4-BE49-F238E27FC236}">
                <a16:creationId xmlns:a16="http://schemas.microsoft.com/office/drawing/2014/main" id="{9796F494-AFD5-39BB-8873-BECDF1F638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8850" y="3124200"/>
            <a:ext cx="609600" cy="609600"/>
          </a:xfrm>
          <a:prstGeom prst="rect">
            <a:avLst/>
          </a:prstGeom>
        </p:spPr>
      </p:pic>
    </p:spTree>
  </p:cSld>
  <p:clrMapOvr>
    <a:masterClrMapping/>
  </p:clrMapOvr>
  <p:transition spd="slow" advTm="25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FB89BF5E-CB90-40F6-A24C-CAFE24846364}" type="slidenum">
              <a:rPr/>
              <a:pPr eaLnBrk="1" hangingPunct="1"/>
              <a:t>31</a:t>
            </a:fld>
            <a:endParaRPr lang="es-us"/>
          </a:p>
        </p:txBody>
      </p:sp>
      <p:sp>
        <p:nvSpPr>
          <p:cNvPr id="24580" name="Rectangle 2"/>
          <p:cNvSpPr>
            <a:spLocks noGrp="1" noChangeArrowheads="1"/>
          </p:cNvSpPr>
          <p:nvPr>
            <p:ph type="title"/>
          </p:nvPr>
        </p:nvSpPr>
        <p:spPr/>
        <p:txBody>
          <a:bodyPr/>
          <a:lstStyle/>
          <a:p>
            <a:pPr rtl="0" eaLnBrk="1" hangingPunct="1"/>
            <a:r>
              <a:rPr lang="es-us" b="0" i="0" u="none" baseline="0"/>
              <a:t>Presentación de un Paquete de Arrendador</a:t>
            </a:r>
          </a:p>
        </p:txBody>
      </p:sp>
      <p:sp>
        <p:nvSpPr>
          <p:cNvPr id="24581" name="Rectangle 3"/>
          <p:cNvSpPr>
            <a:spLocks noGrp="1" noChangeArrowheads="1"/>
          </p:cNvSpPr>
          <p:nvPr>
            <p:ph type="body" idx="1"/>
          </p:nvPr>
        </p:nvSpPr>
        <p:spPr/>
        <p:txBody>
          <a:bodyPr/>
          <a:lstStyle/>
          <a:p>
            <a:pPr algn="l" rtl="0" eaLnBrk="1" hangingPunct="1">
              <a:lnSpc>
                <a:spcPct val="85000"/>
              </a:lnSpc>
            </a:pPr>
            <a:r>
              <a:rPr lang="es-us" sz="2500" b="0" i="0" u="none" baseline="0" dirty="0"/>
              <a:t>Usted puede presentar un Paquete de Arrendador para alquilar un apartamento con habitaciones de mayor tamaño que lo indicado en su vale, siempre que el apartamento le resulte asequible.</a:t>
            </a:r>
            <a:endParaRPr lang="es-us" sz="2500" dirty="0">
              <a:latin typeface="Helvetica" charset="0"/>
            </a:endParaRPr>
          </a:p>
          <a:p>
            <a:pPr algn="l" rtl="0" eaLnBrk="1" hangingPunct="1">
              <a:lnSpc>
                <a:spcPct val="85000"/>
              </a:lnSpc>
            </a:pPr>
            <a:r>
              <a:rPr lang="es-us" sz="2500" b="0" i="0" u="none" baseline="0" dirty="0">
                <a:latin typeface="Helvetica" charset="0"/>
                <a:ea typeface="Helvetica" charset="0"/>
                <a:cs typeface="Helvetica" charset="0"/>
              </a:rPr>
              <a:t>Si el alquiler bruto de la unidad</a:t>
            </a:r>
            <a:r>
              <a:rPr lang="es-us" sz="2500" b="0" i="0" u="none" baseline="0" dirty="0">
                <a:solidFill>
                  <a:srgbClr val="FF3300"/>
                </a:solidFill>
                <a:latin typeface="Helvetica" charset="0"/>
                <a:ea typeface="Helvetica" charset="0"/>
                <a:cs typeface="Helvetica" charset="0"/>
              </a:rPr>
              <a:t> </a:t>
            </a:r>
            <a:r>
              <a:rPr lang="es-us" sz="2500" b="0" i="0" u="none" baseline="0" dirty="0">
                <a:latin typeface="Helvetica" charset="0"/>
                <a:ea typeface="Helvetica" charset="0"/>
                <a:cs typeface="Helvetica" charset="0"/>
              </a:rPr>
              <a:t>excede el estándar de pago correspondiente, la parte del alquiler que debe pagar la familia no podrá exceder el 40 % de los ingresos netos mensuales de la familia.</a:t>
            </a:r>
          </a:p>
          <a:p>
            <a:pPr eaLnBrk="1" hangingPunct="1">
              <a:lnSpc>
                <a:spcPct val="85000"/>
              </a:lnSpc>
            </a:pPr>
            <a:r>
              <a:rPr lang="es-us" sz="2500" b="0" i="0" u="none" baseline="0" dirty="0">
                <a:latin typeface="Helvetica" charset="0"/>
                <a:ea typeface="Helvetica" charset="0"/>
                <a:cs typeface="Helvetica" charset="0"/>
              </a:rPr>
              <a:t>Los Paquetes de Arrendador de apartamentos con alquileres brutos que infrinjan el requisito de asequibilidad no serán aprobados, dado que la unidad no será asequible conforme a las </a:t>
            </a:r>
            <a:r>
              <a:rPr lang="es-US" sz="2500" dirty="0">
                <a:latin typeface="Helvetica" charset="0"/>
                <a:ea typeface="Helvetica" charset="0"/>
                <a:cs typeface="Helvetica" charset="0"/>
              </a:rPr>
              <a:t>reglamentaciones</a:t>
            </a:r>
            <a:r>
              <a:rPr lang="es-us" sz="2500" b="0" i="0" u="none" baseline="0" dirty="0">
                <a:latin typeface="Helvetica" charset="0"/>
                <a:ea typeface="Helvetica" charset="0"/>
                <a:cs typeface="Helvetica" charset="0"/>
              </a:rPr>
              <a:t> federales.</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1">
            <a:hlinkClick r:id="" action="ppaction://media"/>
            <a:extLst>
              <a:ext uri="{FF2B5EF4-FFF2-40B4-BE49-F238E27FC236}">
                <a16:creationId xmlns:a16="http://schemas.microsoft.com/office/drawing/2014/main" id="{13BF18EA-90D5-8D07-04A7-029CD674D9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53625" y="2914650"/>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3B484248-5D1E-4C82-BB3F-E613F4F7F95F}" type="slidenum">
              <a:rPr/>
              <a:pPr eaLnBrk="1" hangingPunct="1"/>
              <a:t>32</a:t>
            </a:fld>
            <a:endParaRPr lang="es-us"/>
          </a:p>
        </p:txBody>
      </p:sp>
      <p:sp>
        <p:nvSpPr>
          <p:cNvPr id="25604" name="Rectangle 2"/>
          <p:cNvSpPr>
            <a:spLocks noGrp="1" noChangeArrowheads="1"/>
          </p:cNvSpPr>
          <p:nvPr>
            <p:ph type="title"/>
          </p:nvPr>
        </p:nvSpPr>
        <p:spPr/>
        <p:txBody>
          <a:bodyPr/>
          <a:lstStyle/>
          <a:p>
            <a:pPr rtl="0" eaLnBrk="1" hangingPunct="1"/>
            <a:r>
              <a:rPr lang="es-us" sz="4000" b="0" i="0" u="none" baseline="0"/>
              <a:t>¿A qué alquiler puedo acceder con mi vale?</a:t>
            </a:r>
          </a:p>
        </p:txBody>
      </p:sp>
      <p:sp>
        <p:nvSpPr>
          <p:cNvPr id="25605" name="Rectangle 3"/>
          <p:cNvSpPr>
            <a:spLocks noGrp="1" noChangeArrowheads="1"/>
          </p:cNvSpPr>
          <p:nvPr>
            <p:ph type="body" idx="1"/>
          </p:nvPr>
        </p:nvSpPr>
        <p:spPr>
          <a:xfrm>
            <a:off x="457200" y="1600200"/>
            <a:ext cx="8570422" cy="4525963"/>
          </a:xfrm>
        </p:spPr>
        <p:txBody>
          <a:bodyPr/>
          <a:lstStyle/>
          <a:p>
            <a:pPr algn="l" rtl="0" eaLnBrk="1" hangingPunct="1">
              <a:buFontTx/>
              <a:buNone/>
            </a:pPr>
            <a:r>
              <a:rPr lang="es-us" sz="2200" b="0" i="0" u="none" baseline="0" dirty="0"/>
              <a:t>EJEMPLO: </a:t>
            </a:r>
          </a:p>
          <a:p>
            <a:pPr algn="l" rtl="0" eaLnBrk="1" hangingPunct="1"/>
            <a:r>
              <a:rPr lang="es-us" sz="2200" b="0" i="0" u="none" baseline="0" dirty="0"/>
              <a:t>El estándar de pago para una unidad de 1 habitación es de $1,367.</a:t>
            </a:r>
          </a:p>
          <a:p>
            <a:pPr algn="l" rtl="0" eaLnBrk="1" hangingPunct="1"/>
            <a:r>
              <a:rPr lang="es-us" sz="2200" b="0" i="0" u="none" baseline="0" dirty="0"/>
              <a:t>Supongamos que encuentra un apartamento con un alquiler bruto de $1,500 con su vale para 1 habitación.</a:t>
            </a:r>
          </a:p>
          <a:p>
            <a:pPr algn="l" rtl="0" eaLnBrk="1" hangingPunct="1"/>
            <a:r>
              <a:rPr lang="es-us" sz="2200" b="0" i="0" u="none" baseline="0" dirty="0"/>
              <a:t>Supongamos, asimismo, que, según sus ingresos, el HPD calculó que su parte del alquiler como inquilino es de $500.</a:t>
            </a:r>
          </a:p>
          <a:p>
            <a:pPr algn="l" rtl="0" eaLnBrk="1" hangingPunct="1"/>
            <a:r>
              <a:rPr lang="es-us" sz="2200" b="0" i="0" u="none" baseline="0" dirty="0"/>
              <a:t>Su parte del alquiler como inquilino incluirá la diferencia de </a:t>
            </a:r>
            <a:br>
              <a:rPr lang="es-us" sz="2200" b="0" i="0" u="none" baseline="0" dirty="0"/>
            </a:br>
            <a:r>
              <a:rPr lang="es-us" sz="2200" b="0" i="0" u="none" baseline="0" dirty="0"/>
              <a:t>$133 del estándar de pago ($1,500 - $1,367).</a:t>
            </a:r>
          </a:p>
          <a:p>
            <a:pPr algn="l" rtl="0" eaLnBrk="1" hangingPunct="1"/>
            <a:r>
              <a:rPr lang="es-us" sz="2200" b="0" i="0" u="none" baseline="0" dirty="0"/>
              <a:t>Su parte del alquiler total y definitiva es de </a:t>
            </a:r>
            <a:r>
              <a:rPr lang="es-us" sz="2200" b="1" i="0" u="none" baseline="0" dirty="0"/>
              <a:t>$633</a:t>
            </a:r>
            <a:r>
              <a:rPr lang="es-us" sz="2200" b="0" i="0" u="none" baseline="0" dirty="0"/>
              <a:t> ($500 + $133)</a:t>
            </a:r>
            <a:br>
              <a:rPr lang="es-us" sz="2000" dirty="0"/>
            </a:br>
            <a:endParaRPr lang="es-us" sz="2000" dirty="0"/>
          </a:p>
          <a:p>
            <a:pPr marL="457200" lvl="1" indent="0" algn="l" rtl="0" eaLnBrk="1" hangingPunct="1">
              <a:buFontTx/>
              <a:buNone/>
            </a:pPr>
            <a:r>
              <a:rPr lang="es-us" sz="1700" b="1" i="0" u="none" baseline="0" dirty="0"/>
              <a:t>Los $633 NO PODRÁN EXCEDER el 40 % de sus ingresos netos mensuales</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2">
            <a:hlinkClick r:id="" action="ppaction://media"/>
            <a:extLst>
              <a:ext uri="{FF2B5EF4-FFF2-40B4-BE49-F238E27FC236}">
                <a16:creationId xmlns:a16="http://schemas.microsoft.com/office/drawing/2014/main" id="{948C11CB-67D4-AE8E-6C60-3DA420ADD3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29800" y="2819400"/>
            <a:ext cx="609600" cy="609600"/>
          </a:xfrm>
          <a:prstGeom prst="rect">
            <a:avLst/>
          </a:prstGeom>
        </p:spPr>
      </p:pic>
    </p:spTree>
  </p:cSld>
  <p:clrMapOvr>
    <a:masterClrMapping/>
  </p:clrMapOvr>
  <p:transition spd="slow" advTm="40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28C2E31C-43DE-4287-B66E-7ED46E07E906}" type="slidenum">
              <a:rPr/>
              <a:pPr eaLnBrk="1" hangingPunct="1"/>
              <a:t>33</a:t>
            </a:fld>
            <a:endParaRPr lang="es-us"/>
          </a:p>
        </p:txBody>
      </p:sp>
      <p:sp>
        <p:nvSpPr>
          <p:cNvPr id="26628" name="Rectangle 2"/>
          <p:cNvSpPr>
            <a:spLocks noGrp="1" noChangeArrowheads="1"/>
          </p:cNvSpPr>
          <p:nvPr>
            <p:ph type="title"/>
          </p:nvPr>
        </p:nvSpPr>
        <p:spPr/>
        <p:txBody>
          <a:bodyPr/>
          <a:lstStyle/>
          <a:p>
            <a:pPr rtl="0" eaLnBrk="1" hangingPunct="1"/>
            <a:r>
              <a:rPr lang="es-us" sz="4000" b="0" i="0" u="none" baseline="0"/>
              <a:t>Elegibilidad para un vale de la Sección 8 del HPD</a:t>
            </a:r>
          </a:p>
        </p:txBody>
      </p:sp>
      <p:sp>
        <p:nvSpPr>
          <p:cNvPr id="26629" name="Rectangle 3"/>
          <p:cNvSpPr>
            <a:spLocks noGrp="1" noChangeArrowheads="1"/>
          </p:cNvSpPr>
          <p:nvPr>
            <p:ph type="body" idx="1"/>
          </p:nvPr>
        </p:nvSpPr>
        <p:spPr/>
        <p:txBody>
          <a:bodyPr/>
          <a:lstStyle/>
          <a:p>
            <a:pPr algn="l" rtl="0" eaLnBrk="1" hangingPunct="1">
              <a:lnSpc>
                <a:spcPct val="80000"/>
              </a:lnSpc>
              <a:buFontTx/>
              <a:buNone/>
            </a:pPr>
            <a:r>
              <a:rPr lang="es-us" sz="2200" b="0" i="0" u="none" baseline="0" dirty="0"/>
              <a:t>Estos son los requisitos que debe reunir la familia:</a:t>
            </a:r>
          </a:p>
          <a:p>
            <a:pPr eaLnBrk="1" hangingPunct="1">
              <a:lnSpc>
                <a:spcPct val="80000"/>
              </a:lnSpc>
            </a:pPr>
            <a:r>
              <a:rPr lang="es-US" sz="2200" dirty="0"/>
              <a:t>debe cumplir</a:t>
            </a:r>
            <a:r>
              <a:rPr lang="es-us" sz="2200" b="0" i="0" u="none" baseline="0" dirty="0"/>
              <a:t> la definición de familia;</a:t>
            </a:r>
          </a:p>
          <a:p>
            <a:pPr algn="l" rtl="0" eaLnBrk="1" hangingPunct="1">
              <a:lnSpc>
                <a:spcPct val="80000"/>
              </a:lnSpc>
            </a:pPr>
            <a:r>
              <a:rPr lang="es-us" sz="2200" b="0" i="0" u="none" baseline="0" dirty="0"/>
              <a:t>estar dentro de los límites de ingresos;</a:t>
            </a:r>
          </a:p>
          <a:p>
            <a:pPr eaLnBrk="1" hangingPunct="1">
              <a:lnSpc>
                <a:spcPct val="80000"/>
              </a:lnSpc>
            </a:pPr>
            <a:r>
              <a:rPr lang="es-US" sz="2200" dirty="0"/>
              <a:t>cumplir</a:t>
            </a:r>
            <a:r>
              <a:rPr lang="es-us" sz="2200" b="0" i="0" u="none" baseline="0" dirty="0"/>
              <a:t> las preferencias del programa del HPD;</a:t>
            </a:r>
          </a:p>
          <a:p>
            <a:pPr eaLnBrk="1" hangingPunct="1">
              <a:lnSpc>
                <a:spcPct val="80000"/>
              </a:lnSpc>
            </a:pPr>
            <a:r>
              <a:rPr lang="es-US" sz="2200" dirty="0"/>
              <a:t>dar</a:t>
            </a:r>
            <a:r>
              <a:rPr lang="es-us" sz="2200" b="0" i="0" u="none" baseline="0" dirty="0"/>
              <a:t> toda la información solicitada;</a:t>
            </a:r>
          </a:p>
          <a:p>
            <a:pPr algn="l" rtl="0" eaLnBrk="1" hangingPunct="1">
              <a:lnSpc>
                <a:spcPct val="80000"/>
              </a:lnSpc>
            </a:pPr>
            <a:r>
              <a:rPr lang="es-us" sz="2200" b="0" i="0" u="none" baseline="0" dirty="0"/>
              <a:t>no haber sido condenada por fabricar metanfetaminas en una propiedad con subsidio federal;</a:t>
            </a:r>
          </a:p>
          <a:p>
            <a:pPr algn="l" rtl="0" eaLnBrk="1" hangingPunct="1">
              <a:lnSpc>
                <a:spcPct val="80000"/>
              </a:lnSpc>
            </a:pPr>
            <a:r>
              <a:rPr lang="es-us" sz="2200" b="0" i="0" u="none" baseline="0" dirty="0"/>
              <a:t>no debe integrar ningún registro de agresores sexuales de por vida;</a:t>
            </a:r>
          </a:p>
          <a:p>
            <a:pPr eaLnBrk="1" hangingPunct="1">
              <a:lnSpc>
                <a:spcPct val="80000"/>
              </a:lnSpc>
            </a:pPr>
            <a:r>
              <a:rPr lang="es-us" sz="2200" b="0" i="0" u="none" baseline="0" dirty="0"/>
              <a:t>incluir al menos un miembro del </a:t>
            </a:r>
            <a:r>
              <a:rPr lang="es-US" sz="2200" dirty="0"/>
              <a:t>núcleo</a:t>
            </a:r>
            <a:r>
              <a:rPr lang="es-us" sz="2200" b="0" i="0" u="none" baseline="0" dirty="0"/>
              <a:t> familiar que sea ciudadano estadounidense o residente legal;</a:t>
            </a:r>
            <a:endParaRPr lang="es-us" sz="2200" dirty="0">
              <a:cs typeface="Arial"/>
            </a:endParaRPr>
          </a:p>
          <a:p>
            <a:pPr eaLnBrk="1" hangingPunct="1">
              <a:lnSpc>
                <a:spcPct val="80000"/>
              </a:lnSpc>
            </a:pPr>
            <a:r>
              <a:rPr lang="es-us" sz="2200" b="0" i="0" u="none" baseline="0" dirty="0"/>
              <a:t>no debe tener un miembro del </a:t>
            </a:r>
            <a:r>
              <a:rPr lang="es-US" sz="2200" dirty="0"/>
              <a:t>núcleo</a:t>
            </a:r>
            <a:r>
              <a:rPr lang="es-us" sz="2200" b="0" i="0" u="none" baseline="0" dirty="0"/>
              <a:t> familiar al que una Autoridad de Vivienda Pública </a:t>
            </a:r>
            <a:r>
              <a:rPr lang="es-US" sz="2200" dirty="0"/>
              <a:t>haya expulsado por</a:t>
            </a:r>
            <a:r>
              <a:rPr lang="es-us" sz="2200" b="0" i="0" u="none" baseline="0" dirty="0"/>
              <a:t> fraude o deuda al HPD o a otra PHA.</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3">
            <a:hlinkClick r:id="" action="ppaction://media"/>
            <a:extLst>
              <a:ext uri="{FF2B5EF4-FFF2-40B4-BE49-F238E27FC236}">
                <a16:creationId xmlns:a16="http://schemas.microsoft.com/office/drawing/2014/main" id="{46FB1620-49C2-9982-9DB7-AC248A8DE7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25050" y="3124200"/>
            <a:ext cx="609600" cy="609600"/>
          </a:xfrm>
          <a:prstGeom prst="rect">
            <a:avLst/>
          </a:prstGeom>
        </p:spPr>
      </p:pic>
    </p:spTree>
  </p:cSld>
  <p:clrMapOvr>
    <a:masterClrMapping/>
  </p:clrMapOvr>
  <p:transition spd="slow" advTm="42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4"/>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600EDC7B-C1E4-4AE5-A658-D295E02049FB}" type="slidenum">
              <a:rPr/>
              <a:pPr eaLnBrk="1" hangingPunct="1"/>
              <a:t>34</a:t>
            </a:fld>
            <a:endParaRPr lang="es-us"/>
          </a:p>
        </p:txBody>
      </p:sp>
      <p:sp>
        <p:nvSpPr>
          <p:cNvPr id="27652" name="Rectangle 2"/>
          <p:cNvSpPr>
            <a:spLocks noGrp="1" noChangeArrowheads="1"/>
          </p:cNvSpPr>
          <p:nvPr>
            <p:ph type="title"/>
          </p:nvPr>
        </p:nvSpPr>
        <p:spPr/>
        <p:txBody>
          <a:bodyPr/>
          <a:lstStyle/>
          <a:p>
            <a:pPr rtl="0" eaLnBrk="1" hangingPunct="1"/>
            <a:r>
              <a:rPr lang="es-us" sz="4000" b="0" i="0" u="none" baseline="0" dirty="0"/>
              <a:t>¿Cómo calcula el HPD su parte del alquiler total? </a:t>
            </a:r>
          </a:p>
        </p:txBody>
      </p:sp>
      <p:sp>
        <p:nvSpPr>
          <p:cNvPr id="27653" name="Rectangle 3"/>
          <p:cNvSpPr>
            <a:spLocks noGrp="1" noChangeArrowheads="1"/>
          </p:cNvSpPr>
          <p:nvPr>
            <p:ph type="body" idx="1"/>
          </p:nvPr>
        </p:nvSpPr>
        <p:spPr/>
        <p:txBody>
          <a:bodyPr/>
          <a:lstStyle/>
          <a:p>
            <a:pPr marL="609600" indent="-609600" algn="l" rtl="0" eaLnBrk="1" hangingPunct="1">
              <a:buFontTx/>
              <a:buAutoNum type="arabicPeriod"/>
            </a:pPr>
            <a:r>
              <a:rPr lang="es-us" sz="3000" b="0" i="0" u="none" baseline="0" dirty="0"/>
              <a:t>Determinará su estándar de pago según el tamaño de unidad que consta en su vale. </a:t>
            </a:r>
          </a:p>
          <a:p>
            <a:pPr marL="609600" indent="-609600" algn="l" rtl="0" eaLnBrk="1" hangingPunct="1">
              <a:buFontTx/>
              <a:buAutoNum type="arabicPeriod"/>
            </a:pPr>
            <a:r>
              <a:rPr lang="es-us" sz="3000" b="0" i="0" u="none" baseline="0" dirty="0"/>
              <a:t>Determinará su alquiler total (“alquiler bruto”).</a:t>
            </a:r>
          </a:p>
          <a:p>
            <a:pPr marL="609600" indent="-609600" algn="l" rtl="0" eaLnBrk="1" hangingPunct="1">
              <a:buFontTx/>
              <a:buAutoNum type="arabicPeriod"/>
            </a:pPr>
            <a:r>
              <a:rPr lang="es-us" sz="3000" b="0" i="0" u="none" baseline="0" dirty="0"/>
              <a:t>Determinará sus ingresos netos.</a:t>
            </a:r>
          </a:p>
          <a:p>
            <a:pPr marL="609600" indent="-609600" algn="l" rtl="0" eaLnBrk="1" hangingPunct="1">
              <a:buFontTx/>
              <a:buAutoNum type="arabicPeriod"/>
            </a:pPr>
            <a:r>
              <a:rPr lang="es-us" sz="3000" b="0" i="0" u="none" baseline="0" dirty="0"/>
              <a:t>Calculará su Pago Total del Inquilino </a:t>
            </a:r>
            <a:br>
              <a:rPr lang="es-us" sz="3000" b="0" i="0" u="none" baseline="0" dirty="0"/>
            </a:br>
            <a:r>
              <a:rPr lang="es-us" sz="3000" b="0" i="0" u="none" baseline="0" dirty="0"/>
              <a:t>(Total </a:t>
            </a:r>
            <a:r>
              <a:rPr lang="es-us" sz="3000" b="0" i="0" u="none" baseline="0" dirty="0" err="1"/>
              <a:t>Tenant</a:t>
            </a:r>
            <a:r>
              <a:rPr lang="es-us" sz="3000" b="0" i="0" u="none" baseline="0" dirty="0"/>
              <a:t> </a:t>
            </a:r>
            <a:r>
              <a:rPr lang="es-us" sz="3000" b="0" i="0" u="none" baseline="0" dirty="0" err="1"/>
              <a:t>Payment</a:t>
            </a:r>
            <a:r>
              <a:rPr lang="es-us" sz="3000" b="0" i="0" u="none" baseline="0" dirty="0"/>
              <a:t>, TTP).</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4">
            <a:hlinkClick r:id="" action="ppaction://media"/>
            <a:extLst>
              <a:ext uri="{FF2B5EF4-FFF2-40B4-BE49-F238E27FC236}">
                <a16:creationId xmlns:a16="http://schemas.microsoft.com/office/drawing/2014/main" id="{82AC2FE1-53EE-2817-A3BA-A88A7F875B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2200" y="3028950"/>
            <a:ext cx="609600" cy="609600"/>
          </a:xfrm>
          <a:prstGeom prst="rect">
            <a:avLst/>
          </a:prstGeom>
        </p:spPr>
      </p:pic>
    </p:spTree>
  </p:cSld>
  <p:clrMapOvr>
    <a:masterClrMapping/>
  </p:clrMapOvr>
  <p:transition spd="slow" advTm="17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BA5EA441-64A8-4D59-850B-F59E99AFD765}" type="slidenum">
              <a:rPr/>
              <a:pPr eaLnBrk="1" hangingPunct="1"/>
              <a:t>35</a:t>
            </a:fld>
            <a:endParaRPr lang="es-us"/>
          </a:p>
        </p:txBody>
      </p:sp>
      <p:sp>
        <p:nvSpPr>
          <p:cNvPr id="28676" name="Rectangle 2"/>
          <p:cNvSpPr>
            <a:spLocks noGrp="1" noChangeArrowheads="1"/>
          </p:cNvSpPr>
          <p:nvPr>
            <p:ph type="title"/>
          </p:nvPr>
        </p:nvSpPr>
        <p:spPr/>
        <p:txBody>
          <a:bodyPr/>
          <a:lstStyle/>
          <a:p>
            <a:pPr rtl="0" eaLnBrk="1" hangingPunct="1"/>
            <a:r>
              <a:rPr lang="es-us" sz="4000" b="0" i="0" u="none" baseline="0"/>
              <a:t>¿Cómo calcula el HPD su parte del alquiler total?</a:t>
            </a:r>
          </a:p>
        </p:txBody>
      </p:sp>
      <p:sp>
        <p:nvSpPr>
          <p:cNvPr id="28677" name="Rectangle 3"/>
          <p:cNvSpPr>
            <a:spLocks noGrp="1" noChangeArrowheads="1"/>
          </p:cNvSpPr>
          <p:nvPr>
            <p:ph type="body" idx="1"/>
          </p:nvPr>
        </p:nvSpPr>
        <p:spPr/>
        <p:txBody>
          <a:bodyPr/>
          <a:lstStyle/>
          <a:p>
            <a:pPr algn="l" rtl="0" eaLnBrk="1" hangingPunct="1"/>
            <a:r>
              <a:rPr lang="es-us" b="0" i="0" u="none" baseline="0"/>
              <a:t>Su alquiler total (“alquiler bruto”) es el alquiler que le paga al arrendador más el costo de los servicios públicos.</a:t>
            </a:r>
            <a:br>
              <a:rPr lang="es-us"/>
            </a:br>
            <a:endParaRPr lang="es-us"/>
          </a:p>
          <a:p>
            <a:pPr algn="l" rtl="0" eaLnBrk="1" hangingPunct="1"/>
            <a:r>
              <a:rPr lang="es-us" b="0" i="0" u="none" baseline="0"/>
              <a:t>El HPD determinará si el alquiler de la unidad es razonable. </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5">
            <a:hlinkClick r:id="" action="ppaction://media"/>
            <a:extLst>
              <a:ext uri="{FF2B5EF4-FFF2-40B4-BE49-F238E27FC236}">
                <a16:creationId xmlns:a16="http://schemas.microsoft.com/office/drawing/2014/main" id="{C2417260-033E-565C-605E-BC4561E9B2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39325" y="2476500"/>
            <a:ext cx="609600" cy="609600"/>
          </a:xfrm>
          <a:prstGeom prst="rect">
            <a:avLst/>
          </a:prstGeom>
        </p:spPr>
      </p:pic>
    </p:spTree>
  </p:cSld>
  <p:clrMapOvr>
    <a:masterClrMapping/>
  </p:clrMapOvr>
  <p:transition spd="slow" advTm="11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BC5F06D6-19C4-41CA-A7A5-EDA47B3849AE}" type="slidenum">
              <a:rPr/>
              <a:pPr eaLnBrk="1" hangingPunct="1"/>
              <a:t>36</a:t>
            </a:fld>
            <a:endParaRPr lang="es-us"/>
          </a:p>
        </p:txBody>
      </p:sp>
      <p:sp>
        <p:nvSpPr>
          <p:cNvPr id="29700" name="Rectangle 2"/>
          <p:cNvSpPr>
            <a:spLocks noGrp="1" noChangeArrowheads="1"/>
          </p:cNvSpPr>
          <p:nvPr>
            <p:ph type="title"/>
          </p:nvPr>
        </p:nvSpPr>
        <p:spPr/>
        <p:txBody>
          <a:bodyPr/>
          <a:lstStyle/>
          <a:p>
            <a:pPr rtl="0" eaLnBrk="1" hangingPunct="1"/>
            <a:r>
              <a:rPr lang="es-us" sz="4000" b="0" i="0" u="none" baseline="0"/>
              <a:t>¿Cómo calcula el HPD su parte del alquiler total?</a:t>
            </a:r>
          </a:p>
        </p:txBody>
      </p:sp>
      <p:sp>
        <p:nvSpPr>
          <p:cNvPr id="29701" name="Rectangle 3"/>
          <p:cNvSpPr>
            <a:spLocks noGrp="1" noChangeArrowheads="1"/>
          </p:cNvSpPr>
          <p:nvPr>
            <p:ph type="body" idx="1"/>
          </p:nvPr>
        </p:nvSpPr>
        <p:spPr/>
        <p:txBody>
          <a:bodyPr/>
          <a:lstStyle/>
          <a:p>
            <a:pPr eaLnBrk="1" hangingPunct="1"/>
            <a:r>
              <a:rPr lang="es-us" sz="2800" b="0" i="0" u="none" baseline="0" dirty="0"/>
              <a:t>El HPD determinará sus ingresos brutos calculando los ingresos de todos los miembros de la familia: </a:t>
            </a:r>
            <a:r>
              <a:rPr lang="es-ES" sz="2800" dirty="0"/>
              <a:t>salarios (antes de deducir los impuestos), el Seguro Social, el SSI</a:t>
            </a:r>
            <a:r>
              <a:rPr lang="es-us" sz="2800" b="0" i="0" u="none" baseline="0" dirty="0"/>
              <a:t>, la Asistencia Pública, pensiones, beneficios por desempleo, beneficios por empleo independiente, manutención infantil, manutención familiar y todos los ingresos provenientes de </a:t>
            </a:r>
            <a:r>
              <a:rPr lang="es-US" sz="2800" dirty="0"/>
              <a:t>bienes/patrimonio</a:t>
            </a:r>
            <a:r>
              <a:rPr lang="es-us" sz="2800" b="0" i="0" u="none" baseline="0" dirty="0"/>
              <a:t>.</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6">
            <a:hlinkClick r:id="" action="ppaction://media"/>
            <a:extLst>
              <a:ext uri="{FF2B5EF4-FFF2-40B4-BE49-F238E27FC236}">
                <a16:creationId xmlns:a16="http://schemas.microsoft.com/office/drawing/2014/main" id="{A0D6C181-614B-2F68-8AA2-B3E10F5663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91725" y="3352800"/>
            <a:ext cx="609600" cy="609600"/>
          </a:xfrm>
          <a:prstGeom prst="rect">
            <a:avLst/>
          </a:prstGeom>
        </p:spPr>
      </p:pic>
    </p:spTree>
  </p:cSld>
  <p:clrMapOvr>
    <a:masterClrMapping/>
  </p:clrMapOvr>
  <p:transition spd="slow" advTm="18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8CA0AACD-596A-49FF-8E5C-60DA643A9648}" type="slidenum">
              <a:rPr/>
              <a:pPr eaLnBrk="1" hangingPunct="1"/>
              <a:t>37</a:t>
            </a:fld>
            <a:endParaRPr lang="es-us"/>
          </a:p>
        </p:txBody>
      </p:sp>
      <p:sp>
        <p:nvSpPr>
          <p:cNvPr id="30724" name="Rectangle 2"/>
          <p:cNvSpPr>
            <a:spLocks noGrp="1" noChangeArrowheads="1"/>
          </p:cNvSpPr>
          <p:nvPr>
            <p:ph type="title"/>
          </p:nvPr>
        </p:nvSpPr>
        <p:spPr/>
        <p:txBody>
          <a:bodyPr/>
          <a:lstStyle/>
          <a:p>
            <a:pPr rtl="0" eaLnBrk="1" hangingPunct="1"/>
            <a:r>
              <a:rPr lang="es-us" sz="4000" b="0" i="0" u="none" baseline="0"/>
              <a:t>¿Cómo calcula el HPD su parte del alquiler total?</a:t>
            </a:r>
          </a:p>
        </p:txBody>
      </p:sp>
      <p:sp>
        <p:nvSpPr>
          <p:cNvPr id="30725" name="Rectangle 3"/>
          <p:cNvSpPr>
            <a:spLocks noGrp="1" noChangeArrowheads="1"/>
          </p:cNvSpPr>
          <p:nvPr>
            <p:ph type="body" idx="1"/>
          </p:nvPr>
        </p:nvSpPr>
        <p:spPr/>
        <p:txBody>
          <a:bodyPr/>
          <a:lstStyle/>
          <a:p>
            <a:pPr algn="l" rtl="0" eaLnBrk="1" hangingPunct="1">
              <a:lnSpc>
                <a:spcPct val="90000"/>
              </a:lnSpc>
            </a:pPr>
            <a:r>
              <a:rPr lang="es-us" sz="2400" b="0" i="0" u="none" baseline="0" dirty="0"/>
              <a:t>El HPD realiza deducciones en los siguientes casos:</a:t>
            </a:r>
          </a:p>
          <a:p>
            <a:pPr lvl="1" algn="l" rtl="0" eaLnBrk="1" hangingPunct="1">
              <a:lnSpc>
                <a:spcPct val="90000"/>
              </a:lnSpc>
            </a:pPr>
            <a:r>
              <a:rPr lang="es-us" sz="2000" b="0" i="0" u="none" baseline="0" dirty="0"/>
              <a:t>Hijos menores de edad: cualquier persona de 17 años o menos</a:t>
            </a:r>
          </a:p>
          <a:p>
            <a:pPr lvl="1" eaLnBrk="1" hangingPunct="1">
              <a:lnSpc>
                <a:spcPct val="90000"/>
              </a:lnSpc>
            </a:pPr>
            <a:r>
              <a:rPr lang="es-ES" sz="2000" dirty="0"/>
              <a:t>Personas de la tercera edad</a:t>
            </a:r>
            <a:r>
              <a:rPr lang="es-us" sz="2000" b="0" i="0" u="none" baseline="0" dirty="0"/>
              <a:t> y personas con discapacidades: personas mayores de 62 años y personas con discapacidades, </a:t>
            </a:r>
            <a:r>
              <a:rPr lang="es-US" sz="2000" dirty="0"/>
              <a:t>jefes del núcleo familiar</a:t>
            </a:r>
            <a:r>
              <a:rPr lang="es-us" sz="2000" b="0" i="0" u="none" baseline="0" dirty="0"/>
              <a:t>, </a:t>
            </a:r>
            <a:r>
              <a:rPr lang="es-US" sz="2000" dirty="0"/>
              <a:t>corresponsables</a:t>
            </a:r>
            <a:r>
              <a:rPr lang="es-us" sz="2000" b="0" i="0" u="none" baseline="0" dirty="0"/>
              <a:t> o cónyuges con gastos médicos o de farmacia no reembolsables</a:t>
            </a:r>
          </a:p>
          <a:p>
            <a:pPr lvl="1" eaLnBrk="1" hangingPunct="1">
              <a:lnSpc>
                <a:spcPct val="90000"/>
              </a:lnSpc>
            </a:pPr>
            <a:r>
              <a:rPr lang="es-us" sz="2000" b="0" i="0" u="none" baseline="0" dirty="0"/>
              <a:t>Asistencia por discapacidad: gastos no reembolsados de familiares mayores de 13 años, lo cual permite a un miembro de la familia </a:t>
            </a:r>
            <a:r>
              <a:rPr lang="es-US" sz="2000" dirty="0"/>
              <a:t>o a una</a:t>
            </a:r>
            <a:r>
              <a:rPr lang="es-us" sz="2000" b="0" i="0" u="none" baseline="0" dirty="0"/>
              <a:t> persona discapacitada </a:t>
            </a:r>
            <a:r>
              <a:rPr lang="es-US" sz="2000" dirty="0"/>
              <a:t>tener un empleo</a:t>
            </a:r>
            <a:r>
              <a:rPr lang="es-us" sz="2000" b="0" i="0" u="none" baseline="0" dirty="0"/>
              <a:t>. </a:t>
            </a:r>
          </a:p>
          <a:p>
            <a:pPr lvl="1" eaLnBrk="1" hangingPunct="1">
              <a:lnSpc>
                <a:spcPct val="90000"/>
              </a:lnSpc>
            </a:pPr>
            <a:r>
              <a:rPr lang="es-us" sz="2000" b="0" i="0" u="none" baseline="0" dirty="0"/>
              <a:t>Gastos de cuidado infantil: niños de 12 años o menores; lo cual permite trabajar o estudiar al jefe del </a:t>
            </a:r>
            <a:r>
              <a:rPr lang="es-US" sz="2000" dirty="0"/>
              <a:t>núcleo</a:t>
            </a:r>
            <a:r>
              <a:rPr lang="es-us" sz="2000" b="0" i="0" u="none" baseline="0" dirty="0"/>
              <a:t> familiar.</a:t>
            </a:r>
          </a:p>
          <a:p>
            <a:pPr lvl="1" eaLnBrk="1" hangingPunct="1">
              <a:lnSpc>
                <a:spcPct val="90000"/>
              </a:lnSpc>
            </a:pPr>
            <a:r>
              <a:rPr lang="es-us" sz="2000" b="0" i="0" u="none" baseline="0" dirty="0"/>
              <a:t>Gastos médicos: costos médicos no reembolsados que excedan el 3 % de los ingresos del </a:t>
            </a:r>
            <a:r>
              <a:rPr lang="es-US" sz="2000" dirty="0"/>
              <a:t>núcleo</a:t>
            </a:r>
            <a:r>
              <a:rPr lang="es-us" sz="2000" b="0" i="0" u="none" baseline="0" dirty="0"/>
              <a:t> familiar para cualquier miembro de la familia.</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7">
            <a:hlinkClick r:id="" action="ppaction://media"/>
            <a:extLst>
              <a:ext uri="{FF2B5EF4-FFF2-40B4-BE49-F238E27FC236}">
                <a16:creationId xmlns:a16="http://schemas.microsoft.com/office/drawing/2014/main" id="{B52A21FF-4D2C-555D-C349-2C42EA633E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3150" y="3253581"/>
            <a:ext cx="609600" cy="609600"/>
          </a:xfrm>
          <a:prstGeom prst="rect">
            <a:avLst/>
          </a:prstGeom>
        </p:spPr>
      </p:pic>
    </p:spTree>
  </p:cSld>
  <p:clrMapOvr>
    <a:masterClrMapping/>
  </p:clrMapOvr>
  <p:transition spd="slow" advTm="49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BF159BF2-186F-4636-91D2-9CB136307E4D}" type="slidenum">
              <a:rPr/>
              <a:pPr eaLnBrk="1" hangingPunct="1"/>
              <a:t>38</a:t>
            </a:fld>
            <a:endParaRPr lang="es-us"/>
          </a:p>
        </p:txBody>
      </p:sp>
      <p:sp>
        <p:nvSpPr>
          <p:cNvPr id="31748" name="Rectangle 2"/>
          <p:cNvSpPr>
            <a:spLocks noGrp="1" noChangeArrowheads="1"/>
          </p:cNvSpPr>
          <p:nvPr>
            <p:ph type="title"/>
          </p:nvPr>
        </p:nvSpPr>
        <p:spPr/>
        <p:txBody>
          <a:bodyPr/>
          <a:lstStyle/>
          <a:p>
            <a:pPr rtl="0" eaLnBrk="1" hangingPunct="1"/>
            <a:r>
              <a:rPr lang="es-us" sz="4000" b="0" i="0" u="none" baseline="0"/>
              <a:t>¿Cómo calcula el HPD su parte del alquiler total?</a:t>
            </a:r>
          </a:p>
        </p:txBody>
      </p:sp>
      <p:sp>
        <p:nvSpPr>
          <p:cNvPr id="31749" name="Rectangle 3"/>
          <p:cNvSpPr>
            <a:spLocks noGrp="1" noChangeArrowheads="1"/>
          </p:cNvSpPr>
          <p:nvPr>
            <p:ph type="body" idx="1"/>
          </p:nvPr>
        </p:nvSpPr>
        <p:spPr/>
        <p:txBody>
          <a:bodyPr/>
          <a:lstStyle/>
          <a:p>
            <a:pPr algn="l" rtl="0" eaLnBrk="1" hangingPunct="1"/>
            <a:endParaRPr lang="es-us"/>
          </a:p>
          <a:p>
            <a:pPr algn="l" rtl="0" eaLnBrk="1" hangingPunct="1"/>
            <a:r>
              <a:rPr lang="es-us" b="0" i="0" u="none" baseline="0"/>
              <a:t>Sus </a:t>
            </a:r>
            <a:r>
              <a:rPr lang="es-us" b="1" i="0" u="none" baseline="0"/>
              <a:t>ingresos netos</a:t>
            </a:r>
            <a:r>
              <a:rPr lang="es-us" b="0" i="0" u="none" baseline="0"/>
              <a:t> son sus ingresos brutos antes de deducir los impuestos, menos sus deducciones permitidas.</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8">
            <a:hlinkClick r:id="" action="ppaction://media"/>
            <a:extLst>
              <a:ext uri="{FF2B5EF4-FFF2-40B4-BE49-F238E27FC236}">
                <a16:creationId xmlns:a16="http://schemas.microsoft.com/office/drawing/2014/main" id="{1EC4F9A1-D7F2-D861-F6BC-A07BF06E8B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53625" y="3291681"/>
            <a:ext cx="609600" cy="609600"/>
          </a:xfrm>
          <a:prstGeom prst="rect">
            <a:avLst/>
          </a:prstGeom>
        </p:spPr>
      </p:pic>
    </p:spTree>
  </p:cSld>
  <p:clrMapOvr>
    <a:masterClrMapping/>
  </p:clrMapOvr>
  <p:transition spd="slow" advTm="70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2C7DED75-3A59-4266-BDF2-742C8322A054}" type="slidenum">
              <a:rPr/>
              <a:pPr eaLnBrk="1" hangingPunct="1"/>
              <a:t>39</a:t>
            </a:fld>
            <a:endParaRPr lang="es-us"/>
          </a:p>
        </p:txBody>
      </p:sp>
      <p:sp>
        <p:nvSpPr>
          <p:cNvPr id="32772" name="Rectangle 2"/>
          <p:cNvSpPr>
            <a:spLocks noGrp="1" noChangeArrowheads="1"/>
          </p:cNvSpPr>
          <p:nvPr>
            <p:ph type="title"/>
          </p:nvPr>
        </p:nvSpPr>
        <p:spPr/>
        <p:txBody>
          <a:bodyPr/>
          <a:lstStyle/>
          <a:p>
            <a:pPr rtl="0" eaLnBrk="1" hangingPunct="1"/>
            <a:r>
              <a:rPr lang="es-us" sz="4000" b="0" i="0" u="none" baseline="0"/>
              <a:t>¿Cómo calcula el HPD su parte del alquiler total? </a:t>
            </a:r>
          </a:p>
        </p:txBody>
      </p:sp>
      <p:sp>
        <p:nvSpPr>
          <p:cNvPr id="32773" name="Rectangle 3"/>
          <p:cNvSpPr>
            <a:spLocks noGrp="1" noChangeArrowheads="1"/>
          </p:cNvSpPr>
          <p:nvPr>
            <p:ph type="body" idx="1"/>
          </p:nvPr>
        </p:nvSpPr>
        <p:spPr/>
        <p:txBody>
          <a:bodyPr/>
          <a:lstStyle/>
          <a:p>
            <a:pPr algn="l" rtl="0" eaLnBrk="1" hangingPunct="1">
              <a:lnSpc>
                <a:spcPct val="80000"/>
              </a:lnSpc>
              <a:buFontTx/>
              <a:buNone/>
            </a:pPr>
            <a:r>
              <a:rPr lang="es-us" sz="2800" b="0" i="0" u="none" baseline="0" dirty="0"/>
              <a:t>El Pago Total del Inquilino (TTP) para titulares </a:t>
            </a:r>
            <a:br>
              <a:rPr lang="en-US" sz="2800" b="0" i="0" u="none" baseline="0" dirty="0"/>
            </a:br>
            <a:r>
              <a:rPr lang="es-us" sz="2800" b="0" i="0" u="none" baseline="0" dirty="0"/>
              <a:t>de vales equivale a lo que sea mayor entre las siguientes opciones: </a:t>
            </a:r>
          </a:p>
          <a:p>
            <a:pPr algn="l" rtl="0" eaLnBrk="1" hangingPunct="1">
              <a:lnSpc>
                <a:spcPct val="80000"/>
              </a:lnSpc>
              <a:buFontTx/>
              <a:buNone/>
            </a:pPr>
            <a:endParaRPr lang="es-us" sz="2800" dirty="0"/>
          </a:p>
          <a:p>
            <a:pPr algn="l" rtl="0" eaLnBrk="1" hangingPunct="1">
              <a:lnSpc>
                <a:spcPct val="80000"/>
              </a:lnSpc>
            </a:pPr>
            <a:r>
              <a:rPr lang="es-us" sz="2800" b="0" i="0" u="none" baseline="0" dirty="0"/>
              <a:t>el 30 % de sus ingresos netos mensuales</a:t>
            </a:r>
          </a:p>
          <a:p>
            <a:pPr algn="l" rtl="0" eaLnBrk="1" hangingPunct="1">
              <a:lnSpc>
                <a:spcPct val="80000"/>
              </a:lnSpc>
              <a:buFontTx/>
              <a:buNone/>
            </a:pPr>
            <a:r>
              <a:rPr lang="es-us" sz="2800" b="0" i="0" u="none" baseline="0" dirty="0"/>
              <a:t>	O BIEN</a:t>
            </a:r>
          </a:p>
          <a:p>
            <a:pPr algn="l" rtl="0" eaLnBrk="1" hangingPunct="1">
              <a:lnSpc>
                <a:spcPct val="80000"/>
              </a:lnSpc>
            </a:pPr>
            <a:r>
              <a:rPr lang="es-us" sz="2800" b="0" i="0" u="none" baseline="0" dirty="0"/>
              <a:t>el 10 % de sus ingresos brutos mensuales</a:t>
            </a:r>
          </a:p>
          <a:p>
            <a:pPr algn="l" rtl="0" eaLnBrk="1" hangingPunct="1">
              <a:lnSpc>
                <a:spcPct val="80000"/>
              </a:lnSpc>
              <a:buFontTx/>
              <a:buNone/>
            </a:pPr>
            <a:r>
              <a:rPr lang="es-us" sz="2800" b="0" i="0" u="none" baseline="0" dirty="0"/>
              <a:t>	O BIEN</a:t>
            </a:r>
          </a:p>
          <a:p>
            <a:pPr algn="l" rtl="0" eaLnBrk="1" hangingPunct="1">
              <a:lnSpc>
                <a:spcPct val="80000"/>
              </a:lnSpc>
            </a:pPr>
            <a:r>
              <a:rPr lang="es-us" sz="2800" b="0" i="0" u="none" baseline="0" dirty="0"/>
              <a:t>el Alquiler con Asistencia Pública</a:t>
            </a:r>
          </a:p>
          <a:p>
            <a:pPr algn="l" rtl="0" eaLnBrk="1" hangingPunct="1">
              <a:lnSpc>
                <a:spcPct val="80000"/>
              </a:lnSpc>
              <a:buFontTx/>
              <a:buNone/>
            </a:pPr>
            <a:r>
              <a:rPr lang="es-us" sz="2800" b="0" i="0" u="none" baseline="0" dirty="0"/>
              <a:t>	O BIEN</a:t>
            </a:r>
          </a:p>
          <a:p>
            <a:pPr algn="l" rtl="0" eaLnBrk="1" hangingPunct="1">
              <a:lnSpc>
                <a:spcPct val="80000"/>
              </a:lnSpc>
            </a:pPr>
            <a:r>
              <a:rPr lang="es-us" sz="2800" b="0" i="0" u="none" baseline="0" dirty="0"/>
              <a:t>$50</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39">
            <a:hlinkClick r:id="" action="ppaction://media"/>
            <a:extLst>
              <a:ext uri="{FF2B5EF4-FFF2-40B4-BE49-F238E27FC236}">
                <a16:creationId xmlns:a16="http://schemas.microsoft.com/office/drawing/2014/main" id="{22B1D581-2CD4-4793-C76D-86F988916D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2466975"/>
            <a:ext cx="609600" cy="609600"/>
          </a:xfrm>
          <a:prstGeom prst="rect">
            <a:avLst/>
          </a:prstGeom>
        </p:spPr>
      </p:pic>
    </p:spTree>
  </p:cSld>
  <p:clrMapOvr>
    <a:masterClrMapping/>
  </p:clrMapOvr>
  <p:transition spd="slow" advTm="25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A418B59A-18A9-4958-9049-C6515313D566}" type="slidenum">
              <a:rPr/>
              <a:pPr eaLnBrk="1" hangingPunct="1"/>
              <a:t>4</a:t>
            </a:fld>
            <a:endParaRPr lang="es-us"/>
          </a:p>
        </p:txBody>
      </p:sp>
      <p:sp>
        <p:nvSpPr>
          <p:cNvPr id="5124" name="Rectangle 2"/>
          <p:cNvSpPr>
            <a:spLocks noGrp="1" noChangeArrowheads="1"/>
          </p:cNvSpPr>
          <p:nvPr>
            <p:ph type="title"/>
          </p:nvPr>
        </p:nvSpPr>
        <p:spPr/>
        <p:txBody>
          <a:bodyPr/>
          <a:lstStyle/>
          <a:p>
            <a:pPr rtl="0" eaLnBrk="1" hangingPunct="1"/>
            <a:r>
              <a:rPr lang="es-us" sz="4000" b="0" i="0" u="none" baseline="0"/>
              <a:t>Descripción general del Programa de la Sección 8</a:t>
            </a:r>
          </a:p>
        </p:txBody>
      </p:sp>
      <p:sp>
        <p:nvSpPr>
          <p:cNvPr id="5125" name="Rectangle 3"/>
          <p:cNvSpPr>
            <a:spLocks noGrp="1" noChangeArrowheads="1"/>
          </p:cNvSpPr>
          <p:nvPr>
            <p:ph type="body" idx="1"/>
          </p:nvPr>
        </p:nvSpPr>
        <p:spPr/>
        <p:txBody>
          <a:bodyPr/>
          <a:lstStyle/>
          <a:p>
            <a:pPr eaLnBrk="1" hangingPunct="1"/>
            <a:r>
              <a:rPr lang="es-us" sz="2800" b="0" i="0" u="none" baseline="0" dirty="0"/>
              <a:t>El Programa de la Sección 8 brinda asistencia para el alquiler destinada a los </a:t>
            </a:r>
            <a:r>
              <a:rPr lang="es-US" sz="2800" dirty="0"/>
              <a:t>núcleos</a:t>
            </a:r>
            <a:r>
              <a:rPr lang="es-us" sz="2800" b="0" i="0" u="none" baseline="0" dirty="0"/>
              <a:t> familiares elegibles, con el fin de ayudarlos a alquilar apartamentos de propiedad privada.</a:t>
            </a:r>
            <a:br>
              <a:rPr lang="es-us" dirty="0"/>
            </a:br>
            <a:endParaRPr lang="es-us" dirty="0"/>
          </a:p>
          <a:p>
            <a:pPr algn="l" rtl="0" eaLnBrk="1" hangingPunct="1"/>
            <a:r>
              <a:rPr lang="es-us" sz="2800" b="0" i="0" u="none" baseline="0" dirty="0"/>
              <a:t>El HPD administra el Programa de la Sección 8 y efectúa Pagos de Asistencia para la Vivienda (HAP) en nombre de los inquilinos. </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04">
            <a:hlinkClick r:id="" action="ppaction://media"/>
            <a:extLst>
              <a:ext uri="{FF2B5EF4-FFF2-40B4-BE49-F238E27FC236}">
                <a16:creationId xmlns:a16="http://schemas.microsoft.com/office/drawing/2014/main" id="{AEA4F8A8-652B-BDA2-2ABE-7B12945372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91750" y="1800225"/>
            <a:ext cx="609600" cy="609600"/>
          </a:xfrm>
          <a:prstGeom prst="rect">
            <a:avLst/>
          </a:prstGeom>
        </p:spPr>
      </p:pic>
    </p:spTree>
  </p:cSld>
  <p:clrMapOvr>
    <a:masterClrMapping/>
  </p:clrMapOvr>
  <p:transition spd="slow" advTm="14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DCDBCB77-B073-4125-B8F2-DFAD035F2D2B}" type="slidenum">
              <a:rPr/>
              <a:pPr eaLnBrk="1" hangingPunct="1"/>
              <a:t>40</a:t>
            </a:fld>
            <a:endParaRPr lang="es-us"/>
          </a:p>
        </p:txBody>
      </p:sp>
      <p:sp>
        <p:nvSpPr>
          <p:cNvPr id="33796" name="Rectangle 2"/>
          <p:cNvSpPr>
            <a:spLocks noGrp="1" noChangeArrowheads="1"/>
          </p:cNvSpPr>
          <p:nvPr>
            <p:ph type="title"/>
          </p:nvPr>
        </p:nvSpPr>
        <p:spPr/>
        <p:txBody>
          <a:bodyPr/>
          <a:lstStyle/>
          <a:p>
            <a:pPr eaLnBrk="1" hangingPunct="1"/>
            <a:r>
              <a:rPr lang="es-us" b="0" i="0" u="none" baseline="0" dirty="0"/>
              <a:t>Ingresos del </a:t>
            </a:r>
            <a:r>
              <a:rPr lang="es-US" dirty="0"/>
              <a:t>núcleo</a:t>
            </a:r>
            <a:r>
              <a:rPr lang="es-us" b="0" i="0" u="none" baseline="0" dirty="0"/>
              <a:t> familiar</a:t>
            </a:r>
          </a:p>
        </p:txBody>
      </p:sp>
      <p:sp>
        <p:nvSpPr>
          <p:cNvPr id="33797" name="Rectangle 3"/>
          <p:cNvSpPr>
            <a:spLocks noGrp="1" noChangeArrowheads="1"/>
          </p:cNvSpPr>
          <p:nvPr>
            <p:ph type="body" idx="1"/>
          </p:nvPr>
        </p:nvSpPr>
        <p:spPr>
          <a:xfrm>
            <a:off x="457200" y="1600200"/>
            <a:ext cx="8397240" cy="4525963"/>
          </a:xfrm>
        </p:spPr>
        <p:txBody>
          <a:bodyPr/>
          <a:lstStyle/>
          <a:p>
            <a:pPr eaLnBrk="1" hangingPunct="1">
              <a:lnSpc>
                <a:spcPct val="80000"/>
              </a:lnSpc>
            </a:pPr>
            <a:r>
              <a:rPr lang="es-us" sz="2000" b="0" i="0" u="none" baseline="0" dirty="0"/>
              <a:t>Todos los ingresos que perciba cualquier miembro del </a:t>
            </a:r>
            <a:r>
              <a:rPr lang="es-US" sz="2000" dirty="0"/>
              <a:t>núcleo familiar </a:t>
            </a:r>
            <a:r>
              <a:rPr lang="es-us" sz="2000" b="0" i="0" u="none" baseline="0" dirty="0"/>
              <a:t>deben declararse. Los ingresos incluyen, entre otros, lo siguiente:</a:t>
            </a:r>
          </a:p>
          <a:p>
            <a:pPr algn="l" rtl="0" eaLnBrk="1" hangingPunct="1">
              <a:lnSpc>
                <a:spcPct val="80000"/>
              </a:lnSpc>
            </a:pPr>
            <a:endParaRPr lang="es-us" sz="2000" dirty="0"/>
          </a:p>
          <a:p>
            <a:pPr lvl="1" eaLnBrk="1" hangingPunct="1">
              <a:lnSpc>
                <a:spcPct val="80000"/>
              </a:lnSpc>
            </a:pPr>
            <a:r>
              <a:rPr lang="es-us" sz="1800" b="0" i="0" u="none" baseline="0" dirty="0"/>
              <a:t>Ingresos </a:t>
            </a:r>
            <a:r>
              <a:rPr lang="es-US" sz="1800" dirty="0"/>
              <a:t>habituales</a:t>
            </a:r>
            <a:r>
              <a:rPr lang="es-us" sz="1800" b="0" i="0" u="none" baseline="0" dirty="0"/>
              <a:t> recibidos de organizaciones o personas </a:t>
            </a:r>
            <a:br>
              <a:rPr lang="es-us" sz="1800" b="0" i="0" u="none" baseline="0" dirty="0"/>
            </a:br>
            <a:r>
              <a:rPr lang="es-us" sz="1800" b="0" i="0" u="none" baseline="0" dirty="0"/>
              <a:t>(</a:t>
            </a:r>
            <a:r>
              <a:rPr lang="es-US" sz="1800" dirty="0"/>
              <a:t>incluyendo</a:t>
            </a:r>
            <a:r>
              <a:rPr lang="es-us" sz="1800" b="0" i="0" u="none" baseline="0" dirty="0"/>
              <a:t> familiares y amigos) que no residen en su </a:t>
            </a:r>
            <a:r>
              <a:rPr lang="es-US" sz="1800" dirty="0"/>
              <a:t>casa</a:t>
            </a:r>
            <a:endParaRPr lang="es-us" sz="1800" b="0" i="0" u="none" baseline="0" dirty="0"/>
          </a:p>
          <a:p>
            <a:pPr lvl="1" algn="l" rtl="0" eaLnBrk="1" hangingPunct="1">
              <a:lnSpc>
                <a:spcPct val="80000"/>
              </a:lnSpc>
            </a:pPr>
            <a:r>
              <a:rPr lang="es-us" sz="1800" b="0" i="0" u="none" baseline="0" dirty="0"/>
              <a:t>Trabajo independiente, trabajo estacional</a:t>
            </a:r>
          </a:p>
          <a:p>
            <a:pPr lvl="1" algn="l" rtl="0" eaLnBrk="1" hangingPunct="1">
              <a:lnSpc>
                <a:spcPct val="80000"/>
              </a:lnSpc>
            </a:pPr>
            <a:r>
              <a:rPr lang="es-us" sz="1800" b="0" i="0" u="none" baseline="0" dirty="0"/>
              <a:t>Trabajo no registrado</a:t>
            </a:r>
          </a:p>
          <a:p>
            <a:pPr lvl="1" eaLnBrk="1" hangingPunct="1">
              <a:lnSpc>
                <a:spcPct val="80000"/>
              </a:lnSpc>
            </a:pPr>
            <a:r>
              <a:rPr lang="es-us" sz="1800" b="0" i="0" u="none" baseline="0" dirty="0"/>
              <a:t>Manutención de menores o pensión </a:t>
            </a:r>
            <a:r>
              <a:rPr lang="es-US" sz="1800" dirty="0"/>
              <a:t>alimenticia/conyugal</a:t>
            </a:r>
            <a:endParaRPr lang="es-us" sz="1800" b="0" i="0" u="none" baseline="0" dirty="0"/>
          </a:p>
          <a:p>
            <a:pPr lvl="1" algn="l" rtl="0" eaLnBrk="1" hangingPunct="1">
              <a:lnSpc>
                <a:spcPct val="80000"/>
              </a:lnSpc>
            </a:pPr>
            <a:r>
              <a:rPr lang="es-us" sz="1800" b="0" i="0" u="none" baseline="0" dirty="0"/>
              <a:t>Seguro de desempleo o compensación laboral</a:t>
            </a:r>
          </a:p>
          <a:p>
            <a:pPr lvl="1" algn="l" rtl="0" eaLnBrk="1" hangingPunct="1">
              <a:lnSpc>
                <a:spcPct val="80000"/>
              </a:lnSpc>
            </a:pPr>
            <a:r>
              <a:rPr lang="es-us" sz="1800" b="0" i="0" u="none" baseline="0" dirty="0"/>
              <a:t>Seguro Social o SSI</a:t>
            </a:r>
          </a:p>
          <a:p>
            <a:pPr lvl="1" algn="l" rtl="0" eaLnBrk="1" hangingPunct="1">
              <a:lnSpc>
                <a:spcPct val="80000"/>
              </a:lnSpc>
            </a:pPr>
            <a:r>
              <a:rPr lang="es-us" sz="1800" b="0" i="0" u="none" baseline="0" dirty="0"/>
              <a:t>Asistencia Pública </a:t>
            </a:r>
          </a:p>
          <a:p>
            <a:pPr lvl="1" algn="l" rtl="0" eaLnBrk="1" hangingPunct="1">
              <a:lnSpc>
                <a:spcPct val="80000"/>
              </a:lnSpc>
            </a:pPr>
            <a:r>
              <a:rPr lang="es-us" sz="1800" b="0" i="0" u="none" baseline="0" dirty="0"/>
              <a:t>Pensión o jubilación</a:t>
            </a:r>
          </a:p>
          <a:p>
            <a:pPr lvl="1" algn="l" rtl="0" eaLnBrk="1" hangingPunct="1">
              <a:lnSpc>
                <a:spcPct val="80000"/>
              </a:lnSpc>
            </a:pPr>
            <a:r>
              <a:rPr lang="es-us" sz="1800" b="0" i="0" u="none" baseline="0" dirty="0"/>
              <a:t>Pagos por discapacidad</a:t>
            </a:r>
          </a:p>
          <a:p>
            <a:pPr lvl="1" algn="l" rtl="0" eaLnBrk="1" hangingPunct="1">
              <a:lnSpc>
                <a:spcPct val="80000"/>
              </a:lnSpc>
            </a:pPr>
            <a:r>
              <a:rPr lang="es-us" sz="1800" b="0" i="0" u="none" baseline="0" dirty="0"/>
              <a:t>Asistencia a veteranos</a:t>
            </a:r>
          </a:p>
          <a:p>
            <a:pPr lvl="1" algn="l" rtl="0" eaLnBrk="1" hangingPunct="1">
              <a:lnSpc>
                <a:spcPct val="80000"/>
              </a:lnSpc>
            </a:pPr>
            <a:r>
              <a:rPr lang="es-us" sz="1800" b="0" i="0" u="none" baseline="0" dirty="0"/>
              <a:t>Ayuda financiera o beca</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40">
            <a:hlinkClick r:id="" action="ppaction://media"/>
            <a:extLst>
              <a:ext uri="{FF2B5EF4-FFF2-40B4-BE49-F238E27FC236}">
                <a16:creationId xmlns:a16="http://schemas.microsoft.com/office/drawing/2014/main" id="{0CF37F6F-9357-1E17-234C-19C578C48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5975" y="2266950"/>
            <a:ext cx="609600" cy="609600"/>
          </a:xfrm>
          <a:prstGeom prst="rect">
            <a:avLst/>
          </a:prstGeom>
        </p:spPr>
      </p:pic>
    </p:spTree>
  </p:cSld>
  <p:clrMapOvr>
    <a:masterClrMapping/>
  </p:clrMapOvr>
  <p:transition spd="slow" advTm="39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648BD719-7FE0-40F8-9605-F089B61765FF}" type="slidenum">
              <a:rPr/>
              <a:pPr eaLnBrk="1" hangingPunct="1"/>
              <a:t>41</a:t>
            </a:fld>
            <a:endParaRPr lang="es-us"/>
          </a:p>
        </p:txBody>
      </p:sp>
      <p:sp>
        <p:nvSpPr>
          <p:cNvPr id="34820" name="Rectangle 2"/>
          <p:cNvSpPr>
            <a:spLocks noGrp="1" noChangeArrowheads="1"/>
          </p:cNvSpPr>
          <p:nvPr>
            <p:ph type="title"/>
          </p:nvPr>
        </p:nvSpPr>
        <p:spPr/>
        <p:txBody>
          <a:bodyPr/>
          <a:lstStyle/>
          <a:p>
            <a:pPr eaLnBrk="1" hangingPunct="1"/>
            <a:r>
              <a:rPr lang="es-us" b="0" i="0" u="none" baseline="0" dirty="0"/>
              <a:t>Activos del </a:t>
            </a:r>
            <a:r>
              <a:rPr lang="es-US" dirty="0"/>
              <a:t>núcleo</a:t>
            </a:r>
            <a:r>
              <a:rPr lang="es-us" b="0" i="0" u="none" baseline="0" dirty="0"/>
              <a:t> familiar</a:t>
            </a:r>
          </a:p>
        </p:txBody>
      </p:sp>
      <p:sp>
        <p:nvSpPr>
          <p:cNvPr id="34821" name="Rectangle 3"/>
          <p:cNvSpPr>
            <a:spLocks noGrp="1" noChangeArrowheads="1"/>
          </p:cNvSpPr>
          <p:nvPr>
            <p:ph type="body" idx="1"/>
          </p:nvPr>
        </p:nvSpPr>
        <p:spPr/>
        <p:txBody>
          <a:bodyPr/>
          <a:lstStyle/>
          <a:p>
            <a:pPr eaLnBrk="1" hangingPunct="1">
              <a:lnSpc>
                <a:spcPct val="90000"/>
              </a:lnSpc>
            </a:pPr>
            <a:r>
              <a:rPr lang="es-us" sz="2600" b="0" i="0" u="none" baseline="0" dirty="0"/>
              <a:t>Todos los </a:t>
            </a:r>
            <a:r>
              <a:rPr lang="es-US" sz="2600" dirty="0"/>
              <a:t>bienes</a:t>
            </a:r>
            <a:r>
              <a:rPr lang="es-us" sz="2600" b="0" i="0" u="none" baseline="0" dirty="0"/>
              <a:t> de cualquier miembro del </a:t>
            </a:r>
            <a:r>
              <a:rPr lang="es-US" sz="2600" dirty="0"/>
              <a:t>núcleo familiar</a:t>
            </a:r>
            <a:r>
              <a:rPr lang="es-us" sz="2600" b="0" i="0" u="none" baseline="0" dirty="0"/>
              <a:t> deben declararse. Un </a:t>
            </a:r>
            <a:r>
              <a:rPr lang="es-US" sz="2600" dirty="0"/>
              <a:t>bien</a:t>
            </a:r>
            <a:r>
              <a:rPr lang="es-us" sz="2600" b="0" i="0" u="none" baseline="0" dirty="0"/>
              <a:t> es un elemento que usted posee y que puede convertir en dinero efectivo. Esto incluye, entre otros, lo siguiente:</a:t>
            </a:r>
          </a:p>
          <a:p>
            <a:pPr lvl="1" algn="l" rtl="0" eaLnBrk="1" hangingPunct="1">
              <a:lnSpc>
                <a:spcPct val="90000"/>
              </a:lnSpc>
            </a:pPr>
            <a:r>
              <a:rPr lang="es-us" sz="2400" b="0" i="0" u="none" baseline="0" dirty="0"/>
              <a:t>Cuentas bancarias</a:t>
            </a:r>
          </a:p>
          <a:p>
            <a:pPr lvl="1" algn="l" rtl="0" eaLnBrk="1" hangingPunct="1">
              <a:lnSpc>
                <a:spcPct val="90000"/>
              </a:lnSpc>
            </a:pPr>
            <a:r>
              <a:rPr lang="es-us" sz="2400" b="0" i="0" u="none" baseline="0" dirty="0"/>
              <a:t>Cuentas de inversiones</a:t>
            </a:r>
          </a:p>
          <a:p>
            <a:pPr lvl="1" algn="l" rtl="0" eaLnBrk="1" hangingPunct="1">
              <a:lnSpc>
                <a:spcPct val="90000"/>
              </a:lnSpc>
            </a:pPr>
            <a:r>
              <a:rPr lang="es-us" sz="2400" b="0" i="0" u="none" baseline="0" dirty="0"/>
              <a:t>Patrimonio en bienes inmuebles</a:t>
            </a:r>
          </a:p>
          <a:p>
            <a:pPr lvl="1" eaLnBrk="1" hangingPunct="1">
              <a:lnSpc>
                <a:spcPct val="90000"/>
              </a:lnSpc>
            </a:pPr>
            <a:r>
              <a:rPr lang="es-us" sz="2400" b="0" i="0" u="none" baseline="0" dirty="0"/>
              <a:t>Caja de ahorro </a:t>
            </a:r>
            <a:r>
              <a:rPr lang="es-US" sz="2400" dirty="0"/>
              <a:t>de jubilación</a:t>
            </a:r>
            <a:endParaRPr lang="es-us" sz="2400" b="0" i="0" u="none" baseline="0" dirty="0"/>
          </a:p>
          <a:p>
            <a:pPr lvl="1" algn="l" rtl="0" eaLnBrk="1" hangingPunct="1">
              <a:lnSpc>
                <a:spcPct val="90000"/>
              </a:lnSpc>
            </a:pPr>
            <a:r>
              <a:rPr lang="es-us" sz="2400" b="0" i="0" u="none" baseline="0" dirty="0"/>
              <a:t>Cuentas de jubilación o pensión de una empresa</a:t>
            </a:r>
          </a:p>
          <a:p>
            <a:pPr lvl="1" algn="l" rtl="0" eaLnBrk="1" hangingPunct="1">
              <a:lnSpc>
                <a:spcPct val="90000"/>
              </a:lnSpc>
            </a:pPr>
            <a:r>
              <a:rPr lang="es-us" sz="2400" b="0" i="0" u="none" baseline="0" dirty="0"/>
              <a:t>Pagos únicos</a:t>
            </a:r>
          </a:p>
          <a:p>
            <a:pPr lvl="1" algn="l" rtl="0" eaLnBrk="1" hangingPunct="1">
              <a:lnSpc>
                <a:spcPct val="90000"/>
              </a:lnSpc>
            </a:pPr>
            <a:r>
              <a:rPr lang="es-us" sz="2400" b="0" i="0" u="none" baseline="0" dirty="0"/>
              <a:t>Bienes muebles considerados inversiones</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41">
            <a:hlinkClick r:id="" action="ppaction://media"/>
            <a:extLst>
              <a:ext uri="{FF2B5EF4-FFF2-40B4-BE49-F238E27FC236}">
                <a16:creationId xmlns:a16="http://schemas.microsoft.com/office/drawing/2014/main" id="{4706F44C-2D05-79F5-C650-AEC3491E99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82175" y="2867025"/>
            <a:ext cx="609600" cy="609600"/>
          </a:xfrm>
          <a:prstGeom prst="rect">
            <a:avLst/>
          </a:prstGeom>
        </p:spPr>
      </p:pic>
    </p:spTree>
  </p:cSld>
  <p:clrMapOvr>
    <a:masterClrMapping/>
  </p:clrMapOvr>
  <p:transition spd="slow" advTm="25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F243-AF27-20E0-7D39-3E548792B1CF}"/>
              </a:ext>
            </a:extLst>
          </p:cNvPr>
          <p:cNvSpPr>
            <a:spLocks noGrp="1"/>
          </p:cNvSpPr>
          <p:nvPr>
            <p:ph type="title"/>
          </p:nvPr>
        </p:nvSpPr>
        <p:spPr/>
        <p:txBody>
          <a:bodyPr/>
          <a:lstStyle/>
          <a:p>
            <a:r>
              <a:rPr lang="es-us" b="0" i="0" u="none" baseline="0" dirty="0">
                <a:cs typeface="Arial"/>
              </a:rPr>
              <a:t>Miembros elegibles del </a:t>
            </a:r>
            <a:r>
              <a:rPr lang="es-US" dirty="0">
                <a:cs typeface="Arial"/>
              </a:rPr>
              <a:t>núcleo</a:t>
            </a:r>
            <a:r>
              <a:rPr lang="es-us" b="0" i="0" u="none" baseline="0" dirty="0">
                <a:cs typeface="Arial"/>
              </a:rPr>
              <a:t> familiar</a:t>
            </a:r>
            <a:endParaRPr lang="es-us" dirty="0"/>
          </a:p>
        </p:txBody>
      </p:sp>
      <p:sp>
        <p:nvSpPr>
          <p:cNvPr id="3" name="Content Placeholder 2">
            <a:extLst>
              <a:ext uri="{FF2B5EF4-FFF2-40B4-BE49-F238E27FC236}">
                <a16:creationId xmlns:a16="http://schemas.microsoft.com/office/drawing/2014/main" id="{207A6F14-8BA1-708F-69D3-322F36C14BF8}"/>
              </a:ext>
            </a:extLst>
          </p:cNvPr>
          <p:cNvSpPr>
            <a:spLocks noGrp="1"/>
          </p:cNvSpPr>
          <p:nvPr>
            <p:ph idx="1"/>
          </p:nvPr>
        </p:nvSpPr>
        <p:spPr/>
        <p:txBody>
          <a:bodyPr/>
          <a:lstStyle/>
          <a:p>
            <a:r>
              <a:rPr lang="es-us" sz="2600" b="0" i="0" u="none" baseline="0" dirty="0">
                <a:latin typeface="Calibri"/>
                <a:ea typeface="Calibri"/>
                <a:cs typeface="Calibri"/>
              </a:rPr>
              <a:t>Debe avisar al HPD sobre el estatus migratorio de todos los miembros del </a:t>
            </a:r>
            <a:r>
              <a:rPr lang="es-US" sz="2600" dirty="0">
                <a:latin typeface="Calibri"/>
                <a:ea typeface="Calibri"/>
                <a:cs typeface="Calibri"/>
              </a:rPr>
              <a:t>núcleo</a:t>
            </a:r>
            <a:r>
              <a:rPr lang="es-us" sz="2600" b="0" i="0" u="none" baseline="0" dirty="0">
                <a:latin typeface="Calibri"/>
                <a:ea typeface="Calibri"/>
                <a:cs typeface="Calibri"/>
              </a:rPr>
              <a:t> familiar, ya sean ciudadanos </a:t>
            </a:r>
            <a:br>
              <a:rPr lang="es-us" sz="2600" b="0" i="0" u="none" baseline="0" dirty="0">
                <a:latin typeface="Calibri"/>
                <a:ea typeface="Calibri"/>
                <a:cs typeface="Calibri"/>
              </a:rPr>
            </a:br>
            <a:r>
              <a:rPr lang="es-us" sz="2600" b="0" i="0" u="none" baseline="0" dirty="0">
                <a:latin typeface="Calibri"/>
                <a:ea typeface="Calibri"/>
                <a:cs typeface="Calibri"/>
              </a:rPr>
              <a:t>o inmigrantes elegibles. El HPD debe </a:t>
            </a:r>
            <a:r>
              <a:rPr lang="es-us" sz="2600" b="0" i="0" u="none" baseline="0" dirty="0">
                <a:latin typeface="Calibri"/>
                <a:ea typeface="+mn-lt"/>
                <a:cs typeface="+mn-lt"/>
              </a:rPr>
              <a:t>compartir esta información con agencias federales (como el HUD y el USCIS).</a:t>
            </a:r>
            <a:r>
              <a:rPr lang="es-us" sz="2600" b="0" i="0" u="none" baseline="0" dirty="0">
                <a:latin typeface="Calibri"/>
                <a:ea typeface="Calibri"/>
                <a:cs typeface="Arial"/>
              </a:rPr>
              <a:t> </a:t>
            </a:r>
            <a:r>
              <a:rPr lang="es-us" sz="2600" b="0" i="0" u="none" baseline="0" dirty="0">
                <a:latin typeface="Calibri"/>
                <a:ea typeface="Calibri"/>
                <a:cs typeface="Calibri"/>
              </a:rPr>
              <a:t>Los inmigrantes elegibles incluyen, entre otros: residentes permanentes legales, sobrevivientes de violencia doméstica y tráfico de personas, solicitantes de asilo y refugiados. </a:t>
            </a:r>
          </a:p>
          <a:p>
            <a:pPr algn="l" rtl="0"/>
            <a:r>
              <a:rPr lang="es-us" sz="2600" b="0" i="0" u="none" baseline="0" dirty="0">
                <a:latin typeface="Calibri"/>
                <a:ea typeface="Calibri"/>
                <a:cs typeface="Calibri"/>
              </a:rPr>
              <a:t>Vaya a </a:t>
            </a:r>
            <a:r>
              <a:rPr lang="es-us" sz="2600" b="0" i="0" u="none" baseline="0" dirty="0">
                <a:latin typeface="Calibri"/>
                <a:ea typeface="+mn-lt"/>
                <a:cs typeface="+mn-lt"/>
                <a:hlinkClick r:id="rId5"/>
              </a:rPr>
              <a:t>https://shorturl.at/T3Rtt</a:t>
            </a:r>
            <a:r>
              <a:rPr lang="es-us" sz="2600" b="0" i="0" u="none" baseline="0" dirty="0">
                <a:latin typeface="Calibri"/>
                <a:ea typeface="+mn-lt"/>
                <a:cs typeface="+mn-lt"/>
              </a:rPr>
              <a:t> </a:t>
            </a:r>
            <a:r>
              <a:rPr lang="es-us" sz="2600" b="0" i="0" u="none" baseline="0" dirty="0">
                <a:latin typeface="Calibri"/>
                <a:ea typeface="Calibri"/>
                <a:cs typeface="Arial"/>
              </a:rPr>
              <a:t>para ver la </a:t>
            </a:r>
            <a:r>
              <a:rPr lang="es-us" sz="2600" b="1" i="0" u="none" baseline="0" dirty="0">
                <a:latin typeface="Calibri"/>
                <a:ea typeface="Calibri"/>
                <a:cs typeface="Arial"/>
              </a:rPr>
              <a:t>hoja informativa sobre inmigración</a:t>
            </a:r>
            <a:r>
              <a:rPr lang="es-us" sz="2600" b="0" i="0" u="none" baseline="0" dirty="0">
                <a:latin typeface="Calibri"/>
                <a:ea typeface="Calibri"/>
                <a:cs typeface="Arial"/>
              </a:rPr>
              <a:t>, que contiene </a:t>
            </a:r>
            <a:r>
              <a:rPr lang="es-us" sz="2600" b="0" i="0" u="none" baseline="0" dirty="0">
                <a:latin typeface="Calibri"/>
                <a:ea typeface="Calibri"/>
                <a:cs typeface="Calibri"/>
              </a:rPr>
              <a:t>más información sobre los estatus migratorios elegibles. </a:t>
            </a:r>
          </a:p>
        </p:txBody>
      </p:sp>
      <p:sp>
        <p:nvSpPr>
          <p:cNvPr id="5" name="Slide Number Placeholder 4">
            <a:extLst>
              <a:ext uri="{FF2B5EF4-FFF2-40B4-BE49-F238E27FC236}">
                <a16:creationId xmlns:a16="http://schemas.microsoft.com/office/drawing/2014/main" id="{8EBC73A0-7164-D73B-3877-2895140987DD}"/>
              </a:ext>
            </a:extLst>
          </p:cNvPr>
          <p:cNvSpPr>
            <a:spLocks noGrp="1"/>
          </p:cNvSpPr>
          <p:nvPr>
            <p:ph type="sldNum" sz="quarter" idx="12"/>
          </p:nvPr>
        </p:nvSpPr>
        <p:spPr/>
        <p:txBody>
          <a:bodyPr/>
          <a:lstStyle/>
          <a:p>
            <a:pPr algn="r" rtl="0">
              <a:defRPr/>
            </a:pPr>
            <a:fld id="{7FE6D6C9-AB2A-4C32-87C2-C6CC5881B0D1}" type="slidenum">
              <a:rPr/>
              <a:pPr>
                <a:defRPr/>
              </a:pPr>
              <a:t>42</a:t>
            </a:fld>
            <a:endParaRPr lang="es-us"/>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42">
            <a:hlinkClick r:id="" action="ppaction://media"/>
            <a:extLst>
              <a:ext uri="{FF2B5EF4-FFF2-40B4-BE49-F238E27FC236}">
                <a16:creationId xmlns:a16="http://schemas.microsoft.com/office/drawing/2014/main" id="{92176C0B-EE49-FE77-7AA6-92A55F916E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7900" y="2457450"/>
            <a:ext cx="609600" cy="609600"/>
          </a:xfrm>
          <a:prstGeom prst="rect">
            <a:avLst/>
          </a:prstGeom>
        </p:spPr>
      </p:pic>
    </p:spTree>
    <p:extLst>
      <p:ext uri="{BB962C8B-B14F-4D97-AF65-F5344CB8AC3E}">
        <p14:creationId xmlns:p14="http://schemas.microsoft.com/office/powerpoint/2010/main" val="5780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0084799F-7606-4CC5-9A84-BA0AC31975D0}" type="slidenum">
              <a:rPr/>
              <a:pPr eaLnBrk="1" hangingPunct="1"/>
              <a:t>43</a:t>
            </a:fld>
            <a:endParaRPr lang="es-us"/>
          </a:p>
        </p:txBody>
      </p:sp>
      <p:sp>
        <p:nvSpPr>
          <p:cNvPr id="35844" name="Rectangle 2"/>
          <p:cNvSpPr>
            <a:spLocks noGrp="1" noChangeArrowheads="1"/>
          </p:cNvSpPr>
          <p:nvPr>
            <p:ph type="title"/>
          </p:nvPr>
        </p:nvSpPr>
        <p:spPr/>
        <p:txBody>
          <a:bodyPr/>
          <a:lstStyle/>
          <a:p>
            <a:pPr eaLnBrk="1" hangingPunct="1"/>
            <a:r>
              <a:rPr lang="es-us" b="0" i="0" u="none" baseline="0" dirty="0"/>
              <a:t>Miembros elegibles del </a:t>
            </a:r>
            <a:r>
              <a:rPr lang="es-US" dirty="0"/>
              <a:t>núcleo</a:t>
            </a:r>
            <a:r>
              <a:rPr lang="es-us" b="0" i="0" u="none" baseline="0" dirty="0"/>
              <a:t> familiar</a:t>
            </a:r>
          </a:p>
        </p:txBody>
      </p:sp>
      <p:sp>
        <p:nvSpPr>
          <p:cNvPr id="35845" name="Rectangle 3"/>
          <p:cNvSpPr>
            <a:spLocks noGrp="1" noChangeArrowheads="1"/>
          </p:cNvSpPr>
          <p:nvPr>
            <p:ph type="body" idx="1"/>
          </p:nvPr>
        </p:nvSpPr>
        <p:spPr/>
        <p:txBody>
          <a:bodyPr/>
          <a:lstStyle/>
          <a:p>
            <a:pPr eaLnBrk="1" hangingPunct="1"/>
            <a:r>
              <a:rPr lang="es-us" sz="2800" b="0" i="0" u="none" baseline="0" dirty="0"/>
              <a:t>Según las </a:t>
            </a:r>
            <a:r>
              <a:rPr lang="es-US" sz="2800" dirty="0"/>
              <a:t>reglamentaciones</a:t>
            </a:r>
            <a:r>
              <a:rPr lang="es-us" sz="2800" b="0" i="0" u="none" baseline="0" dirty="0"/>
              <a:t> federales, el HPD solo puede otorgar subsidios de la Sección 8 a ciudadanos estadounidenses e inmigrantes elegibles.</a:t>
            </a:r>
          </a:p>
          <a:p>
            <a:pPr eaLnBrk="1" hangingPunct="1"/>
            <a:r>
              <a:rPr lang="es-us" sz="2800" b="0" i="0" u="none" baseline="0" dirty="0"/>
              <a:t>El HPD prorrateará los subsidios para familias que incluyen miembros no elegibles </a:t>
            </a:r>
            <a:r>
              <a:rPr lang="es-US" sz="2800" dirty="0"/>
              <a:t>del núcleo familiar</a:t>
            </a:r>
            <a:r>
              <a:rPr lang="es-us" sz="2800" b="0" i="0" u="none" baseline="0" dirty="0"/>
              <a:t>.</a:t>
            </a:r>
          </a:p>
          <a:p>
            <a:pPr eaLnBrk="1" hangingPunct="1"/>
            <a:r>
              <a:rPr lang="es-us" sz="2800" b="0" i="0" u="none" baseline="0" dirty="0"/>
              <a:t>El prorrateo del subsidio significa que la asistencia solo se otorgará a los miembros elegibles </a:t>
            </a:r>
            <a:r>
              <a:rPr lang="es-US" sz="2800" dirty="0"/>
              <a:t>del núcleo familiar</a:t>
            </a:r>
            <a:r>
              <a:rPr lang="es-us" sz="2800" b="0" i="0" u="none" baseline="0" dirty="0"/>
              <a:t>.</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43">
            <a:hlinkClick r:id="" action="ppaction://media"/>
            <a:extLst>
              <a:ext uri="{FF2B5EF4-FFF2-40B4-BE49-F238E27FC236}">
                <a16:creationId xmlns:a16="http://schemas.microsoft.com/office/drawing/2014/main" id="{5535252F-A948-5C23-69BA-FB09A1C031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2200" y="2371725"/>
            <a:ext cx="609600" cy="609600"/>
          </a:xfrm>
          <a:prstGeom prst="rect">
            <a:avLst/>
          </a:prstGeom>
        </p:spPr>
      </p:pic>
    </p:spTree>
  </p:cSld>
  <p:clrMapOvr>
    <a:masterClrMapping/>
  </p:clrMapOvr>
  <p:transition spd="slow" advTm="23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0488-B4C8-C581-B905-939FD88F1815}"/>
            </a:ext>
          </a:extLst>
        </p:cNvPr>
        <p:cNvGrpSpPr/>
        <p:nvPr/>
      </p:nvGrpSpPr>
      <p:grpSpPr>
        <a:xfrm>
          <a:off x="0" y="0"/>
          <a:ext cx="0" cy="0"/>
          <a:chOff x="0" y="0"/>
          <a:chExt cx="0" cy="0"/>
        </a:xfrm>
      </p:grpSpPr>
      <p:sp>
        <p:nvSpPr>
          <p:cNvPr id="36867" name="Slide Number Placeholder 5">
            <a:extLst>
              <a:ext uri="{FF2B5EF4-FFF2-40B4-BE49-F238E27FC236}">
                <a16:creationId xmlns:a16="http://schemas.microsoft.com/office/drawing/2014/main" id="{B99E9584-349E-EFC3-4E1B-FC47590FE770}"/>
              </a:ext>
            </a:extLst>
          </p:cNvPr>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1C6A9EFE-F256-480A-A085-2F6CBC49B3DA}" type="slidenum">
              <a:rPr/>
              <a:pPr eaLnBrk="1" hangingPunct="1"/>
              <a:t>44</a:t>
            </a:fld>
            <a:endParaRPr lang="es-us"/>
          </a:p>
        </p:txBody>
      </p:sp>
      <p:sp>
        <p:nvSpPr>
          <p:cNvPr id="36868" name="Rectangle 2">
            <a:extLst>
              <a:ext uri="{FF2B5EF4-FFF2-40B4-BE49-F238E27FC236}">
                <a16:creationId xmlns:a16="http://schemas.microsoft.com/office/drawing/2014/main" id="{A34162F7-C62E-AC87-FBB9-9FCD31B3C6A6}"/>
              </a:ext>
            </a:extLst>
          </p:cNvPr>
          <p:cNvSpPr>
            <a:spLocks noGrp="1" noChangeArrowheads="1"/>
          </p:cNvSpPr>
          <p:nvPr>
            <p:ph type="title"/>
          </p:nvPr>
        </p:nvSpPr>
        <p:spPr/>
        <p:txBody>
          <a:bodyPr/>
          <a:lstStyle/>
          <a:p>
            <a:pPr eaLnBrk="1" hangingPunct="1"/>
            <a:r>
              <a:rPr lang="es-us" b="0" i="0" u="none" baseline="0" dirty="0"/>
              <a:t>Miembros elegibles del </a:t>
            </a:r>
            <a:r>
              <a:rPr lang="es-US" dirty="0"/>
              <a:t>núcleo</a:t>
            </a:r>
            <a:r>
              <a:rPr lang="es-us" b="0" i="0" u="none" baseline="0" dirty="0"/>
              <a:t> familiar</a:t>
            </a:r>
          </a:p>
        </p:txBody>
      </p:sp>
      <p:graphicFrame>
        <p:nvGraphicFramePr>
          <p:cNvPr id="5" name="Table 4">
            <a:extLst>
              <a:ext uri="{FF2B5EF4-FFF2-40B4-BE49-F238E27FC236}">
                <a16:creationId xmlns:a16="http://schemas.microsoft.com/office/drawing/2014/main" id="{08942010-1DAC-480C-247D-C87E6622C831}"/>
              </a:ext>
            </a:extLst>
          </p:cNvPr>
          <p:cNvGraphicFramePr>
            <a:graphicFrameLocks noGrp="1"/>
          </p:cNvGraphicFramePr>
          <p:nvPr>
            <p:extLst>
              <p:ext uri="{D42A27DB-BD31-4B8C-83A1-F6EECF244321}">
                <p14:modId xmlns:p14="http://schemas.microsoft.com/office/powerpoint/2010/main" val="3922465669"/>
              </p:ext>
            </p:extLst>
          </p:nvPr>
        </p:nvGraphicFramePr>
        <p:xfrm>
          <a:off x="826347" y="1537293"/>
          <a:ext cx="7491440" cy="3690854"/>
        </p:xfrm>
        <a:graphic>
          <a:graphicData uri="http://schemas.openxmlformats.org/drawingml/2006/table">
            <a:tbl>
              <a:tblPr firstRow="1" bandRow="1">
                <a:tableStyleId>{5C22544A-7EE6-4342-B048-85BDC9FD1C3A}</a:tableStyleId>
              </a:tblPr>
              <a:tblGrid>
                <a:gridCol w="2889250">
                  <a:extLst>
                    <a:ext uri="{9D8B030D-6E8A-4147-A177-3AD203B41FA5}">
                      <a16:colId xmlns:a16="http://schemas.microsoft.com/office/drawing/2014/main" val="1582949037"/>
                    </a:ext>
                  </a:extLst>
                </a:gridCol>
                <a:gridCol w="856470">
                  <a:extLst>
                    <a:ext uri="{9D8B030D-6E8A-4147-A177-3AD203B41FA5}">
                      <a16:colId xmlns:a16="http://schemas.microsoft.com/office/drawing/2014/main" val="1151284999"/>
                    </a:ext>
                  </a:extLst>
                </a:gridCol>
                <a:gridCol w="1872860">
                  <a:extLst>
                    <a:ext uri="{9D8B030D-6E8A-4147-A177-3AD203B41FA5}">
                      <a16:colId xmlns:a16="http://schemas.microsoft.com/office/drawing/2014/main" val="2599357097"/>
                    </a:ext>
                  </a:extLst>
                </a:gridCol>
                <a:gridCol w="1872860">
                  <a:extLst>
                    <a:ext uri="{9D8B030D-6E8A-4147-A177-3AD203B41FA5}">
                      <a16:colId xmlns:a16="http://schemas.microsoft.com/office/drawing/2014/main" val="3730990637"/>
                    </a:ext>
                  </a:extLst>
                </a:gridCol>
              </a:tblGrid>
              <a:tr h="581894">
                <a:tc>
                  <a:txBody>
                    <a:bodyPr/>
                    <a:lstStyle/>
                    <a:p>
                      <a:pPr lvl="0" algn="l" rtl="0">
                        <a:buNone/>
                      </a:pPr>
                      <a:r>
                        <a:rPr lang="es-US" sz="1400" b="1" i="0" u="none" baseline="0" dirty="0"/>
                        <a:t>Núcleo familiar de </a:t>
                      </a:r>
                      <a:br>
                        <a:rPr lang="es-US" sz="1400" b="1" i="0" u="none" baseline="0" dirty="0"/>
                      </a:br>
                      <a:r>
                        <a:rPr lang="es-US" sz="1400" b="1" i="0" u="none" baseline="0" dirty="0"/>
                        <a:t>3</a:t>
                      </a:r>
                      <a:r>
                        <a:rPr lang="es-us" sz="1400" b="1" i="0" u="none" baseline="0" dirty="0"/>
                        <a:t> miembros</a:t>
                      </a:r>
                    </a:p>
                  </a:txBody>
                  <a:tcPr/>
                </a:tc>
                <a:tc>
                  <a:txBody>
                    <a:bodyPr/>
                    <a:lstStyle/>
                    <a:p>
                      <a:pPr algn="l" rtl="0"/>
                      <a:r>
                        <a:rPr lang="es-us" sz="1400" b="1" i="0" u="none" baseline="0" dirty="0"/>
                        <a:t>Alquiler bruto de la unidad</a:t>
                      </a:r>
                    </a:p>
                  </a:txBody>
                  <a:tcPr/>
                </a:tc>
                <a:tc>
                  <a:txBody>
                    <a:bodyPr/>
                    <a:lstStyle/>
                    <a:p>
                      <a:pPr algn="l" rtl="0"/>
                      <a:r>
                        <a:rPr lang="es-us" sz="1400" b="1" i="0" u="none" baseline="0"/>
                        <a:t>Parte del alquiler correspondiente al inquilino</a:t>
                      </a:r>
                      <a:r>
                        <a:rPr lang="es-us" sz="1400" b="1" i="0" u="none" baseline="30000"/>
                        <a:t>1</a:t>
                      </a:r>
                    </a:p>
                  </a:txBody>
                  <a:tcPr/>
                </a:tc>
                <a:tc>
                  <a:txBody>
                    <a:bodyPr/>
                    <a:lstStyle/>
                    <a:p>
                      <a:pPr algn="l" rtl="0"/>
                      <a:r>
                        <a:rPr lang="es-us" sz="1400" b="1" i="0" u="none" baseline="0"/>
                        <a:t>Pago de Asistencia para la Vivienda</a:t>
                      </a:r>
                      <a:r>
                        <a:rPr lang="es-us" sz="1400" b="1" i="0" u="none" baseline="30000"/>
                        <a:t>2</a:t>
                      </a:r>
                    </a:p>
                  </a:txBody>
                  <a:tcPr/>
                </a:tc>
                <a:extLst>
                  <a:ext uri="{0D108BD9-81ED-4DB2-BD59-A6C34878D82A}">
                    <a16:rowId xmlns:a16="http://schemas.microsoft.com/office/drawing/2014/main" val="1295165177"/>
                  </a:ext>
                </a:extLst>
              </a:tr>
              <a:tr h="581894">
                <a:tc>
                  <a:txBody>
                    <a:bodyPr/>
                    <a:lstStyle/>
                    <a:p>
                      <a:pPr algn="l" rtl="0"/>
                      <a:r>
                        <a:rPr lang="es-us" sz="1300" b="0" i="0" u="none" baseline="0" dirty="0"/>
                        <a:t>Los 3 miembros tienen estatus migratorio elegible</a:t>
                      </a:r>
                    </a:p>
                  </a:txBody>
                  <a:tcPr/>
                </a:tc>
                <a:tc>
                  <a:txBody>
                    <a:bodyPr/>
                    <a:lstStyle/>
                    <a:p>
                      <a:pPr algn="l" rtl="0"/>
                      <a:r>
                        <a:rPr lang="es-us" sz="1300" b="0" i="0" u="none" baseline="0"/>
                        <a:t>$1,000</a:t>
                      </a:r>
                    </a:p>
                  </a:txBody>
                  <a:tcPr/>
                </a:tc>
                <a:tc>
                  <a:txBody>
                    <a:bodyPr/>
                    <a:lstStyle/>
                    <a:p>
                      <a:pPr algn="l" rtl="0"/>
                      <a:r>
                        <a:rPr lang="es-us" sz="1300" b="0" i="0" u="none" baseline="0"/>
                        <a:t>$200</a:t>
                      </a:r>
                    </a:p>
                    <a:p>
                      <a:pPr lvl="0" algn="l" rtl="0">
                        <a:buNone/>
                      </a:pPr>
                      <a:endParaRPr lang="es-us" sz="1300"/>
                    </a:p>
                  </a:txBody>
                  <a:tcPr/>
                </a:tc>
                <a:tc>
                  <a:txBody>
                    <a:bodyPr/>
                    <a:lstStyle/>
                    <a:p>
                      <a:pPr algn="l" rtl="0"/>
                      <a:r>
                        <a:rPr lang="es-us" sz="1300" b="0" i="0" u="none" baseline="0"/>
                        <a:t>$800</a:t>
                      </a:r>
                    </a:p>
                  </a:txBody>
                  <a:tcPr/>
                </a:tc>
                <a:extLst>
                  <a:ext uri="{0D108BD9-81ED-4DB2-BD59-A6C34878D82A}">
                    <a16:rowId xmlns:a16="http://schemas.microsoft.com/office/drawing/2014/main" val="1508530350"/>
                  </a:ext>
                </a:extLst>
              </a:tr>
              <a:tr h="581894">
                <a:tc>
                  <a:txBody>
                    <a:bodyPr/>
                    <a:lstStyle/>
                    <a:p>
                      <a:pPr algn="l" rtl="0"/>
                      <a:r>
                        <a:rPr lang="es-us" sz="1300" b="0" i="0" u="none" baseline="0" dirty="0"/>
                        <a:t>2 miembros son ciudadanos estadounidenses y tienen estatus migratorio elegible; 1 miembro es inmigrante no elegible o no es candidato</a:t>
                      </a:r>
                    </a:p>
                  </a:txBody>
                  <a:tcPr/>
                </a:tc>
                <a:tc>
                  <a:txBody>
                    <a:bodyPr/>
                    <a:lstStyle/>
                    <a:p>
                      <a:pPr algn="l" rtl="0"/>
                      <a:r>
                        <a:rPr lang="es-us" sz="1300" b="0" i="0" u="none" baseline="0" dirty="0"/>
                        <a:t>$1,000</a:t>
                      </a:r>
                    </a:p>
                  </a:txBody>
                  <a:tcPr/>
                </a:tc>
                <a:tc>
                  <a:txBody>
                    <a:bodyPr/>
                    <a:lstStyle/>
                    <a:p>
                      <a:pPr algn="l" rtl="0"/>
                      <a:r>
                        <a:rPr lang="es-us" sz="1300" b="0" i="0" u="none" baseline="0" dirty="0"/>
                        <a:t>$467</a:t>
                      </a:r>
                      <a:r>
                        <a:rPr lang="es-us" sz="1300" b="0" i="0" u="none" baseline="30000" dirty="0"/>
                        <a:t>3</a:t>
                      </a:r>
                    </a:p>
                  </a:txBody>
                  <a:tcPr/>
                </a:tc>
                <a:tc>
                  <a:txBody>
                    <a:bodyPr/>
                    <a:lstStyle/>
                    <a:p>
                      <a:pPr algn="l" rtl="0"/>
                      <a:r>
                        <a:rPr lang="es-us" sz="1300" b="0" i="0" u="none" baseline="0"/>
                        <a:t>$533</a:t>
                      </a:r>
                    </a:p>
                  </a:txBody>
                  <a:tcPr/>
                </a:tc>
                <a:extLst>
                  <a:ext uri="{0D108BD9-81ED-4DB2-BD59-A6C34878D82A}">
                    <a16:rowId xmlns:a16="http://schemas.microsoft.com/office/drawing/2014/main" val="1454760065"/>
                  </a:ext>
                </a:extLst>
              </a:tr>
              <a:tr h="581894">
                <a:tc>
                  <a:txBody>
                    <a:bodyPr/>
                    <a:lstStyle/>
                    <a:p>
                      <a:pPr algn="l" rtl="0"/>
                      <a:r>
                        <a:rPr lang="es-us" sz="1300" b="0" i="0" u="none" baseline="0" dirty="0"/>
                        <a:t>1 miembro es ciudadano estadounidense o tiene estatus migratorio elegible; 2 miembros son inmigrantes no elegibles o no son candidatos</a:t>
                      </a:r>
                    </a:p>
                  </a:txBody>
                  <a:tcPr/>
                </a:tc>
                <a:tc>
                  <a:txBody>
                    <a:bodyPr/>
                    <a:lstStyle/>
                    <a:p>
                      <a:pPr algn="l" rtl="0"/>
                      <a:r>
                        <a:rPr lang="es-us" sz="1300" b="0" i="0" u="none" baseline="0"/>
                        <a:t>$1,000</a:t>
                      </a:r>
                    </a:p>
                  </a:txBody>
                  <a:tcPr/>
                </a:tc>
                <a:tc>
                  <a:txBody>
                    <a:bodyPr/>
                    <a:lstStyle/>
                    <a:p>
                      <a:pPr algn="l" rtl="0"/>
                      <a:r>
                        <a:rPr lang="es-us" sz="1300" b="0" i="0" u="none" baseline="0" dirty="0"/>
                        <a:t>$733</a:t>
                      </a:r>
                      <a:r>
                        <a:rPr lang="es-us" sz="1300" b="0" i="0" u="none" baseline="30000" dirty="0"/>
                        <a:t>4</a:t>
                      </a:r>
                    </a:p>
                  </a:txBody>
                  <a:tcPr/>
                </a:tc>
                <a:tc>
                  <a:txBody>
                    <a:bodyPr/>
                    <a:lstStyle/>
                    <a:p>
                      <a:pPr algn="l" rtl="0"/>
                      <a:r>
                        <a:rPr lang="es-us" sz="1300" b="0" i="0" u="none" baseline="0" dirty="0"/>
                        <a:t>$267</a:t>
                      </a:r>
                    </a:p>
                  </a:txBody>
                  <a:tcPr/>
                </a:tc>
                <a:extLst>
                  <a:ext uri="{0D108BD9-81ED-4DB2-BD59-A6C34878D82A}">
                    <a16:rowId xmlns:a16="http://schemas.microsoft.com/office/drawing/2014/main" val="1608968910"/>
                  </a:ext>
                </a:extLst>
              </a:tr>
            </a:tbl>
          </a:graphicData>
        </a:graphic>
      </p:graphicFrame>
      <p:sp>
        <p:nvSpPr>
          <p:cNvPr id="6" name="TextBox 5">
            <a:extLst>
              <a:ext uri="{FF2B5EF4-FFF2-40B4-BE49-F238E27FC236}">
                <a16:creationId xmlns:a16="http://schemas.microsoft.com/office/drawing/2014/main" id="{5B50EF50-92B7-06DF-6CEF-E1E742230172}"/>
              </a:ext>
            </a:extLst>
          </p:cNvPr>
          <p:cNvSpPr txBox="1"/>
          <p:nvPr/>
        </p:nvSpPr>
        <p:spPr>
          <a:xfrm>
            <a:off x="751417" y="5228165"/>
            <a:ext cx="80979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us" sz="1000" b="0" i="0" u="none" baseline="30000" dirty="0">
                <a:latin typeface="Arial"/>
                <a:ea typeface="Arial"/>
                <a:cs typeface="Arial"/>
              </a:rPr>
              <a:t>1</a:t>
            </a:r>
            <a:r>
              <a:rPr lang="es-us" sz="1000" b="0" i="0" u="none" baseline="0" dirty="0">
                <a:latin typeface="Arial"/>
                <a:ea typeface="Arial"/>
                <a:cs typeface="Arial"/>
              </a:rPr>
              <a:t>30 % de los ingresos netos mensuales de </a:t>
            </a:r>
            <a:r>
              <a:rPr lang="es-US" sz="1000" dirty="0">
                <a:latin typeface="Arial"/>
                <a:ea typeface="Arial"/>
                <a:cs typeface="Arial"/>
              </a:rPr>
              <a:t>núcleos</a:t>
            </a:r>
            <a:r>
              <a:rPr lang="es-us" sz="1000" b="0" i="0" u="none" baseline="0" dirty="0">
                <a:latin typeface="Arial"/>
                <a:ea typeface="Arial"/>
                <a:cs typeface="Arial"/>
              </a:rPr>
              <a:t> familiares para </a:t>
            </a:r>
            <a:r>
              <a:rPr lang="es-US" sz="1000" dirty="0">
                <a:latin typeface="Arial"/>
                <a:ea typeface="Arial"/>
                <a:cs typeface="Arial"/>
              </a:rPr>
              <a:t>núcleos</a:t>
            </a:r>
            <a:r>
              <a:rPr lang="es-us" sz="1000" b="0" i="0" u="none" baseline="0" dirty="0">
                <a:latin typeface="Arial"/>
                <a:ea typeface="Arial"/>
                <a:cs typeface="Arial"/>
              </a:rPr>
              <a:t> familiares no prorrateados</a:t>
            </a:r>
            <a:endParaRPr lang="es-us" sz="1000" dirty="0">
              <a:cs typeface="Arial"/>
            </a:endParaRPr>
          </a:p>
          <a:p>
            <a:pPr algn="l" rtl="0"/>
            <a:r>
              <a:rPr lang="es-us" sz="1000" b="0" i="0" u="none" baseline="30000" dirty="0">
                <a:latin typeface="Arial"/>
                <a:ea typeface="Arial"/>
                <a:cs typeface="Arial"/>
              </a:rPr>
              <a:t>2</a:t>
            </a:r>
            <a:r>
              <a:rPr lang="es-us" sz="1000" b="0" i="0" u="none" baseline="0" dirty="0">
                <a:latin typeface="Arial"/>
                <a:ea typeface="Arial"/>
                <a:cs typeface="Arial"/>
              </a:rPr>
              <a:t>Alquiler bruto; parte correspondiente al inquilino</a:t>
            </a:r>
            <a:endParaRPr lang="es-us" sz="1000" dirty="0">
              <a:cs typeface="Arial"/>
            </a:endParaRPr>
          </a:p>
          <a:p>
            <a:r>
              <a:rPr lang="es-us" sz="1000" b="0" i="0" u="none" baseline="30000" dirty="0">
                <a:latin typeface="Arial"/>
                <a:ea typeface="Arial"/>
                <a:cs typeface="Arial"/>
              </a:rPr>
              <a:t>3</a:t>
            </a:r>
            <a:r>
              <a:rPr lang="es-us" sz="1000" b="0" i="0" u="none" baseline="0" dirty="0">
                <a:latin typeface="Arial"/>
                <a:ea typeface="Arial"/>
                <a:cs typeface="Arial"/>
              </a:rPr>
              <a:t>$200 (30 % de los ingresos netos mensuales de los </a:t>
            </a:r>
            <a:r>
              <a:rPr lang="es-US" sz="1000" dirty="0">
                <a:latin typeface="Arial"/>
                <a:ea typeface="Arial"/>
                <a:cs typeface="Arial"/>
              </a:rPr>
              <a:t>núcleos</a:t>
            </a:r>
            <a:r>
              <a:rPr lang="es-us" sz="1000" b="0" i="0" u="none" baseline="0" dirty="0">
                <a:latin typeface="Arial"/>
                <a:ea typeface="Arial"/>
                <a:cs typeface="Arial"/>
              </a:rPr>
              <a:t> familiares, </a:t>
            </a:r>
            <a:r>
              <a:rPr lang="es-us" sz="1000" b="1" i="0" u="none" baseline="0" dirty="0">
                <a:latin typeface="Arial"/>
                <a:ea typeface="Arial"/>
                <a:cs typeface="Arial"/>
              </a:rPr>
              <a:t>que incluyen los ingresos recibidos por miembros no elegibles</a:t>
            </a:r>
            <a:r>
              <a:rPr lang="es-us" sz="1000" b="0" i="0" u="none" baseline="0" dirty="0">
                <a:latin typeface="Arial"/>
                <a:ea typeface="Arial"/>
                <a:cs typeface="Arial"/>
              </a:rPr>
              <a:t>) + $267 (1/3 de $800 HAP)</a:t>
            </a:r>
          </a:p>
          <a:p>
            <a:r>
              <a:rPr lang="es-us" sz="1000" b="0" i="0" u="none" baseline="30000" dirty="0">
                <a:latin typeface="Arial"/>
                <a:ea typeface="Arial"/>
                <a:cs typeface="Arial"/>
              </a:rPr>
              <a:t>4</a:t>
            </a:r>
            <a:r>
              <a:rPr lang="es-us" sz="1000" b="0" i="0" u="none" baseline="0" dirty="0">
                <a:latin typeface="Arial"/>
                <a:ea typeface="Arial"/>
                <a:cs typeface="Arial"/>
              </a:rPr>
              <a:t>$200 (30 % de los ingresos netos mensuales de los </a:t>
            </a:r>
            <a:r>
              <a:rPr lang="es-US" sz="1000" dirty="0">
                <a:latin typeface="Arial"/>
                <a:ea typeface="Arial"/>
                <a:cs typeface="Arial"/>
              </a:rPr>
              <a:t>núcleos</a:t>
            </a:r>
            <a:r>
              <a:rPr lang="es-us" sz="1000" b="0" i="0" u="none" baseline="0" dirty="0">
                <a:latin typeface="Arial"/>
                <a:ea typeface="Arial"/>
                <a:cs typeface="Arial"/>
              </a:rPr>
              <a:t> familiares, </a:t>
            </a:r>
            <a:r>
              <a:rPr lang="es-us" sz="1000" b="1" i="0" u="none" baseline="0" dirty="0">
                <a:latin typeface="Arial"/>
                <a:ea typeface="Arial"/>
                <a:cs typeface="Arial"/>
              </a:rPr>
              <a:t>que incluyen los ingresos recibidos por miembros no elegibles</a:t>
            </a:r>
            <a:r>
              <a:rPr lang="es-us" sz="1000" b="0" i="0" u="none" baseline="0" dirty="0">
                <a:latin typeface="Arial"/>
                <a:ea typeface="Arial"/>
                <a:cs typeface="Arial"/>
              </a:rPr>
              <a:t>) + $533 (2/3 de $800 HAP)</a:t>
            </a:r>
          </a:p>
        </p:txBody>
      </p:sp>
      <p:cxnSp>
        <p:nvCxnSpPr>
          <p:cNvPr id="3" name="Straight Arrow Connector 2">
            <a:extLst>
              <a:ext uri="{FF2B5EF4-FFF2-40B4-BE49-F238E27FC236}">
                <a16:creationId xmlns:a16="http://schemas.microsoft.com/office/drawing/2014/main" id="{D6EDA4BA-B140-69A1-870E-ABEC86FD6E79}"/>
              </a:ext>
            </a:extLst>
          </p:cNvPr>
          <p:cNvCxnSpPr/>
          <p:nvPr/>
        </p:nvCxnSpPr>
        <p:spPr>
          <a:xfrm>
            <a:off x="751416" y="5206999"/>
            <a:ext cx="2455333" cy="1058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9C5AE67-30A3-8C47-67C1-640B536FA111}"/>
              </a:ext>
            </a:extLst>
          </p:cNvPr>
          <p:cNvSpPr txBox="1"/>
          <p:nvPr/>
        </p:nvSpPr>
        <p:spPr>
          <a:xfrm>
            <a:off x="740833" y="1344083"/>
            <a:ext cx="19579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s-us" sz="1000" b="0" i="1" u="none" baseline="0">
                <a:latin typeface="Arial"/>
                <a:ea typeface="Arial"/>
                <a:cs typeface="Arial"/>
              </a:rPr>
              <a:t>Ejemplo de caso</a:t>
            </a:r>
            <a:endParaRPr lang="es-us" sz="1000" i="1"/>
          </a:p>
        </p:txBody>
      </p:sp>
      <p:sp>
        <p:nvSpPr>
          <p:cNvPr id="11"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7" name="Slide 44">
            <a:hlinkClick r:id="" action="ppaction://media"/>
            <a:extLst>
              <a:ext uri="{FF2B5EF4-FFF2-40B4-BE49-F238E27FC236}">
                <a16:creationId xmlns:a16="http://schemas.microsoft.com/office/drawing/2014/main" id="{20A922EC-1EF9-BB15-D324-677FC86762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2200" y="2819400"/>
            <a:ext cx="609600" cy="609600"/>
          </a:xfrm>
          <a:prstGeom prst="rect">
            <a:avLst/>
          </a:prstGeom>
        </p:spPr>
      </p:pic>
    </p:spTree>
    <p:extLst>
      <p:ext uri="{BB962C8B-B14F-4D97-AF65-F5344CB8AC3E}">
        <p14:creationId xmlns:p14="http://schemas.microsoft.com/office/powerpoint/2010/main" val="1648092389"/>
      </p:ext>
    </p:extLst>
  </p:cSld>
  <p:clrMapOvr>
    <a:masterClrMapping/>
  </p:clrMapOvr>
  <p:transition spd="slow" advTm="6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525D82BD-B088-49CA-92E8-8712F0F3ECF7}" type="slidenum">
              <a:rPr/>
              <a:pPr eaLnBrk="1" hangingPunct="1"/>
              <a:t>45</a:t>
            </a:fld>
            <a:endParaRPr lang="es-us"/>
          </a:p>
        </p:txBody>
      </p:sp>
      <p:sp>
        <p:nvSpPr>
          <p:cNvPr id="37892" name="Rectangle 2"/>
          <p:cNvSpPr>
            <a:spLocks noGrp="1" noChangeArrowheads="1"/>
          </p:cNvSpPr>
          <p:nvPr>
            <p:ph type="title"/>
          </p:nvPr>
        </p:nvSpPr>
        <p:spPr/>
        <p:txBody>
          <a:bodyPr/>
          <a:lstStyle/>
          <a:p>
            <a:pPr rtl="0" eaLnBrk="1" hangingPunct="1"/>
            <a:r>
              <a:rPr lang="es-us" sz="4000" b="0" i="0" u="none" baseline="0"/>
              <a:t>¿Cuáles son las responsabilidades de la familia? </a:t>
            </a:r>
          </a:p>
        </p:txBody>
      </p:sp>
      <p:sp>
        <p:nvSpPr>
          <p:cNvPr id="37893" name="Rectangle 3"/>
          <p:cNvSpPr>
            <a:spLocks noGrp="1" noChangeArrowheads="1"/>
          </p:cNvSpPr>
          <p:nvPr>
            <p:ph type="body" idx="1"/>
          </p:nvPr>
        </p:nvSpPr>
        <p:spPr/>
        <p:txBody>
          <a:bodyPr/>
          <a:lstStyle/>
          <a:p>
            <a:pPr algn="l" rtl="0" eaLnBrk="1" hangingPunct="1">
              <a:lnSpc>
                <a:spcPct val="90000"/>
              </a:lnSpc>
            </a:pPr>
            <a:r>
              <a:rPr lang="es-us" sz="2000" b="0" i="0" u="none" baseline="0" dirty="0"/>
              <a:t>Encontrar un apartamento (los titulares de vales que no se mudarán no necesitan encontrar otro apartamento).</a:t>
            </a:r>
          </a:p>
          <a:p>
            <a:pPr algn="l" rtl="0" eaLnBrk="1" hangingPunct="1">
              <a:lnSpc>
                <a:spcPct val="90000"/>
              </a:lnSpc>
            </a:pPr>
            <a:r>
              <a:rPr lang="es-us" sz="2000" b="0" i="0" u="none" baseline="0" dirty="0"/>
              <a:t>Firmar un contrato de alquiler con el arrendador.</a:t>
            </a:r>
          </a:p>
          <a:p>
            <a:pPr eaLnBrk="1" hangingPunct="1">
              <a:lnSpc>
                <a:spcPct val="90000"/>
              </a:lnSpc>
            </a:pPr>
            <a:r>
              <a:rPr lang="es-us" sz="2000" b="0" i="0" u="none" baseline="0" dirty="0"/>
              <a:t>Cumplir las obligaciones familiares del programa (indicadas en el </a:t>
            </a:r>
            <a:r>
              <a:rPr lang="es-US" sz="2000" dirty="0"/>
              <a:t>Libro</a:t>
            </a:r>
            <a:r>
              <a:rPr lang="es-us" sz="2000" b="0" i="0" u="none" baseline="0" dirty="0"/>
              <a:t> de información</a:t>
            </a:r>
            <a:r>
              <a:rPr lang="es-us" sz="2000" b="0" i="0" u="none" baseline="0" dirty="0">
                <a:solidFill>
                  <a:srgbClr val="FF3300"/>
                </a:solidFill>
              </a:rPr>
              <a:t> </a:t>
            </a:r>
            <a:r>
              <a:rPr lang="es-us" sz="2000" b="0" i="0" u="none" baseline="0" dirty="0"/>
              <a:t>y en su vale).</a:t>
            </a:r>
          </a:p>
          <a:p>
            <a:pPr algn="l" rtl="0" eaLnBrk="1" hangingPunct="1">
              <a:lnSpc>
                <a:spcPct val="90000"/>
              </a:lnSpc>
            </a:pPr>
            <a:r>
              <a:rPr lang="es-us" sz="2000" b="0" i="0" u="none" baseline="0" dirty="0"/>
              <a:t>Cumplir los requisitos del contrato de alquiler.</a:t>
            </a:r>
          </a:p>
          <a:p>
            <a:pPr eaLnBrk="1" hangingPunct="1">
              <a:lnSpc>
                <a:spcPct val="90000"/>
              </a:lnSpc>
            </a:pPr>
            <a:r>
              <a:rPr lang="es-US" sz="2000" dirty="0"/>
              <a:t>Dar</a:t>
            </a:r>
            <a:r>
              <a:rPr lang="es-us" sz="2000" b="0" i="0" u="none" baseline="0" dirty="0"/>
              <a:t> toda la información solicitada por el HPD (toda la información presentada debe ser verdadera y estar completa).</a:t>
            </a:r>
          </a:p>
          <a:p>
            <a:pPr algn="l" rtl="0" eaLnBrk="1" hangingPunct="1">
              <a:lnSpc>
                <a:spcPct val="90000"/>
              </a:lnSpc>
            </a:pPr>
            <a:r>
              <a:rPr lang="es-us" sz="2000" b="0" i="0" u="none" baseline="0" dirty="0"/>
              <a:t>Firmar los formularios de consentimiento.</a:t>
            </a:r>
          </a:p>
          <a:p>
            <a:pPr algn="l" rtl="0" eaLnBrk="1" hangingPunct="1">
              <a:lnSpc>
                <a:spcPct val="90000"/>
              </a:lnSpc>
            </a:pPr>
            <a:r>
              <a:rPr lang="es-us" sz="2000" b="0" i="0" u="none" baseline="0" dirty="0"/>
              <a:t>Permitir al HPD inspeccionar el apartamento. </a:t>
            </a:r>
          </a:p>
          <a:p>
            <a:pPr algn="l" rtl="0" eaLnBrk="1" hangingPunct="1">
              <a:lnSpc>
                <a:spcPct val="90000"/>
              </a:lnSpc>
            </a:pPr>
            <a:r>
              <a:rPr lang="es-us" sz="2000" b="0" i="0" u="none" baseline="0" dirty="0"/>
              <a:t>Permitir al arrendador ingresar a su apartamento para hacer las reparaciones solicitadas.</a:t>
            </a:r>
          </a:p>
          <a:p>
            <a:pPr algn="l" rtl="0" eaLnBrk="1" hangingPunct="1">
              <a:lnSpc>
                <a:spcPct val="90000"/>
              </a:lnSpc>
            </a:pPr>
            <a:r>
              <a:rPr lang="es-us" sz="2000" b="0" i="0" u="none" baseline="0" dirty="0"/>
              <a:t>Reparar los daños que su familia provoque en el apartamento.</a:t>
            </a:r>
          </a:p>
          <a:p>
            <a:pPr algn="l" rtl="0" eaLnBrk="1" hangingPunct="1">
              <a:lnSpc>
                <a:spcPct val="90000"/>
              </a:lnSpc>
            </a:pPr>
            <a:r>
              <a:rPr lang="es-us" sz="2000" b="0" i="0" u="none" baseline="0" dirty="0"/>
              <a:t>El apartamento subsidiado debe ser su residencia única.</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45">
            <a:hlinkClick r:id="" action="ppaction://media"/>
            <a:extLst>
              <a:ext uri="{FF2B5EF4-FFF2-40B4-BE49-F238E27FC236}">
                <a16:creationId xmlns:a16="http://schemas.microsoft.com/office/drawing/2014/main" id="{1B7DAA9E-C2AD-D84C-092D-515E328B51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3150" y="3048000"/>
            <a:ext cx="609600" cy="609600"/>
          </a:xfrm>
          <a:prstGeom prst="rect">
            <a:avLst/>
          </a:prstGeom>
        </p:spPr>
      </p:pic>
    </p:spTree>
  </p:cSld>
  <p:clrMapOvr>
    <a:masterClrMapping/>
  </p:clrMapOvr>
  <p:transition spd="slow" advTm="46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0CB4E763-AC0C-44FD-AFA3-9A4F51C5D85B}" type="slidenum">
              <a:rPr/>
              <a:pPr eaLnBrk="1" hangingPunct="1"/>
              <a:t>46</a:t>
            </a:fld>
            <a:endParaRPr lang="es-us"/>
          </a:p>
        </p:txBody>
      </p:sp>
      <p:sp>
        <p:nvSpPr>
          <p:cNvPr id="38916" name="Rectangle 2"/>
          <p:cNvSpPr>
            <a:spLocks noGrp="1" noChangeArrowheads="1"/>
          </p:cNvSpPr>
          <p:nvPr>
            <p:ph type="title"/>
          </p:nvPr>
        </p:nvSpPr>
        <p:spPr/>
        <p:txBody>
          <a:bodyPr/>
          <a:lstStyle/>
          <a:p>
            <a:pPr rtl="0" eaLnBrk="1" hangingPunct="1"/>
            <a:r>
              <a:rPr lang="es-us" sz="4000" b="0" i="0" u="none" baseline="0"/>
              <a:t>¿Cuáles son las responsabilidades de la familia? </a:t>
            </a:r>
          </a:p>
        </p:txBody>
      </p:sp>
      <p:sp>
        <p:nvSpPr>
          <p:cNvPr id="38917" name="Rectangle 3"/>
          <p:cNvSpPr>
            <a:spLocks noGrp="1" noChangeArrowheads="1"/>
          </p:cNvSpPr>
          <p:nvPr>
            <p:ph type="body" idx="1"/>
          </p:nvPr>
        </p:nvSpPr>
        <p:spPr/>
        <p:txBody>
          <a:bodyPr/>
          <a:lstStyle/>
          <a:p>
            <a:pPr algn="l" rtl="0" eaLnBrk="1" hangingPunct="1">
              <a:lnSpc>
                <a:spcPct val="85000"/>
              </a:lnSpc>
            </a:pPr>
            <a:r>
              <a:rPr lang="es-us" sz="2000" b="0" i="0" u="none" baseline="0" dirty="0"/>
              <a:t>No debe subarrendar o alquilar el apartamento.</a:t>
            </a:r>
          </a:p>
          <a:p>
            <a:pPr algn="l" rtl="0" eaLnBrk="1" hangingPunct="1">
              <a:lnSpc>
                <a:spcPct val="85000"/>
              </a:lnSpc>
            </a:pPr>
            <a:r>
              <a:rPr lang="es-us" sz="2000" b="0" i="0" u="none" baseline="0" dirty="0"/>
              <a:t>El arrendador no puede ser un familiar, excepto en caso de brindar alojamiento razonable para una persona con una discapacidad,</a:t>
            </a:r>
            <a:r>
              <a:rPr lang="es-us" sz="2000" b="0" i="0" u="none" baseline="0" dirty="0">
                <a:solidFill>
                  <a:srgbClr val="FF3300"/>
                </a:solidFill>
              </a:rPr>
              <a:t> </a:t>
            </a:r>
            <a:r>
              <a:rPr lang="es-us" sz="2000" b="0" i="0" u="none" baseline="0" dirty="0"/>
              <a:t>siempre que el inquilino lo solicite y el HPD lo apruebe.</a:t>
            </a:r>
          </a:p>
          <a:p>
            <a:pPr eaLnBrk="1" hangingPunct="1">
              <a:lnSpc>
                <a:spcPct val="85000"/>
              </a:lnSpc>
            </a:pPr>
            <a:r>
              <a:rPr lang="es-US" sz="2000" dirty="0"/>
              <a:t>Avisar</a:t>
            </a:r>
            <a:r>
              <a:rPr lang="es-us" sz="2000" b="0" i="0" u="none" baseline="0" dirty="0"/>
              <a:t> tanto al HPD como al arrendador antes de mudarse.</a:t>
            </a:r>
          </a:p>
          <a:p>
            <a:pPr eaLnBrk="1" hangingPunct="1">
              <a:lnSpc>
                <a:spcPct val="85000"/>
              </a:lnSpc>
            </a:pPr>
            <a:r>
              <a:rPr lang="es-US" sz="2000" dirty="0"/>
              <a:t>Avisar</a:t>
            </a:r>
            <a:r>
              <a:rPr lang="es-us" sz="2000" b="0" i="0" u="none" baseline="0" dirty="0"/>
              <a:t> al HPD si ha recibido un aviso de desalojo.</a:t>
            </a:r>
          </a:p>
          <a:p>
            <a:pPr eaLnBrk="1" hangingPunct="1">
              <a:lnSpc>
                <a:spcPct val="85000"/>
              </a:lnSpc>
            </a:pPr>
            <a:r>
              <a:rPr lang="es-US" sz="2000" dirty="0"/>
              <a:t>Avisar</a:t>
            </a:r>
            <a:r>
              <a:rPr lang="es-us" sz="2000" b="0" i="0" u="none" baseline="0" dirty="0"/>
              <a:t> al HPD si su familia se ausentará del apartamento por 90 días o más.</a:t>
            </a:r>
          </a:p>
          <a:p>
            <a:pPr algn="l" rtl="0" eaLnBrk="1" hangingPunct="1">
              <a:lnSpc>
                <a:spcPct val="85000"/>
              </a:lnSpc>
            </a:pPr>
            <a:r>
              <a:rPr lang="es-us" sz="2000" b="0" i="0" u="none" baseline="0" dirty="0"/>
              <a:t>No incurrir en fraude.</a:t>
            </a:r>
          </a:p>
          <a:p>
            <a:pPr algn="l" rtl="0" eaLnBrk="1" hangingPunct="1">
              <a:lnSpc>
                <a:spcPct val="85000"/>
              </a:lnSpc>
            </a:pPr>
            <a:r>
              <a:rPr lang="es-us" sz="2000" b="0" i="0" u="none" baseline="0" dirty="0"/>
              <a:t>No involucrarse en actividades delictivas.</a:t>
            </a:r>
          </a:p>
          <a:p>
            <a:pPr algn="l" rtl="0" eaLnBrk="1" hangingPunct="1">
              <a:lnSpc>
                <a:spcPct val="85000"/>
              </a:lnSpc>
            </a:pPr>
            <a:r>
              <a:rPr lang="es-us" sz="2000" b="0" i="0" u="none" baseline="0" dirty="0"/>
              <a:t>No mentir ni ocultar información.</a:t>
            </a:r>
          </a:p>
          <a:p>
            <a:pPr algn="l" rtl="0" eaLnBrk="1" hangingPunct="1">
              <a:lnSpc>
                <a:spcPct val="85000"/>
              </a:lnSpc>
            </a:pPr>
            <a:r>
              <a:rPr lang="es-us" sz="2000" b="0" i="0" u="none" baseline="0" dirty="0"/>
              <a:t>Ningún miembro de la familia puede recibir otra asistencia pública para vivienda o alquiler destinada al apartamento subsidiado por el HPD o a otra unidad de vivienda.</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46">
            <a:hlinkClick r:id="" action="ppaction://media"/>
            <a:extLst>
              <a:ext uri="{FF2B5EF4-FFF2-40B4-BE49-F238E27FC236}">
                <a16:creationId xmlns:a16="http://schemas.microsoft.com/office/drawing/2014/main" id="{71EE6C65-99A1-B6CE-1D85-DF901ADBFC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53625" y="2809875"/>
            <a:ext cx="609600" cy="609600"/>
          </a:xfrm>
          <a:prstGeom prst="rect">
            <a:avLst/>
          </a:prstGeom>
        </p:spPr>
      </p:pic>
    </p:spTree>
  </p:cSld>
  <p:clrMapOvr>
    <a:masterClrMapping/>
  </p:clrMapOvr>
  <p:transition spd="slow" advTm="41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DD32E3E3-2504-42E3-AD7C-722475944CA3}" type="slidenum">
              <a:rPr/>
              <a:pPr eaLnBrk="1" hangingPunct="1"/>
              <a:t>47</a:t>
            </a:fld>
            <a:endParaRPr lang="es-us"/>
          </a:p>
        </p:txBody>
      </p:sp>
      <p:sp>
        <p:nvSpPr>
          <p:cNvPr id="39940" name="Rectangle 2"/>
          <p:cNvSpPr>
            <a:spLocks noGrp="1" noChangeArrowheads="1"/>
          </p:cNvSpPr>
          <p:nvPr>
            <p:ph type="title"/>
          </p:nvPr>
        </p:nvSpPr>
        <p:spPr/>
        <p:txBody>
          <a:bodyPr/>
          <a:lstStyle/>
          <a:p>
            <a:pPr rtl="0" eaLnBrk="1" hangingPunct="1"/>
            <a:r>
              <a:rPr lang="es-us" sz="4000" b="0" i="0" u="none" baseline="0"/>
              <a:t>¿Cuáles son las responsabilidades de la familia? </a:t>
            </a:r>
          </a:p>
        </p:txBody>
      </p:sp>
      <p:sp>
        <p:nvSpPr>
          <p:cNvPr id="39941" name="Rectangle 3"/>
          <p:cNvSpPr>
            <a:spLocks noGrp="1" noChangeArrowheads="1"/>
          </p:cNvSpPr>
          <p:nvPr>
            <p:ph type="body" idx="1"/>
          </p:nvPr>
        </p:nvSpPr>
        <p:spPr/>
        <p:txBody>
          <a:bodyPr/>
          <a:lstStyle/>
          <a:p>
            <a:pPr eaLnBrk="1" hangingPunct="1"/>
            <a:r>
              <a:rPr lang="es-us" sz="2000" b="0" i="0" u="none" baseline="0" dirty="0"/>
              <a:t>No debe permitir que ninguna persona se mude con su </a:t>
            </a:r>
            <a:r>
              <a:rPr lang="es-US" sz="2000" dirty="0"/>
              <a:t>núcleo familiar</a:t>
            </a:r>
            <a:r>
              <a:rPr lang="es-us" sz="2000" b="0" i="0" u="none" baseline="0" dirty="0"/>
              <a:t>, excepto que haya obtenido la aprobación del HPD o que se mude por casamiento, pareja de hecho, nacimiento, adopción o custodia otorgada por un tribunal. </a:t>
            </a:r>
            <a:r>
              <a:rPr lang="es-us" sz="2000" b="1" i="0" u="none" baseline="0" dirty="0"/>
              <a:t>Debe informar al HPD sobre los cambios en la composición familiar de inmediato. </a:t>
            </a:r>
          </a:p>
          <a:p>
            <a:pPr eaLnBrk="1" hangingPunct="1"/>
            <a:r>
              <a:rPr lang="es-us" sz="2000" b="0" i="0" u="none" baseline="0" dirty="0"/>
              <a:t>Si se produjeron cambios en los ingresos del </a:t>
            </a:r>
            <a:r>
              <a:rPr lang="es-US" sz="2000" dirty="0"/>
              <a:t>núcleo</a:t>
            </a:r>
            <a:r>
              <a:rPr lang="es-us" sz="2000" b="0" i="0" u="none" baseline="0" dirty="0"/>
              <a:t> familiar, la composición familiar o </a:t>
            </a:r>
            <a:r>
              <a:rPr lang="es-US" sz="2000" dirty="0"/>
              <a:t>el patrimonio familiar</a:t>
            </a:r>
            <a:r>
              <a:rPr lang="es-us" sz="2000" b="0" i="0" u="none" baseline="0" dirty="0"/>
              <a:t> a partir de la fecha de hoy y antes de que reciba la carta de desglose del alquiler, comuníquese con el HPD y presente un formulario de “Declaración de cambio en la composición </a:t>
            </a:r>
            <a:r>
              <a:rPr lang="es-US" sz="2000" dirty="0"/>
              <a:t>del núcleo familiar</a:t>
            </a:r>
            <a:r>
              <a:rPr lang="es-us" sz="2000" b="0" i="0" u="none" baseline="0" dirty="0"/>
              <a:t> o en los ingresos familiares” e incluya la documentación de respaldo sin dilación.</a:t>
            </a:r>
          </a:p>
          <a:p>
            <a:pPr eaLnBrk="1" hangingPunct="1"/>
            <a:r>
              <a:rPr lang="es-us" sz="2000" b="0" i="0" u="none" baseline="0" dirty="0"/>
              <a:t>Actualice su teléfono y dirección postal ante el HPD cada vez que se produzca un cambio para asegurarse de recibir todos los avisos del </a:t>
            </a:r>
            <a:r>
              <a:rPr lang="es-ES" sz="2000" dirty="0"/>
              <a:t>HPD (algunas notificaciones son urgentes)</a:t>
            </a:r>
            <a:r>
              <a:rPr lang="es-us" sz="2000" b="0" i="0" u="none" baseline="0" dirty="0"/>
              <a:t>.</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47">
            <a:hlinkClick r:id="" action="ppaction://media"/>
            <a:extLst>
              <a:ext uri="{FF2B5EF4-FFF2-40B4-BE49-F238E27FC236}">
                <a16:creationId xmlns:a16="http://schemas.microsoft.com/office/drawing/2014/main" id="{AC32AA0B-0636-89A4-DD57-D1DC5D6CFF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91725" y="3124200"/>
            <a:ext cx="609600" cy="609600"/>
          </a:xfrm>
          <a:prstGeom prst="rect">
            <a:avLst/>
          </a:prstGeom>
        </p:spPr>
      </p:pic>
    </p:spTree>
  </p:cSld>
  <p:clrMapOvr>
    <a:masterClrMapping/>
  </p:clrMapOvr>
  <p:transition spd="slow" advTm="48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2E1437EF-9B2D-404F-8686-2088787B5744}" type="slidenum">
              <a:rPr/>
              <a:pPr eaLnBrk="1" hangingPunct="1"/>
              <a:t>48</a:t>
            </a:fld>
            <a:endParaRPr lang="es-us"/>
          </a:p>
        </p:txBody>
      </p:sp>
      <p:sp>
        <p:nvSpPr>
          <p:cNvPr id="40964" name="Rectangle 2"/>
          <p:cNvSpPr>
            <a:spLocks noGrp="1" noChangeArrowheads="1"/>
          </p:cNvSpPr>
          <p:nvPr>
            <p:ph type="title"/>
          </p:nvPr>
        </p:nvSpPr>
        <p:spPr/>
        <p:txBody>
          <a:bodyPr/>
          <a:lstStyle/>
          <a:p>
            <a:pPr rtl="0" eaLnBrk="1" hangingPunct="1"/>
            <a:r>
              <a:rPr lang="es-us" sz="4000" b="0" i="0" u="none" baseline="0"/>
              <a:t>¿Cuál es la función del arrendador en el Programa de la Sección 8?</a:t>
            </a:r>
          </a:p>
        </p:txBody>
      </p:sp>
      <p:sp>
        <p:nvSpPr>
          <p:cNvPr id="40965" name="Rectangle 3"/>
          <p:cNvSpPr>
            <a:spLocks noGrp="1" noChangeArrowheads="1"/>
          </p:cNvSpPr>
          <p:nvPr>
            <p:ph type="body" idx="1"/>
          </p:nvPr>
        </p:nvSpPr>
        <p:spPr/>
        <p:txBody>
          <a:bodyPr/>
          <a:lstStyle/>
          <a:p>
            <a:pPr algn="l" rtl="0" eaLnBrk="1" hangingPunct="1"/>
            <a:r>
              <a:rPr lang="es-us" sz="1800" b="0" i="0" u="none" baseline="0" dirty="0"/>
              <a:t>Completar el Paquete de Arrendador.</a:t>
            </a:r>
          </a:p>
          <a:p>
            <a:pPr algn="l" rtl="0" eaLnBrk="1" hangingPunct="1"/>
            <a:r>
              <a:rPr lang="es-us" sz="1800" b="0" i="0" u="none" baseline="0" dirty="0"/>
              <a:t>Evaluar y seleccionar inquilinos, y celebrar contratos de alquiler con estos.</a:t>
            </a:r>
          </a:p>
          <a:p>
            <a:pPr algn="l" rtl="0" eaLnBrk="1" hangingPunct="1"/>
            <a:r>
              <a:rPr lang="es-us" sz="1800" b="0" i="0" u="none" baseline="0" dirty="0"/>
              <a:t>Cumplir los requisitos de vivienda digna e igualdad de oportunidades.</a:t>
            </a:r>
          </a:p>
          <a:p>
            <a:pPr algn="l" rtl="0" eaLnBrk="1" hangingPunct="1"/>
            <a:r>
              <a:rPr lang="es-us" sz="1800" b="0" i="0" u="none" baseline="0" dirty="0"/>
              <a:t>Cumplir el contrato HAP, el contrato de alquiler y el anexo de arrendamiento.</a:t>
            </a:r>
          </a:p>
          <a:p>
            <a:pPr algn="l" rtl="0" eaLnBrk="1" hangingPunct="1"/>
            <a:r>
              <a:rPr lang="es-us" sz="1800" b="0" i="0" u="none" baseline="0" dirty="0"/>
              <a:t>Firmar un contrato de alquiler con la familia.</a:t>
            </a:r>
          </a:p>
          <a:p>
            <a:pPr algn="l" rtl="0" eaLnBrk="1" hangingPunct="1"/>
            <a:r>
              <a:rPr lang="es-us" sz="1800" b="0" i="0" u="none" baseline="0" dirty="0"/>
              <a:t>Cumplir los requisitos del contrato de alquiler.</a:t>
            </a:r>
          </a:p>
          <a:p>
            <a:pPr algn="l" rtl="0" eaLnBrk="1" hangingPunct="1"/>
            <a:r>
              <a:rPr lang="es-us" sz="1800" b="0" i="0" u="none" baseline="0" dirty="0"/>
              <a:t>Firmar un contrato HAP con el HPD. </a:t>
            </a:r>
          </a:p>
          <a:p>
            <a:pPr algn="l" rtl="0" eaLnBrk="1" hangingPunct="1"/>
            <a:r>
              <a:rPr lang="es-us" sz="1800" b="0" i="0" u="none" baseline="0" dirty="0"/>
              <a:t>Cumplir las obligaciones del arrendador del programa.</a:t>
            </a:r>
          </a:p>
          <a:p>
            <a:pPr eaLnBrk="1" hangingPunct="1"/>
            <a:r>
              <a:rPr lang="es-us" sz="1800" b="0" i="0" u="none" baseline="0" dirty="0"/>
              <a:t>Desempeñar las funciones normales del </a:t>
            </a:r>
            <a:r>
              <a:rPr lang="es-US" sz="1800" dirty="0" err="1"/>
              <a:t>arrendandor</a:t>
            </a:r>
            <a:r>
              <a:rPr lang="es-us" sz="1800" b="0" i="0" u="none" baseline="0" dirty="0"/>
              <a:t> hacer cumplir el contrato de alquiler, cobrar la parte del alquiler que le corresponde a la familia, cobrar los daños a los inquilinos.</a:t>
            </a:r>
          </a:p>
          <a:p>
            <a:pPr algn="l" rtl="0" eaLnBrk="1" hangingPunct="1"/>
            <a:r>
              <a:rPr lang="es-us" sz="1800" b="0" i="0" u="none" baseline="0" dirty="0"/>
              <a:t>Mantener el apartamento y garantizar que la unidad cumpla los Estándares de Calidad de la Vivienda del HPD.</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48">
            <a:hlinkClick r:id="" action="ppaction://media"/>
            <a:extLst>
              <a:ext uri="{FF2B5EF4-FFF2-40B4-BE49-F238E27FC236}">
                <a16:creationId xmlns:a16="http://schemas.microsoft.com/office/drawing/2014/main" id="{44FB7C12-7BE6-AC48-4C41-0BA670470D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3057525"/>
            <a:ext cx="609600" cy="609600"/>
          </a:xfrm>
          <a:prstGeom prst="rect">
            <a:avLst/>
          </a:prstGeom>
        </p:spPr>
      </p:pic>
    </p:spTree>
  </p:cSld>
  <p:clrMapOvr>
    <a:masterClrMapping/>
  </p:clrMapOvr>
  <p:transition spd="slow" advTm="42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08C10396-2D3D-46B7-BB1F-BC1EF0B9D4F8}" type="slidenum">
              <a:rPr/>
              <a:pPr eaLnBrk="1" hangingPunct="1"/>
              <a:t>49</a:t>
            </a:fld>
            <a:endParaRPr lang="es-us"/>
          </a:p>
        </p:txBody>
      </p:sp>
      <p:sp>
        <p:nvSpPr>
          <p:cNvPr id="41988" name="Rectangle 2"/>
          <p:cNvSpPr>
            <a:spLocks noGrp="1" noChangeArrowheads="1"/>
          </p:cNvSpPr>
          <p:nvPr>
            <p:ph type="title"/>
          </p:nvPr>
        </p:nvSpPr>
        <p:spPr/>
        <p:txBody>
          <a:bodyPr/>
          <a:lstStyle/>
          <a:p>
            <a:pPr rtl="0" eaLnBrk="1" hangingPunct="1"/>
            <a:r>
              <a:rPr lang="es-us" sz="4000" b="0" i="0" u="none" baseline="0"/>
              <a:t>¿Cuál es la función del arrendador en el Programa de la Sección 8?</a:t>
            </a:r>
          </a:p>
        </p:txBody>
      </p:sp>
      <p:sp>
        <p:nvSpPr>
          <p:cNvPr id="41989" name="Rectangle 3"/>
          <p:cNvSpPr>
            <a:spLocks noGrp="1" noChangeArrowheads="1"/>
          </p:cNvSpPr>
          <p:nvPr>
            <p:ph type="body" idx="1"/>
          </p:nvPr>
        </p:nvSpPr>
        <p:spPr/>
        <p:txBody>
          <a:bodyPr/>
          <a:lstStyle/>
          <a:p>
            <a:pPr eaLnBrk="1" hangingPunct="1"/>
            <a:r>
              <a:rPr lang="es-us" sz="2000" b="0" i="0" u="none" baseline="0" dirty="0"/>
              <a:t>Los arrendadores no deben cobrar </a:t>
            </a:r>
            <a:r>
              <a:rPr lang="es-US" sz="2000" dirty="0"/>
              <a:t>más</a:t>
            </a:r>
            <a:r>
              <a:rPr lang="es-us" sz="2000" b="0" i="0" u="none" baseline="0" dirty="0"/>
              <a:t> a la familia, excepto por las causas enumeradas en la carta de desglose del </a:t>
            </a:r>
            <a:r>
              <a:rPr lang="es-US" sz="2000" dirty="0"/>
              <a:t>alquiler y los</a:t>
            </a:r>
            <a:r>
              <a:rPr lang="es-us" sz="2000" b="0" i="0" u="none" baseline="0" dirty="0"/>
              <a:t> cargos razonables por daños.</a:t>
            </a:r>
          </a:p>
          <a:p>
            <a:pPr algn="l" rtl="0" eaLnBrk="1" hangingPunct="1">
              <a:buFontTx/>
              <a:buNone/>
            </a:pPr>
            <a:endParaRPr lang="es-us" sz="2000" dirty="0"/>
          </a:p>
          <a:p>
            <a:pPr eaLnBrk="1" hangingPunct="1"/>
            <a:r>
              <a:rPr lang="es-us" sz="2000" b="0" i="0" u="none" baseline="0" dirty="0"/>
              <a:t>Los arrendadores pueden solicitar un aumento del alquiler cuando se vence el contrato de alquiler, no más de una vez al año.</a:t>
            </a:r>
            <a:r>
              <a:rPr lang="es-us" sz="2000" b="0" i="0" u="none" baseline="0" dirty="0">
                <a:solidFill>
                  <a:srgbClr val="FF3300"/>
                </a:solidFill>
              </a:rPr>
              <a:t> </a:t>
            </a:r>
            <a:br>
              <a:rPr lang="es-us" sz="2000" b="0" i="0" u="none" baseline="0" dirty="0">
                <a:solidFill>
                  <a:srgbClr val="FF3300"/>
                </a:solidFill>
              </a:rPr>
            </a:br>
            <a:r>
              <a:rPr lang="es-us" sz="2000" b="0" i="0" u="none" baseline="0" dirty="0"/>
              <a:t>Los participantes de la Sección 8 no están obligados a pagar los aumentos del alquiler hasta que </a:t>
            </a:r>
            <a:r>
              <a:rPr lang="es-US" sz="2000" dirty="0"/>
              <a:t>el </a:t>
            </a:r>
            <a:r>
              <a:rPr lang="es-us" sz="2000" b="0" i="0" u="none" baseline="0" dirty="0"/>
              <a:t>aumento sea aprobado por </a:t>
            </a:r>
            <a:br>
              <a:rPr lang="es-us" sz="2000" b="0" i="0" u="none" baseline="0" dirty="0"/>
            </a:br>
            <a:r>
              <a:rPr lang="es-us" sz="2000" b="0" i="0" u="none" baseline="0" dirty="0"/>
              <a:t>el HPD.  Los participantes de la Sección 8 recibirán una carta de desglose del alquiler que indicará el nuevo el monto del alquiler aprobado y fijado en el contrato, cuando se apruebe un aumento. </a:t>
            </a:r>
          </a:p>
          <a:p>
            <a:pPr algn="l" rtl="0" eaLnBrk="1" hangingPunct="1">
              <a:buFontTx/>
              <a:buNone/>
            </a:pPr>
            <a:endParaRPr lang="es-us" sz="2000" dirty="0"/>
          </a:p>
          <a:p>
            <a:pPr algn="l" rtl="0" eaLnBrk="1" hangingPunct="1"/>
            <a:r>
              <a:rPr lang="es-us" sz="2000" b="0" i="0" u="none" baseline="0" dirty="0"/>
              <a:t>Los arrendadores NO deben ser familiares del titular del vale.</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49">
            <a:hlinkClick r:id="" action="ppaction://media"/>
            <a:extLst>
              <a:ext uri="{FF2B5EF4-FFF2-40B4-BE49-F238E27FC236}">
                <a16:creationId xmlns:a16="http://schemas.microsoft.com/office/drawing/2014/main" id="{5B9C3D9A-550B-82E5-6F42-D7D3C0E391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3124200"/>
            <a:ext cx="609600" cy="609600"/>
          </a:xfrm>
          <a:prstGeom prst="rect">
            <a:avLst/>
          </a:prstGeom>
        </p:spPr>
      </p:pic>
    </p:spTree>
  </p:cSld>
  <p:clrMapOvr>
    <a:masterClrMapping/>
  </p:clrMapOvr>
  <p:transition spd="slow" advTm="39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7EFCCDD0-C342-4181-80E2-FCF88EFB7681}" type="slidenum">
              <a:rPr/>
              <a:pPr eaLnBrk="1" hangingPunct="1"/>
              <a:t>5</a:t>
            </a:fld>
            <a:endParaRPr lang="es-us"/>
          </a:p>
        </p:txBody>
      </p:sp>
      <p:sp>
        <p:nvSpPr>
          <p:cNvPr id="6148" name="Rectangle 2"/>
          <p:cNvSpPr>
            <a:spLocks noGrp="1" noChangeArrowheads="1"/>
          </p:cNvSpPr>
          <p:nvPr>
            <p:ph type="title"/>
          </p:nvPr>
        </p:nvSpPr>
        <p:spPr/>
        <p:txBody>
          <a:bodyPr/>
          <a:lstStyle/>
          <a:p>
            <a:pPr rtl="0" eaLnBrk="1" hangingPunct="1"/>
            <a:r>
              <a:rPr lang="es-us" sz="4000" b="0" i="0" u="none" baseline="0"/>
              <a:t>Descripción general del Programa de la Sección 8</a:t>
            </a:r>
          </a:p>
        </p:txBody>
      </p:sp>
      <p:sp>
        <p:nvSpPr>
          <p:cNvPr id="6149" name="Rectangle 3"/>
          <p:cNvSpPr>
            <a:spLocks noGrp="1" noChangeArrowheads="1"/>
          </p:cNvSpPr>
          <p:nvPr>
            <p:ph type="body" idx="1"/>
          </p:nvPr>
        </p:nvSpPr>
        <p:spPr/>
        <p:txBody>
          <a:bodyPr/>
          <a:lstStyle/>
          <a:p>
            <a:pPr algn="l" rtl="0" eaLnBrk="1" hangingPunct="1"/>
            <a:r>
              <a:rPr lang="es-us" sz="3000" b="0" i="0" u="none" baseline="0"/>
              <a:t>En el Programa de la Sección 8 participan </a:t>
            </a:r>
            <a:r>
              <a:rPr lang="es-us" sz="3000" b="1" i="0" u="none" baseline="0"/>
              <a:t>3 actores</a:t>
            </a:r>
            <a:r>
              <a:rPr lang="es-us" sz="3000" b="0" i="0" u="none" baseline="0"/>
              <a:t>:</a:t>
            </a:r>
          </a:p>
        </p:txBody>
      </p:sp>
      <p:sp>
        <p:nvSpPr>
          <p:cNvPr id="6150" name="AutoShape 4"/>
          <p:cNvSpPr>
            <a:spLocks noChangeArrowheads="1"/>
          </p:cNvSpPr>
          <p:nvPr/>
        </p:nvSpPr>
        <p:spPr bwMode="auto">
          <a:xfrm>
            <a:off x="3124200" y="2590800"/>
            <a:ext cx="2438400" cy="11430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a:r>
              <a:rPr lang="es-us" sz="3600" b="1" i="0" u="none" baseline="0"/>
              <a:t>HPD</a:t>
            </a:r>
          </a:p>
        </p:txBody>
      </p:sp>
      <p:sp>
        <p:nvSpPr>
          <p:cNvPr id="6151" name="Oval 5"/>
          <p:cNvSpPr>
            <a:spLocks noChangeArrowheads="1"/>
          </p:cNvSpPr>
          <p:nvPr/>
        </p:nvSpPr>
        <p:spPr bwMode="auto">
          <a:xfrm>
            <a:off x="457200" y="4572000"/>
            <a:ext cx="2438400" cy="16002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a:r>
              <a:rPr lang="es-us" sz="3600" b="1" i="0" u="none" baseline="0" dirty="0"/>
              <a:t>Familia</a:t>
            </a:r>
          </a:p>
        </p:txBody>
      </p:sp>
      <p:sp>
        <p:nvSpPr>
          <p:cNvPr id="6152" name="AutoShape 6"/>
          <p:cNvSpPr>
            <a:spLocks noChangeArrowheads="1"/>
          </p:cNvSpPr>
          <p:nvPr/>
        </p:nvSpPr>
        <p:spPr bwMode="auto">
          <a:xfrm>
            <a:off x="5334000" y="4191000"/>
            <a:ext cx="3352800" cy="1828800"/>
          </a:xfrm>
          <a:prstGeom prst="triangle">
            <a:avLst>
              <a:gd name="adj" fmla="val 50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a:r>
              <a:rPr lang="es-us" sz="3300" b="1" i="0" u="none" spc="-30" dirty="0"/>
              <a:t>Arrendador</a:t>
            </a:r>
          </a:p>
        </p:txBody>
      </p:sp>
      <p:cxnSp>
        <p:nvCxnSpPr>
          <p:cNvPr id="6153" name="AutoShape 7"/>
          <p:cNvCxnSpPr>
            <a:cxnSpLocks noChangeShapeType="1"/>
          </p:cNvCxnSpPr>
          <p:nvPr/>
        </p:nvCxnSpPr>
        <p:spPr bwMode="auto">
          <a:xfrm>
            <a:off x="5638800" y="3398838"/>
            <a:ext cx="990600" cy="1096962"/>
          </a:xfrm>
          <a:prstGeom prst="straightConnector1">
            <a:avLst/>
          </a:prstGeom>
          <a:noFill/>
          <a:ln w="1270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4" name="AutoShape 8"/>
          <p:cNvCxnSpPr>
            <a:cxnSpLocks noChangeShapeType="1"/>
          </p:cNvCxnSpPr>
          <p:nvPr/>
        </p:nvCxnSpPr>
        <p:spPr bwMode="auto">
          <a:xfrm>
            <a:off x="3276600" y="5562600"/>
            <a:ext cx="1981200" cy="0"/>
          </a:xfrm>
          <a:prstGeom prst="straightConnector1">
            <a:avLst/>
          </a:prstGeom>
          <a:noFill/>
          <a:ln w="1270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5" name="AutoShape 9"/>
          <p:cNvCxnSpPr>
            <a:cxnSpLocks noChangeShapeType="1"/>
          </p:cNvCxnSpPr>
          <p:nvPr/>
        </p:nvCxnSpPr>
        <p:spPr bwMode="auto">
          <a:xfrm flipV="1">
            <a:off x="1752600" y="3352800"/>
            <a:ext cx="1295400" cy="1066800"/>
          </a:xfrm>
          <a:prstGeom prst="straightConnector1">
            <a:avLst/>
          </a:prstGeom>
          <a:noFill/>
          <a:ln w="1270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6" name="Text Box 10"/>
          <p:cNvSpPr txBox="1">
            <a:spLocks noChangeArrowheads="1"/>
          </p:cNvSpPr>
          <p:nvPr/>
        </p:nvSpPr>
        <p:spPr bwMode="auto">
          <a:xfrm>
            <a:off x="3124200" y="5867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rtl="0" eaLnBrk="1" hangingPunct="1">
              <a:spcBef>
                <a:spcPct val="50000"/>
              </a:spcBef>
            </a:pPr>
            <a:r>
              <a:rPr lang="es-us" b="0" i="1" u="none" baseline="0"/>
              <a:t>Contrato: Alquiler</a:t>
            </a:r>
          </a:p>
        </p:txBody>
      </p:sp>
      <p:sp>
        <p:nvSpPr>
          <p:cNvPr id="6157" name="Text Box 11"/>
          <p:cNvSpPr txBox="1">
            <a:spLocks noChangeArrowheads="1"/>
          </p:cNvSpPr>
          <p:nvPr/>
        </p:nvSpPr>
        <p:spPr bwMode="auto">
          <a:xfrm rot="-2342881">
            <a:off x="990600" y="3352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rtl="0" eaLnBrk="1" hangingPunct="1">
              <a:spcBef>
                <a:spcPct val="50000"/>
              </a:spcBef>
            </a:pPr>
            <a:r>
              <a:rPr lang="es-us" b="0" i="1" u="none" baseline="0" dirty="0"/>
              <a:t>Contrato: Vale</a:t>
            </a:r>
          </a:p>
        </p:txBody>
      </p:sp>
      <p:sp>
        <p:nvSpPr>
          <p:cNvPr id="6158" name="Text Box 12"/>
          <p:cNvSpPr txBox="1">
            <a:spLocks noChangeArrowheads="1"/>
          </p:cNvSpPr>
          <p:nvPr/>
        </p:nvSpPr>
        <p:spPr bwMode="auto">
          <a:xfrm rot="2783831">
            <a:off x="5569744" y="3436144"/>
            <a:ext cx="205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rtl="0" eaLnBrk="1" hangingPunct="1">
              <a:spcBef>
                <a:spcPct val="50000"/>
              </a:spcBef>
            </a:pPr>
            <a:r>
              <a:rPr lang="es-us" b="0" i="1" u="none" baseline="0" dirty="0"/>
              <a:t>Contrato: HAP</a:t>
            </a:r>
          </a:p>
        </p:txBody>
      </p:sp>
      <p:sp>
        <p:nvSpPr>
          <p:cNvPr id="17"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05">
            <a:hlinkClick r:id="" action="ppaction://media"/>
            <a:extLst>
              <a:ext uri="{FF2B5EF4-FFF2-40B4-BE49-F238E27FC236}">
                <a16:creationId xmlns:a16="http://schemas.microsoft.com/office/drawing/2014/main" id="{2EA84656-8AA4-F4DA-799D-75ECF8AEF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25100" y="1685925"/>
            <a:ext cx="609600" cy="609600"/>
          </a:xfrm>
          <a:prstGeom prst="rect">
            <a:avLst/>
          </a:prstGeom>
        </p:spPr>
      </p:pic>
    </p:spTree>
  </p:cSld>
  <p:clrMapOvr>
    <a:masterClrMapping/>
  </p:clrMapOvr>
  <p:transition spd="slow" advTm="29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BE829B91-EDB2-4950-91D8-86B65345E4D9}" type="slidenum">
              <a:rPr/>
              <a:pPr eaLnBrk="1" hangingPunct="1"/>
              <a:t>50</a:t>
            </a:fld>
            <a:endParaRPr lang="es-us"/>
          </a:p>
        </p:txBody>
      </p:sp>
      <p:sp>
        <p:nvSpPr>
          <p:cNvPr id="43012" name="Rectangle 2"/>
          <p:cNvSpPr>
            <a:spLocks noGrp="1" noChangeArrowheads="1"/>
          </p:cNvSpPr>
          <p:nvPr>
            <p:ph type="title"/>
          </p:nvPr>
        </p:nvSpPr>
        <p:spPr/>
        <p:txBody>
          <a:bodyPr/>
          <a:lstStyle/>
          <a:p>
            <a:pPr rtl="0" eaLnBrk="1" hangingPunct="1"/>
            <a:r>
              <a:rPr lang="es-us" sz="4000" b="0" i="0" u="none" baseline="0"/>
              <a:t>¿Cuáles son las responsabilidades de HPD? </a:t>
            </a:r>
          </a:p>
        </p:txBody>
      </p:sp>
      <p:sp>
        <p:nvSpPr>
          <p:cNvPr id="43013" name="Rectangle 3"/>
          <p:cNvSpPr>
            <a:spLocks noGrp="1" noChangeArrowheads="1"/>
          </p:cNvSpPr>
          <p:nvPr>
            <p:ph type="body" idx="1"/>
          </p:nvPr>
        </p:nvSpPr>
        <p:spPr>
          <a:xfrm>
            <a:off x="457200" y="1600200"/>
            <a:ext cx="8385858" cy="4525963"/>
          </a:xfrm>
        </p:spPr>
        <p:txBody>
          <a:bodyPr/>
          <a:lstStyle/>
          <a:p>
            <a:pPr lvl="1" eaLnBrk="1" hangingPunct="1"/>
            <a:r>
              <a:rPr lang="es-us" sz="2400" b="0" i="0" u="none" baseline="0" dirty="0"/>
              <a:t>Determinar la elegibilidad de la familia y </a:t>
            </a:r>
            <a:r>
              <a:rPr lang="es-US" sz="2400" dirty="0"/>
              <a:t>expedir</a:t>
            </a:r>
            <a:r>
              <a:rPr lang="es-us" sz="2400" b="0" i="0" u="none" baseline="0" dirty="0"/>
              <a:t> vales. </a:t>
            </a:r>
          </a:p>
          <a:p>
            <a:pPr lvl="1" algn="l" rtl="0" eaLnBrk="1" hangingPunct="1"/>
            <a:r>
              <a:rPr lang="es-us" sz="2400" b="0" i="0" u="none" baseline="0" dirty="0"/>
              <a:t>Llevar a cabo inspecciones.</a:t>
            </a:r>
          </a:p>
          <a:p>
            <a:pPr lvl="1" algn="l" rtl="0" eaLnBrk="1" hangingPunct="1"/>
            <a:r>
              <a:rPr lang="es-us" sz="2400" b="0" i="0" u="none" baseline="0" dirty="0"/>
              <a:t>Hacer Pagos de Asistencia de la Vivienda a los arrendadores.</a:t>
            </a:r>
            <a:r>
              <a:rPr lang="es-us" b="0" i="0" u="none" baseline="0" dirty="0"/>
              <a:t> </a:t>
            </a:r>
          </a:p>
          <a:p>
            <a:pPr lvl="1" eaLnBrk="1" hangingPunct="1"/>
            <a:r>
              <a:rPr lang="es-us" sz="2400" b="0" i="0" u="none" baseline="0" dirty="0"/>
              <a:t>Evaluar anualmente tanto su </a:t>
            </a:r>
            <a:r>
              <a:rPr lang="es-US" sz="2400" dirty="0"/>
              <a:t>núcleo</a:t>
            </a:r>
            <a:r>
              <a:rPr lang="es-us" sz="2400" b="0" i="0" u="none" baseline="0" dirty="0"/>
              <a:t> familiar como sus ingresos para calcular los montos de los subsidios. </a:t>
            </a:r>
            <a:br>
              <a:rPr lang="es-us" sz="2400" dirty="0"/>
            </a:br>
            <a:br>
              <a:rPr lang="es-us" sz="1400" dirty="0"/>
            </a:br>
            <a:r>
              <a:rPr lang="es-us" b="1" i="0" u="none" baseline="0" dirty="0"/>
              <a:t>El HPD administra el subsidio para el alquiler de la Sección 8 de acuerdo con las regulaciones federales para el programa </a:t>
            </a:r>
            <a:br>
              <a:rPr lang="es-us" b="1" i="0" u="none" baseline="0" dirty="0"/>
            </a:br>
            <a:r>
              <a:rPr lang="es-us" b="1" i="0" u="none" baseline="0" dirty="0"/>
              <a:t>y el Plan Administrativo del HPD.</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50">
            <a:hlinkClick r:id="" action="ppaction://media"/>
            <a:extLst>
              <a:ext uri="{FF2B5EF4-FFF2-40B4-BE49-F238E27FC236}">
                <a16:creationId xmlns:a16="http://schemas.microsoft.com/office/drawing/2014/main" id="{4D30498A-266D-63A3-E197-4F5B5DB0C5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96475" y="2638425"/>
            <a:ext cx="609600" cy="609600"/>
          </a:xfrm>
          <a:prstGeom prst="rect">
            <a:avLst/>
          </a:prstGeom>
        </p:spPr>
      </p:pic>
    </p:spTree>
  </p:cSld>
  <p:clrMapOvr>
    <a:masterClrMapping/>
  </p:clrMapOvr>
  <p:transition spd="slow" advTm="26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BB099EFE-B46D-41C0-80C3-A09443276204}" type="slidenum">
              <a:rPr/>
              <a:pPr eaLnBrk="1" hangingPunct="1"/>
              <a:t>51</a:t>
            </a:fld>
            <a:endParaRPr lang="es-us"/>
          </a:p>
        </p:txBody>
      </p:sp>
      <p:sp>
        <p:nvSpPr>
          <p:cNvPr id="44036" name="Rectangle 2"/>
          <p:cNvSpPr>
            <a:spLocks noGrp="1" noChangeArrowheads="1"/>
          </p:cNvSpPr>
          <p:nvPr>
            <p:ph type="title"/>
          </p:nvPr>
        </p:nvSpPr>
        <p:spPr/>
        <p:txBody>
          <a:bodyPr/>
          <a:lstStyle/>
          <a:p>
            <a:pPr rtl="0" eaLnBrk="1" hangingPunct="1"/>
            <a:r>
              <a:rPr lang="es-us" b="0" i="0" u="none" baseline="0"/>
              <a:t>Actividades anuales</a:t>
            </a:r>
          </a:p>
        </p:txBody>
      </p:sp>
      <p:sp>
        <p:nvSpPr>
          <p:cNvPr id="44037" name="Rectangle 3"/>
          <p:cNvSpPr>
            <a:spLocks noGrp="1" noChangeArrowheads="1"/>
          </p:cNvSpPr>
          <p:nvPr>
            <p:ph type="body" idx="1"/>
          </p:nvPr>
        </p:nvSpPr>
        <p:spPr>
          <a:xfrm>
            <a:off x="457200" y="1371600"/>
            <a:ext cx="8229600" cy="4754563"/>
          </a:xfrm>
        </p:spPr>
        <p:txBody>
          <a:bodyPr/>
          <a:lstStyle/>
          <a:p>
            <a:pPr algn="l" rtl="0" eaLnBrk="1" hangingPunct="1">
              <a:lnSpc>
                <a:spcPct val="90000"/>
              </a:lnSpc>
            </a:pPr>
            <a:r>
              <a:rPr lang="es-us" sz="2600" b="0" i="0" u="none" baseline="0" dirty="0"/>
              <a:t>El HPD debe recertificar su caso todos los años.</a:t>
            </a:r>
          </a:p>
          <a:p>
            <a:pPr algn="l" rtl="0" eaLnBrk="1" hangingPunct="1">
              <a:lnSpc>
                <a:spcPct val="90000"/>
              </a:lnSpc>
            </a:pPr>
            <a:r>
              <a:rPr lang="es-us" sz="2600" b="0" i="0" u="none" baseline="0" dirty="0"/>
              <a:t>Usted debe responder al correo de recertificación dentro de los 30 días posteriores a la recepción.</a:t>
            </a:r>
          </a:p>
          <a:p>
            <a:pPr eaLnBrk="1" hangingPunct="1">
              <a:lnSpc>
                <a:spcPct val="90000"/>
              </a:lnSpc>
            </a:pPr>
            <a:r>
              <a:rPr lang="es-us" sz="2600" b="0" i="0" u="none" baseline="0" dirty="0"/>
              <a:t>Debe permitir al HPD inspeccionar su apartamento </a:t>
            </a:r>
            <a:r>
              <a:rPr lang="es-US" sz="2600" dirty="0"/>
              <a:t>bianualmente</a:t>
            </a:r>
            <a:r>
              <a:rPr lang="es-us" sz="2600" b="0" i="0" u="none" baseline="0" dirty="0"/>
              <a:t> (una vez cada dos años).</a:t>
            </a:r>
            <a:r>
              <a:rPr lang="es-us" sz="2600" dirty="0"/>
              <a:t> </a:t>
            </a:r>
            <a:r>
              <a:rPr lang="es-us" sz="2600" b="0" i="0" u="none" baseline="0" dirty="0"/>
              <a:t>El HPD se reserva el derecho de solicitar inspecciones más frecuentes.</a:t>
            </a:r>
          </a:p>
          <a:p>
            <a:pPr algn="l" rtl="0" eaLnBrk="1" hangingPunct="1">
              <a:lnSpc>
                <a:spcPct val="90000"/>
              </a:lnSpc>
            </a:pPr>
            <a:r>
              <a:rPr lang="es-us" sz="2600" b="0" i="0" u="none" baseline="0" dirty="0"/>
              <a:t>Debe responder sin dilación las solicitudes de información del HPD.</a:t>
            </a:r>
          </a:p>
          <a:p>
            <a:pPr eaLnBrk="1" hangingPunct="1">
              <a:lnSpc>
                <a:spcPct val="90000"/>
              </a:lnSpc>
            </a:pPr>
            <a:r>
              <a:rPr lang="es-us" sz="2600" b="0" i="0" u="none" baseline="0" dirty="0"/>
              <a:t>Debe informar al HPD de inmediato sobre los cambios en la composición de su </a:t>
            </a:r>
            <a:r>
              <a:rPr lang="es-US" sz="2600" dirty="0"/>
              <a:t>núcleo</a:t>
            </a:r>
            <a:r>
              <a:rPr lang="es-us" sz="2600" b="0" i="0" u="none" baseline="0" dirty="0"/>
              <a:t> familiar </a:t>
            </a:r>
            <a:br>
              <a:rPr lang="es-us" sz="2600" b="0" i="0" u="none" baseline="0" dirty="0"/>
            </a:br>
            <a:r>
              <a:rPr lang="es-us" sz="2600" b="0" i="0" u="none" baseline="0" dirty="0"/>
              <a:t>o de los ingresos</a:t>
            </a:r>
            <a:r>
              <a:rPr lang="es-us" sz="2800" b="0" i="0" u="none" baseline="0" dirty="0"/>
              <a:t>.</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3" name="Slide 51">
            <a:hlinkClick r:id="" action="ppaction://media"/>
            <a:extLst>
              <a:ext uri="{FF2B5EF4-FFF2-40B4-BE49-F238E27FC236}">
                <a16:creationId xmlns:a16="http://schemas.microsoft.com/office/drawing/2014/main" id="{14A4A0D0-C14A-115D-FE21-E0CE921DD7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3048000"/>
            <a:ext cx="609600" cy="609600"/>
          </a:xfrm>
          <a:prstGeom prst="rect">
            <a:avLst/>
          </a:prstGeom>
        </p:spPr>
      </p:pic>
    </p:spTree>
  </p:cSld>
  <p:clrMapOvr>
    <a:masterClrMapping/>
  </p:clrMapOvr>
  <p:transition spd="slow" advTm="27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F7AD1555-DFDB-4CF1-81A2-C429140AE467}" type="slidenum">
              <a:rPr/>
              <a:pPr eaLnBrk="1" hangingPunct="1"/>
              <a:t>52</a:t>
            </a:fld>
            <a:endParaRPr lang="es-us"/>
          </a:p>
        </p:txBody>
      </p:sp>
      <p:sp>
        <p:nvSpPr>
          <p:cNvPr id="45060" name="Rectangle 2"/>
          <p:cNvSpPr>
            <a:spLocks noGrp="1" noChangeArrowheads="1"/>
          </p:cNvSpPr>
          <p:nvPr>
            <p:ph type="title"/>
          </p:nvPr>
        </p:nvSpPr>
        <p:spPr/>
        <p:txBody>
          <a:bodyPr/>
          <a:lstStyle/>
          <a:p>
            <a:pPr rtl="0" eaLnBrk="1" hangingPunct="1"/>
            <a:r>
              <a:rPr lang="es-us" sz="4000" b="0" i="0" u="none" baseline="0"/>
              <a:t>Mudanza de participantes de la Sección 8</a:t>
            </a:r>
          </a:p>
        </p:txBody>
      </p:sp>
      <p:sp>
        <p:nvSpPr>
          <p:cNvPr id="45061" name="Rectangle 3"/>
          <p:cNvSpPr>
            <a:spLocks noGrp="1" noChangeArrowheads="1"/>
          </p:cNvSpPr>
          <p:nvPr>
            <p:ph type="body" idx="1"/>
          </p:nvPr>
        </p:nvSpPr>
        <p:spPr>
          <a:xfrm>
            <a:off x="457199" y="1600200"/>
            <a:ext cx="8466881" cy="4525963"/>
          </a:xfrm>
        </p:spPr>
        <p:txBody>
          <a:bodyPr/>
          <a:lstStyle/>
          <a:p>
            <a:pPr algn="l" rtl="0" eaLnBrk="1" hangingPunct="1">
              <a:lnSpc>
                <a:spcPct val="90000"/>
              </a:lnSpc>
              <a:buFontTx/>
              <a:buNone/>
            </a:pPr>
            <a:r>
              <a:rPr lang="es-us" sz="2700" b="0" i="0" u="none" baseline="0" dirty="0"/>
              <a:t>	Si desea mudarse de la unidad que ocupa actualmente tras haber completado su primera certificación anual, debe solicitar un vale de mudanza para hallar otro apartamento.</a:t>
            </a:r>
          </a:p>
          <a:p>
            <a:pPr marL="0" indent="0" algn="l" rtl="0" eaLnBrk="1" hangingPunct="1">
              <a:lnSpc>
                <a:spcPct val="90000"/>
              </a:lnSpc>
              <a:buFontTx/>
              <a:buNone/>
            </a:pPr>
            <a:r>
              <a:rPr lang="es-us" sz="2800" b="1" i="0" u="none" baseline="0" dirty="0"/>
              <a:t>Para recibir un vale de mudanza, debe hacer lo siguiente:</a:t>
            </a:r>
          </a:p>
          <a:p>
            <a:pPr algn="l" rtl="0" eaLnBrk="1" hangingPunct="1">
              <a:lnSpc>
                <a:spcPct val="90000"/>
              </a:lnSpc>
            </a:pPr>
            <a:r>
              <a:rPr lang="es-us" sz="2300" b="0" i="0" u="none" baseline="0" dirty="0"/>
              <a:t>Cumplir las obligaciones familiares del Programa de la Sección 8 y de su contrato de alquiler.</a:t>
            </a:r>
          </a:p>
          <a:p>
            <a:pPr eaLnBrk="1" hangingPunct="1">
              <a:lnSpc>
                <a:spcPct val="90000"/>
              </a:lnSpc>
            </a:pPr>
            <a:r>
              <a:rPr lang="es-US" sz="2300" dirty="0"/>
              <a:t>Debe avisar</a:t>
            </a:r>
            <a:r>
              <a:rPr lang="es-us" sz="2300" b="0" i="0" u="none" baseline="0" dirty="0"/>
              <a:t> a su arrendador sobre su intención de mudarse.</a:t>
            </a:r>
          </a:p>
          <a:p>
            <a:pPr algn="l" rtl="0" eaLnBrk="1" hangingPunct="1">
              <a:lnSpc>
                <a:spcPct val="90000"/>
              </a:lnSpc>
            </a:pPr>
            <a:r>
              <a:rPr lang="es-us" sz="2300" b="0" i="0" u="none" baseline="0" dirty="0"/>
              <a:t>Puede mudarse solo una vez por año, a menos que tenga un buen motivo, como condiciones de vida peligrosas o una necesidad médica.</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52">
            <a:hlinkClick r:id="" action="ppaction://media"/>
            <a:extLst>
              <a:ext uri="{FF2B5EF4-FFF2-40B4-BE49-F238E27FC236}">
                <a16:creationId xmlns:a16="http://schemas.microsoft.com/office/drawing/2014/main" id="{F92272CB-B70F-8754-3D54-B00159595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2675" y="3253581"/>
            <a:ext cx="609600" cy="609600"/>
          </a:xfrm>
          <a:prstGeom prst="rect">
            <a:avLst/>
          </a:prstGeom>
        </p:spPr>
      </p:pic>
    </p:spTree>
  </p:cSld>
  <p:clrMapOvr>
    <a:masterClrMapping/>
  </p:clrMapOvr>
  <p:transition spd="slow" advTm="311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A11D7FE0-5050-43E1-BF92-7044799D84D1}" type="slidenum">
              <a:rPr/>
              <a:pPr eaLnBrk="1" hangingPunct="1"/>
              <a:t>53</a:t>
            </a:fld>
            <a:endParaRPr lang="es-us"/>
          </a:p>
        </p:txBody>
      </p:sp>
      <p:sp>
        <p:nvSpPr>
          <p:cNvPr id="46084" name="Rectangle 2"/>
          <p:cNvSpPr>
            <a:spLocks noGrp="1" noChangeArrowheads="1"/>
          </p:cNvSpPr>
          <p:nvPr>
            <p:ph type="title"/>
          </p:nvPr>
        </p:nvSpPr>
        <p:spPr/>
        <p:txBody>
          <a:bodyPr/>
          <a:lstStyle/>
          <a:p>
            <a:pPr rtl="0" eaLnBrk="1" hangingPunct="1"/>
            <a:r>
              <a:rPr lang="es-us" sz="4000" b="0" i="0" u="none" baseline="0"/>
              <a:t>Mudanza de participantes de la Sección 8</a:t>
            </a:r>
          </a:p>
        </p:txBody>
      </p:sp>
      <p:sp>
        <p:nvSpPr>
          <p:cNvPr id="46085" name="Rectangle 3"/>
          <p:cNvSpPr>
            <a:spLocks noGrp="1" noChangeArrowheads="1"/>
          </p:cNvSpPr>
          <p:nvPr>
            <p:ph type="body" idx="1"/>
          </p:nvPr>
        </p:nvSpPr>
        <p:spPr/>
        <p:txBody>
          <a:bodyPr/>
          <a:lstStyle/>
          <a:p>
            <a:pPr marL="0" indent="0" eaLnBrk="1" hangingPunct="1">
              <a:lnSpc>
                <a:spcPct val="90000"/>
              </a:lnSpc>
              <a:buNone/>
            </a:pPr>
            <a:r>
              <a:rPr lang="es-US" sz="2600" b="1" dirty="0"/>
              <a:t>Para recibir</a:t>
            </a:r>
            <a:r>
              <a:rPr lang="es-us" sz="2600" b="1" i="0" u="none" baseline="0" dirty="0"/>
              <a:t> la aprobación para mudarse, usted debe hacer lo siguiente:</a:t>
            </a:r>
          </a:p>
          <a:p>
            <a:pPr algn="l" rtl="0" eaLnBrk="1" hangingPunct="1">
              <a:lnSpc>
                <a:spcPct val="90000"/>
              </a:lnSpc>
            </a:pPr>
            <a:r>
              <a:rPr lang="es-us" sz="2200" b="0" i="0" u="none" baseline="0" dirty="0"/>
              <a:t>Encontrar un apartamento y presentar un Paquete de Arrendador antes de que venza el vale (120 días a partir </a:t>
            </a:r>
            <a:br>
              <a:rPr lang="es-us" sz="2200" b="0" i="0" u="none" baseline="0" dirty="0"/>
            </a:br>
            <a:r>
              <a:rPr lang="es-us" sz="2200" b="0" i="0" u="none" baseline="0" dirty="0"/>
              <a:t>de la fecha de emisión).</a:t>
            </a:r>
          </a:p>
          <a:p>
            <a:pPr algn="l" rtl="0" eaLnBrk="1" hangingPunct="1">
              <a:lnSpc>
                <a:spcPct val="90000"/>
              </a:lnSpc>
            </a:pPr>
            <a:r>
              <a:rPr lang="es-us" sz="2200" b="0" i="0" u="none" baseline="0" dirty="0"/>
              <a:t>El alquiler debe ser aprobado y el apartamento debe someterse a inspecciones de los HQS.</a:t>
            </a:r>
          </a:p>
          <a:p>
            <a:pPr algn="l" rtl="0" eaLnBrk="1" hangingPunct="1">
              <a:lnSpc>
                <a:spcPct val="90000"/>
              </a:lnSpc>
              <a:buFontTx/>
              <a:buNone/>
            </a:pPr>
            <a:endParaRPr lang="es-us" sz="2400" dirty="0"/>
          </a:p>
          <a:p>
            <a:pPr algn="l" rtl="0" eaLnBrk="1" hangingPunct="1">
              <a:lnSpc>
                <a:spcPct val="90000"/>
              </a:lnSpc>
              <a:buFontTx/>
              <a:buNone/>
            </a:pPr>
            <a:r>
              <a:rPr lang="es-us" sz="2600" b="1" i="0" u="none" baseline="0" dirty="0"/>
              <a:t>No podrá mudarse sin la aprobación del HPD</a:t>
            </a:r>
          </a:p>
          <a:p>
            <a:pPr algn="l" rtl="0" eaLnBrk="1" hangingPunct="1">
              <a:lnSpc>
                <a:spcPct val="90000"/>
              </a:lnSpc>
              <a:buFontTx/>
              <a:buNone/>
            </a:pPr>
            <a:r>
              <a:rPr lang="es-us" sz="2200" b="0" i="0" u="none" baseline="0" dirty="0"/>
              <a:t>	Los inquilinos no podrán abandonar la unidad con asistencia durante el proceso de mudanza si el HPD no aprobó la mudanza. Si lo hacen, podrán poner en riesgo el subsidio. </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53">
            <a:hlinkClick r:id="" action="ppaction://media"/>
            <a:extLst>
              <a:ext uri="{FF2B5EF4-FFF2-40B4-BE49-F238E27FC236}">
                <a16:creationId xmlns:a16="http://schemas.microsoft.com/office/drawing/2014/main" id="{CC31DDC6-03B7-C591-3AA8-A50076164C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82175" y="2847975"/>
            <a:ext cx="609600" cy="609600"/>
          </a:xfrm>
          <a:prstGeom prst="rect">
            <a:avLst/>
          </a:prstGeom>
        </p:spPr>
      </p:pic>
    </p:spTree>
  </p:cSld>
  <p:clrMapOvr>
    <a:masterClrMapping/>
  </p:clrMapOvr>
  <p:transition spd="slow" advTm="283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3AA2A89A-8D2C-4AAB-BF4D-87C312B61FCF}" type="slidenum">
              <a:rPr/>
              <a:pPr eaLnBrk="1" hangingPunct="1"/>
              <a:t>54</a:t>
            </a:fld>
            <a:endParaRPr lang="es-us"/>
          </a:p>
        </p:txBody>
      </p:sp>
      <p:sp>
        <p:nvSpPr>
          <p:cNvPr id="47108" name="Rectangle 2"/>
          <p:cNvSpPr>
            <a:spLocks noGrp="1" noChangeArrowheads="1"/>
          </p:cNvSpPr>
          <p:nvPr>
            <p:ph type="title"/>
          </p:nvPr>
        </p:nvSpPr>
        <p:spPr/>
        <p:txBody>
          <a:bodyPr>
            <a:normAutofit fontScale="90000"/>
          </a:bodyPr>
          <a:lstStyle/>
          <a:p>
            <a:pPr rtl="0" eaLnBrk="1" hangingPunct="1"/>
            <a:r>
              <a:rPr lang="es-us" b="0" i="0" u="none" baseline="0" dirty="0"/>
              <a:t>Portabilidad</a:t>
            </a:r>
            <a:br>
              <a:rPr lang="es-us" dirty="0"/>
            </a:br>
            <a:r>
              <a:rPr lang="es-us" sz="3100" b="0" i="0" u="none" baseline="0" dirty="0"/>
              <a:t>Uso de la Sección 8 fuera de la ciudad </a:t>
            </a:r>
            <a:br>
              <a:rPr lang="es-us" sz="3100" b="0" i="0" u="none" baseline="0" dirty="0"/>
            </a:br>
            <a:r>
              <a:rPr lang="es-us" sz="3100" b="0" i="0" u="none" baseline="0" dirty="0"/>
              <a:t>de Nueva York</a:t>
            </a:r>
          </a:p>
        </p:txBody>
      </p:sp>
      <p:sp>
        <p:nvSpPr>
          <p:cNvPr id="47109" name="Rectangle 3"/>
          <p:cNvSpPr>
            <a:spLocks noGrp="1" noChangeArrowheads="1"/>
          </p:cNvSpPr>
          <p:nvPr>
            <p:ph type="body" idx="1"/>
          </p:nvPr>
        </p:nvSpPr>
        <p:spPr>
          <a:xfrm>
            <a:off x="457200" y="1699950"/>
            <a:ext cx="8229600" cy="4525963"/>
          </a:xfrm>
        </p:spPr>
        <p:txBody>
          <a:bodyPr>
            <a:normAutofit fontScale="92500" lnSpcReduction="20000"/>
          </a:bodyPr>
          <a:lstStyle/>
          <a:p>
            <a:pPr algn="l" rtl="0" eaLnBrk="1" hangingPunct="1">
              <a:lnSpc>
                <a:spcPct val="120000"/>
              </a:lnSpc>
              <a:spcBef>
                <a:spcPts val="0"/>
              </a:spcBef>
            </a:pPr>
            <a:r>
              <a:rPr lang="es-us" sz="2600" b="0" i="0" u="none" baseline="0" dirty="0"/>
              <a:t>Una vez que se le haya otorgado un Vale de Elección de Vivienda (ya sea como solicitante o tras haber recibido la aprobación de un vale de mudanza), usted será elegible para usar los subsidios de alquiler de la Sección 8 para arrendar una unidad en cualquier zona de los Estados Unidos donde exista un Programa de la Sección 8.</a:t>
            </a:r>
          </a:p>
          <a:p>
            <a:pPr marL="0" indent="0" algn="l" rtl="0" eaLnBrk="1" hangingPunct="1">
              <a:lnSpc>
                <a:spcPct val="120000"/>
              </a:lnSpc>
              <a:spcBef>
                <a:spcPts val="0"/>
              </a:spcBef>
              <a:buNone/>
            </a:pPr>
            <a:endParaRPr lang="es-us" sz="1100" dirty="0"/>
          </a:p>
          <a:p>
            <a:pPr eaLnBrk="1" hangingPunct="1">
              <a:lnSpc>
                <a:spcPct val="120000"/>
              </a:lnSpc>
              <a:spcBef>
                <a:spcPts val="0"/>
              </a:spcBef>
            </a:pPr>
            <a:r>
              <a:rPr lang="es-us" sz="2600" b="0" i="0" u="none" baseline="0" dirty="0"/>
              <a:t>Si se muda fuera de la jurisdicción del HPD, se le otorgará un subsidio basado en el pago </a:t>
            </a:r>
            <a:r>
              <a:rPr lang="es-US" sz="2600" dirty="0"/>
              <a:t>habitual</a:t>
            </a:r>
            <a:r>
              <a:rPr lang="es-us" sz="2600" b="0" i="0" u="none" baseline="0" dirty="0"/>
              <a:t> y el subsidio estándar de la Autoridad Pública de la Vivienda (PHA) receptora.</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54">
            <a:hlinkClick r:id="" action="ppaction://media"/>
            <a:extLst>
              <a:ext uri="{FF2B5EF4-FFF2-40B4-BE49-F238E27FC236}">
                <a16:creationId xmlns:a16="http://schemas.microsoft.com/office/drawing/2014/main" id="{C00E558B-4391-098A-F1DC-DE3DF1553F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10775" y="3124200"/>
            <a:ext cx="609600" cy="609600"/>
          </a:xfrm>
          <a:prstGeom prst="rect">
            <a:avLst/>
          </a:prstGeom>
        </p:spPr>
      </p:pic>
    </p:spTree>
    <p:extLst>
      <p:ext uri="{BB962C8B-B14F-4D97-AF65-F5344CB8AC3E}">
        <p14:creationId xmlns:p14="http://schemas.microsoft.com/office/powerpoint/2010/main" val="98869398"/>
      </p:ext>
    </p:extLst>
  </p:cSld>
  <p:clrMapOvr>
    <a:masterClrMapping/>
  </p:clrMapOvr>
  <mc:AlternateContent xmlns:mc="http://schemas.openxmlformats.org/markup-compatibility/2006" xmlns:p14="http://schemas.microsoft.com/office/powerpoint/2010/main">
    <mc:Choice Requires="p14">
      <p:transition spd="slow" p14:dur="2000" advTm="30500"/>
    </mc:Choice>
    <mc:Fallback xmlns="">
      <p:transition spd="slow" advTm="30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3AA2A89A-8D2C-4AAB-BF4D-87C312B61FCF}" type="slidenum">
              <a:rPr/>
              <a:pPr eaLnBrk="1" hangingPunct="1"/>
              <a:t>55</a:t>
            </a:fld>
            <a:endParaRPr lang="es-us"/>
          </a:p>
        </p:txBody>
      </p:sp>
      <p:sp>
        <p:nvSpPr>
          <p:cNvPr id="47108" name="Rectangle 2"/>
          <p:cNvSpPr>
            <a:spLocks noGrp="1" noChangeArrowheads="1"/>
          </p:cNvSpPr>
          <p:nvPr>
            <p:ph type="title"/>
          </p:nvPr>
        </p:nvSpPr>
        <p:spPr>
          <a:xfrm>
            <a:off x="457200" y="228600"/>
            <a:ext cx="8229600" cy="1143000"/>
          </a:xfrm>
        </p:spPr>
        <p:txBody>
          <a:bodyPr/>
          <a:lstStyle/>
          <a:p>
            <a:pPr rtl="0">
              <a:lnSpc>
                <a:spcPct val="90000"/>
              </a:lnSpc>
            </a:pPr>
            <a:r>
              <a:rPr lang="es-us" sz="4000" b="0" i="0" u="none" baseline="0" dirty="0">
                <a:solidFill>
                  <a:prstClr val="black"/>
                </a:solidFill>
              </a:rPr>
              <a:t>Portabilidad</a:t>
            </a:r>
            <a:br>
              <a:rPr lang="es-us" sz="4000" dirty="0">
                <a:solidFill>
                  <a:prstClr val="black"/>
                </a:solidFill>
              </a:rPr>
            </a:br>
            <a:r>
              <a:rPr lang="es-us" sz="2800" b="0" i="0" u="none" baseline="0" dirty="0">
                <a:solidFill>
                  <a:prstClr val="black"/>
                </a:solidFill>
              </a:rPr>
              <a:t>Uso de la Sección 8 fuera de la ciudad de Nueva York</a:t>
            </a:r>
            <a:endParaRPr lang="es-us" dirty="0"/>
          </a:p>
        </p:txBody>
      </p:sp>
      <p:sp>
        <p:nvSpPr>
          <p:cNvPr id="47109" name="Rectangle 3"/>
          <p:cNvSpPr>
            <a:spLocks noGrp="1" noChangeArrowheads="1"/>
          </p:cNvSpPr>
          <p:nvPr>
            <p:ph type="body" idx="1"/>
          </p:nvPr>
        </p:nvSpPr>
        <p:spPr>
          <a:xfrm>
            <a:off x="304800" y="1461651"/>
            <a:ext cx="8610600" cy="4830763"/>
          </a:xfrm>
        </p:spPr>
        <p:txBody>
          <a:bodyPr>
            <a:normAutofit fontScale="92500" lnSpcReduction="20000"/>
          </a:bodyPr>
          <a:lstStyle/>
          <a:p>
            <a:pPr eaLnBrk="1" hangingPunct="1">
              <a:lnSpc>
                <a:spcPct val="125000"/>
              </a:lnSpc>
            </a:pPr>
            <a:r>
              <a:rPr lang="es-us" sz="2400" b="0" i="0" u="none" baseline="0" dirty="0"/>
              <a:t>Para mudarse fuera de la jurisdicción, primero debe decidir </a:t>
            </a:r>
            <a:r>
              <a:rPr lang="es-US" sz="2400" dirty="0"/>
              <a:t>a dónde</a:t>
            </a:r>
            <a:r>
              <a:rPr lang="es-us" sz="2400" b="0" i="0" u="none" baseline="0" dirty="0"/>
              <a:t> le gustaría mudarse y localizar la oficina de la Autoridad de Vivienda Pública receptora en su </a:t>
            </a:r>
            <a:r>
              <a:rPr lang="es-US" sz="2400" dirty="0"/>
              <a:t>área</a:t>
            </a:r>
            <a:r>
              <a:rPr lang="es-us" sz="2400" b="0" i="0" u="none" baseline="0" dirty="0"/>
              <a:t> que posea un programa de la Sección 8.   </a:t>
            </a:r>
          </a:p>
          <a:p>
            <a:pPr lvl="1">
              <a:lnSpc>
                <a:spcPct val="125000"/>
              </a:lnSpc>
            </a:pPr>
            <a:r>
              <a:rPr lang="es-us" sz="2000" b="0" i="0" u="none" baseline="0" dirty="0"/>
              <a:t>Si tiene pensado mudarse a zonas cercanas (Nueva York, Nueva Jersey o Connecticut), la información de contacto de las PHA está disponible en otro folleto </a:t>
            </a:r>
            <a:r>
              <a:rPr lang="es-US" sz="2000" dirty="0"/>
              <a:t>cuando se solicite</a:t>
            </a:r>
            <a:r>
              <a:rPr lang="es-us" sz="2000" b="0" i="0" u="none" baseline="0" dirty="0"/>
              <a:t>.</a:t>
            </a:r>
          </a:p>
          <a:p>
            <a:pPr algn="l" rtl="0">
              <a:lnSpc>
                <a:spcPct val="125000"/>
              </a:lnSpc>
            </a:pPr>
            <a:r>
              <a:rPr lang="es-us" sz="2400" b="0" i="0" u="none" spc="-20" dirty="0"/>
              <a:t>Después, deberá completar el Formulario de solicitud de portabilidad incluyendo la zona y la PHA</a:t>
            </a:r>
            <a:r>
              <a:rPr lang="es-us" sz="2400" spc="-20" dirty="0"/>
              <a:t> a </a:t>
            </a:r>
            <a:r>
              <a:rPr lang="es-us" sz="2400" b="0" i="0" u="none" spc="-20" dirty="0"/>
              <a:t>donde quiere mudarse.</a:t>
            </a:r>
          </a:p>
          <a:p>
            <a:pPr algn="l" rtl="0">
              <a:lnSpc>
                <a:spcPct val="125000"/>
              </a:lnSpc>
            </a:pPr>
            <a:r>
              <a:rPr lang="es-us" sz="2400" b="0" i="0" u="none" baseline="0" dirty="0"/>
              <a:t>El HPD preparará un paquete de portabilidad para la PHA receptora. </a:t>
            </a:r>
          </a:p>
          <a:p>
            <a:pPr algn="l" rtl="0">
              <a:lnSpc>
                <a:spcPct val="125000"/>
              </a:lnSpc>
            </a:pPr>
            <a:r>
              <a:rPr lang="es-us" sz="2400" b="0" i="0" u="none" baseline="0" dirty="0"/>
              <a:t>Una vez que se haya enviado el paquete, la PHA receptora le expedirá un nuevo vale para que lo use en dicha jurisdicción.</a:t>
            </a:r>
          </a:p>
          <a:p>
            <a:pPr algn="l" rtl="0">
              <a:lnSpc>
                <a:spcPct val="125000"/>
              </a:lnSpc>
            </a:pPr>
            <a:endParaRPr lang="es-us" sz="2400" b="1" dirty="0">
              <a:solidFill>
                <a:srgbClr val="00B050"/>
              </a:solidFill>
            </a:endParaRP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55">
            <a:hlinkClick r:id="" action="ppaction://media"/>
            <a:extLst>
              <a:ext uri="{FF2B5EF4-FFF2-40B4-BE49-F238E27FC236}">
                <a16:creationId xmlns:a16="http://schemas.microsoft.com/office/drawing/2014/main" id="{332D4EB0-1EF2-1C8D-4322-522ED2F750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2933700"/>
            <a:ext cx="609600" cy="609600"/>
          </a:xfrm>
          <a:prstGeom prst="rect">
            <a:avLst/>
          </a:prstGeom>
        </p:spPr>
      </p:pic>
    </p:spTree>
    <p:extLst>
      <p:ext uri="{BB962C8B-B14F-4D97-AF65-F5344CB8AC3E}">
        <p14:creationId xmlns:p14="http://schemas.microsoft.com/office/powerpoint/2010/main" val="3770370826"/>
      </p:ext>
    </p:extLst>
  </p:cSld>
  <p:clrMapOvr>
    <a:masterClrMapping/>
  </p:clrMapOvr>
  <mc:AlternateContent xmlns:mc="http://schemas.openxmlformats.org/markup-compatibility/2006" xmlns:p14="http://schemas.microsoft.com/office/powerpoint/2010/main">
    <mc:Choice Requires="p14">
      <p:transition spd="slow" p14:dur="2000" advTm="42200"/>
    </mc:Choice>
    <mc:Fallback xmlns="">
      <p:transition spd="slow" advTm="42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rtl="0"/>
            <a:r>
              <a:rPr lang="es-us" sz="4000" b="0" i="0" u="none" baseline="0">
                <a:solidFill>
                  <a:prstClr val="black"/>
                </a:solidFill>
              </a:rPr>
              <a:t>Portabilidad</a:t>
            </a:r>
            <a:br>
              <a:rPr lang="es-us" sz="4000">
                <a:solidFill>
                  <a:prstClr val="black"/>
                </a:solidFill>
              </a:rPr>
            </a:br>
            <a:r>
              <a:rPr lang="es-us" sz="2800" b="0" i="0" u="none" baseline="0">
                <a:solidFill>
                  <a:prstClr val="black"/>
                </a:solidFill>
              </a:rPr>
              <a:t>Uso de la Sección 8 fuera de la ciudad de Nueva York</a:t>
            </a:r>
            <a:endParaRPr lang="es-us"/>
          </a:p>
        </p:txBody>
      </p:sp>
      <p:sp>
        <p:nvSpPr>
          <p:cNvPr id="3" name="Content Placeholder 2"/>
          <p:cNvSpPr>
            <a:spLocks noGrp="1"/>
          </p:cNvSpPr>
          <p:nvPr>
            <p:ph idx="1"/>
          </p:nvPr>
        </p:nvSpPr>
        <p:spPr>
          <a:xfrm>
            <a:off x="457200" y="1568329"/>
            <a:ext cx="8305800" cy="3967947"/>
          </a:xfrm>
        </p:spPr>
        <p:txBody>
          <a:bodyPr>
            <a:normAutofit fontScale="70000" lnSpcReduction="20000"/>
          </a:bodyPr>
          <a:lstStyle/>
          <a:p>
            <a:pPr algn="l" rtl="0">
              <a:lnSpc>
                <a:spcPct val="135000"/>
              </a:lnSpc>
            </a:pPr>
            <a:r>
              <a:rPr lang="es-us" b="0" i="0" u="none" baseline="0" dirty="0"/>
              <a:t>Debe encontrar un apartamento dentro de la jurisdicción de la PHA receptora antes de que su nuevo vale venza o no podrá recibir la ayuda de la Sección 8. </a:t>
            </a:r>
          </a:p>
          <a:p>
            <a:pPr>
              <a:lnSpc>
                <a:spcPct val="135000"/>
              </a:lnSpc>
            </a:pPr>
            <a:r>
              <a:rPr lang="es-us" b="0" i="0" u="none" baseline="0" dirty="0"/>
              <a:t>Recuerde que, para poder mudarse a una nueva PHA, debe cumplir </a:t>
            </a:r>
            <a:r>
              <a:rPr lang="es-US" u="sng" dirty="0"/>
              <a:t>sus</a:t>
            </a:r>
            <a:r>
              <a:rPr lang="es-us" b="0" i="0" u="none" baseline="0" dirty="0"/>
              <a:t> directrices de elegibilidad de ingresos (no las del HPD) y su nuevo vale estará sujeto </a:t>
            </a:r>
            <a:br>
              <a:rPr lang="es-us" b="0" i="0" u="none" baseline="0" dirty="0"/>
            </a:br>
            <a:r>
              <a:rPr lang="es-us" b="0" i="0" u="none" baseline="0" dirty="0"/>
              <a:t>a </a:t>
            </a:r>
            <a:r>
              <a:rPr lang="es-US" u="sng" dirty="0"/>
              <a:t>sus</a:t>
            </a:r>
            <a:r>
              <a:rPr lang="es-US" dirty="0"/>
              <a:t> estándares</a:t>
            </a:r>
            <a:r>
              <a:rPr lang="es-us" b="0" i="0" u="none" baseline="0" dirty="0"/>
              <a:t> de pago. La PHA receptora puede pedir otras investigaciones. Puede utilizar solo documentos emitidos por la PHA receptora en su jurisdicción.</a:t>
            </a:r>
          </a:p>
          <a:p>
            <a:pPr marL="0" indent="0" algn="l" rtl="0">
              <a:buNone/>
            </a:pPr>
            <a:endParaRPr lang="es-us" dirty="0"/>
          </a:p>
        </p:txBody>
      </p:sp>
      <p:sp>
        <p:nvSpPr>
          <p:cNvPr id="5" name="Slide Number Placeholder 4"/>
          <p:cNvSpPr>
            <a:spLocks noGrp="1"/>
          </p:cNvSpPr>
          <p:nvPr>
            <p:ph type="sldNum" sz="quarter" idx="12"/>
          </p:nvPr>
        </p:nvSpPr>
        <p:spPr/>
        <p:txBody>
          <a:bodyPr/>
          <a:lstStyle/>
          <a:p>
            <a:pPr algn="r" rtl="0"/>
            <a:fld id="{B6F15528-21DE-4FAA-801E-634DDDAF4B2B}" type="slidenum">
              <a:rPr/>
              <a:pPr/>
              <a:t>56</a:t>
            </a:fld>
            <a:endParaRPr lang="es-us"/>
          </a:p>
        </p:txBody>
      </p:sp>
      <p:sp>
        <p:nvSpPr>
          <p:cNvPr id="9"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4" name="Slide 56">
            <a:hlinkClick r:id="" action="ppaction://media"/>
            <a:extLst>
              <a:ext uri="{FF2B5EF4-FFF2-40B4-BE49-F238E27FC236}">
                <a16:creationId xmlns:a16="http://schemas.microsoft.com/office/drawing/2014/main" id="{00269F11-C7AC-009E-A239-97C432008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9825" y="2990327"/>
            <a:ext cx="609600" cy="609600"/>
          </a:xfrm>
          <a:prstGeom prst="rect">
            <a:avLst/>
          </a:prstGeom>
        </p:spPr>
      </p:pic>
    </p:spTree>
    <p:extLst>
      <p:ext uri="{BB962C8B-B14F-4D97-AF65-F5344CB8AC3E}">
        <p14:creationId xmlns:p14="http://schemas.microsoft.com/office/powerpoint/2010/main" val="4159916891"/>
      </p:ext>
    </p:extLst>
  </p:cSld>
  <p:clrMapOvr>
    <a:masterClrMapping/>
  </p:clrMapOvr>
  <mc:AlternateContent xmlns:mc="http://schemas.openxmlformats.org/markup-compatibility/2006" xmlns:p14="http://schemas.microsoft.com/office/powerpoint/2010/main">
    <mc:Choice Requires="p14">
      <p:transition spd="slow" p14:dur="2000" advTm="33700"/>
    </mc:Choice>
    <mc:Fallback xmlns="">
      <p:transition spd="slow" advTm="33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51BE33BD-1403-4DEC-9AF3-BFB47145BACC}" type="slidenum">
              <a:rPr/>
              <a:pPr eaLnBrk="1" hangingPunct="1"/>
              <a:t>57</a:t>
            </a:fld>
            <a:endParaRPr lang="es-us"/>
          </a:p>
        </p:txBody>
      </p:sp>
      <p:sp>
        <p:nvSpPr>
          <p:cNvPr id="48132" name="Rectangle 2"/>
          <p:cNvSpPr>
            <a:spLocks noGrp="1" noChangeArrowheads="1"/>
          </p:cNvSpPr>
          <p:nvPr>
            <p:ph type="title"/>
          </p:nvPr>
        </p:nvSpPr>
        <p:spPr/>
        <p:txBody>
          <a:bodyPr/>
          <a:lstStyle/>
          <a:p>
            <a:pPr rtl="0" eaLnBrk="1" hangingPunct="1"/>
            <a:r>
              <a:rPr lang="es-us" b="0" i="0" u="none" baseline="0"/>
              <a:t>Denegación o proceso de rescisión</a:t>
            </a:r>
          </a:p>
        </p:txBody>
      </p:sp>
      <p:sp>
        <p:nvSpPr>
          <p:cNvPr id="48133" name="Rectangle 3"/>
          <p:cNvSpPr>
            <a:spLocks noGrp="1" noChangeArrowheads="1"/>
          </p:cNvSpPr>
          <p:nvPr>
            <p:ph type="body" idx="1"/>
          </p:nvPr>
        </p:nvSpPr>
        <p:spPr/>
        <p:txBody>
          <a:bodyPr/>
          <a:lstStyle/>
          <a:p>
            <a:pPr algn="l" rtl="0" eaLnBrk="1" hangingPunct="1">
              <a:lnSpc>
                <a:spcPct val="90000"/>
              </a:lnSpc>
            </a:pPr>
            <a:r>
              <a:rPr lang="es-us" sz="2300" b="0" i="0" u="none" baseline="0" dirty="0"/>
              <a:t>Si no es elegible o no cumple las obligaciones familiares del Programa de la Sección 8, es posible que se le deniegue la asistencia o se rescinda el programa.</a:t>
            </a:r>
          </a:p>
          <a:p>
            <a:pPr eaLnBrk="1" hangingPunct="1">
              <a:lnSpc>
                <a:spcPct val="90000"/>
              </a:lnSpc>
            </a:pPr>
            <a:r>
              <a:rPr lang="es-us" sz="2300" b="0" i="0" u="none" baseline="0" dirty="0"/>
              <a:t>Si usted incurrió en fraude o cometió algún delito, </a:t>
            </a:r>
            <a:r>
              <a:rPr lang="es-ES" sz="2300" dirty="0"/>
              <a:t>podrán remitirlo a las fuerzas del orden público </a:t>
            </a:r>
            <a:r>
              <a:rPr lang="es-us" sz="2300" b="0" i="0" u="none" baseline="0" dirty="0"/>
              <a:t>local para su procesamiento.</a:t>
            </a:r>
          </a:p>
          <a:p>
            <a:pPr eaLnBrk="1" hangingPunct="1">
              <a:lnSpc>
                <a:spcPct val="90000"/>
              </a:lnSpc>
            </a:pPr>
            <a:r>
              <a:rPr lang="es-us" sz="2300" b="0" i="0" u="none" baseline="0" dirty="0"/>
              <a:t>El HPD le </a:t>
            </a:r>
            <a:r>
              <a:rPr lang="es-US" sz="2300" dirty="0"/>
              <a:t>avisará</a:t>
            </a:r>
            <a:r>
              <a:rPr lang="es-us" sz="2300" b="0" i="0" u="none" baseline="0" dirty="0"/>
              <a:t> por escrito si se le deniega la asistencia o si se rescinde el subsidio.</a:t>
            </a:r>
          </a:p>
          <a:p>
            <a:pPr algn="l" rtl="0" eaLnBrk="1" hangingPunct="1">
              <a:lnSpc>
                <a:spcPct val="90000"/>
              </a:lnSpc>
            </a:pPr>
            <a:r>
              <a:rPr lang="es-us" sz="2300" b="0" i="0" u="none" baseline="0" dirty="0"/>
              <a:t>Si no está de acuerdo con las decisiones del HPD sobre su elegibilidad o asistencia, puede apelar la decisión del HPD.</a:t>
            </a:r>
          </a:p>
          <a:p>
            <a:pPr lvl="1" eaLnBrk="1" hangingPunct="1">
              <a:lnSpc>
                <a:spcPct val="90000"/>
              </a:lnSpc>
            </a:pPr>
            <a:r>
              <a:rPr lang="es-us" sz="2000" b="0" i="0" u="none" baseline="0" dirty="0"/>
              <a:t>Las instrucciones para presentar una apelación </a:t>
            </a:r>
            <a:r>
              <a:rPr lang="es-US" sz="2000" dirty="0"/>
              <a:t>se incluirán en</a:t>
            </a:r>
            <a:r>
              <a:rPr lang="es-us" sz="2000" b="0" i="0" u="none" baseline="0" dirty="0"/>
              <a:t> el aviso de</a:t>
            </a:r>
            <a:r>
              <a:rPr lang="es-us" sz="2000" b="0" i="0" u="none" baseline="0" dirty="0">
                <a:solidFill>
                  <a:srgbClr val="FF3300"/>
                </a:solidFill>
              </a:rPr>
              <a:t> </a:t>
            </a:r>
            <a:r>
              <a:rPr lang="es-us" sz="2000" b="0" i="0" u="none" baseline="0" dirty="0"/>
              <a:t>denegación o rescisión.</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57">
            <a:hlinkClick r:id="" action="ppaction://media"/>
            <a:extLst>
              <a:ext uri="{FF2B5EF4-FFF2-40B4-BE49-F238E27FC236}">
                <a16:creationId xmlns:a16="http://schemas.microsoft.com/office/drawing/2014/main" id="{319B111C-41F5-C3FF-9A0A-11549F999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2675" y="2819400"/>
            <a:ext cx="609600" cy="609600"/>
          </a:xfrm>
          <a:prstGeom prst="rect">
            <a:avLst/>
          </a:prstGeom>
        </p:spPr>
      </p:pic>
    </p:spTree>
  </p:cSld>
  <p:clrMapOvr>
    <a:masterClrMapping/>
  </p:clrMapOvr>
  <p:transition spd="slow" advTm="36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D003BAD9-7CC5-40AD-AF8A-9D3EFD1F1AE5}" type="slidenum">
              <a:rPr/>
              <a:pPr eaLnBrk="1" hangingPunct="1"/>
              <a:t>58</a:t>
            </a:fld>
            <a:endParaRPr lang="es-us"/>
          </a:p>
        </p:txBody>
      </p:sp>
      <p:sp>
        <p:nvSpPr>
          <p:cNvPr id="49156" name="Rectangle 2"/>
          <p:cNvSpPr>
            <a:spLocks noGrp="1" noChangeArrowheads="1"/>
          </p:cNvSpPr>
          <p:nvPr>
            <p:ph type="title"/>
          </p:nvPr>
        </p:nvSpPr>
        <p:spPr/>
        <p:txBody>
          <a:bodyPr/>
          <a:lstStyle/>
          <a:p>
            <a:pPr rtl="0" eaLnBrk="1" hangingPunct="1"/>
            <a:r>
              <a:rPr lang="es-us" b="0" i="0" u="none" baseline="0"/>
              <a:t>Integridad del programa</a:t>
            </a:r>
          </a:p>
        </p:txBody>
      </p:sp>
      <p:sp>
        <p:nvSpPr>
          <p:cNvPr id="49157" name="Rectangle 3"/>
          <p:cNvSpPr>
            <a:spLocks noGrp="1" noChangeArrowheads="1"/>
          </p:cNvSpPr>
          <p:nvPr>
            <p:ph type="body" idx="1"/>
          </p:nvPr>
        </p:nvSpPr>
        <p:spPr/>
        <p:txBody>
          <a:bodyPr/>
          <a:lstStyle/>
          <a:p>
            <a:pPr algn="l" rtl="0" eaLnBrk="1" hangingPunct="1">
              <a:lnSpc>
                <a:spcPct val="90000"/>
              </a:lnSpc>
            </a:pPr>
            <a:r>
              <a:rPr lang="es-us" sz="2300" b="0" i="0" u="none" baseline="0" dirty="0"/>
              <a:t>El fraude y el abuso del programa son actos únicos o una serie de actos que se realizan con la intención de engañar o confundir.</a:t>
            </a:r>
          </a:p>
          <a:p>
            <a:pPr algn="l" rtl="0" eaLnBrk="1" hangingPunct="1">
              <a:lnSpc>
                <a:spcPct val="90000"/>
              </a:lnSpc>
            </a:pPr>
            <a:r>
              <a:rPr lang="es-us" sz="2300" b="0" i="0" u="none" baseline="0" dirty="0"/>
              <a:t>Hacer declaraciones falsas, omitir u ocultar información para obtener la asistencia de la Sección 8 o para reducir el valor del alquiler que usted paga se considera fraude, abuso del programa y uso inadecuado de fondos federales.</a:t>
            </a:r>
          </a:p>
          <a:p>
            <a:pPr algn="l" rtl="0" eaLnBrk="1" hangingPunct="1">
              <a:lnSpc>
                <a:spcPct val="90000"/>
              </a:lnSpc>
            </a:pPr>
            <a:r>
              <a:rPr lang="es-us" sz="2300" b="0" i="0" u="none" baseline="0" dirty="0"/>
              <a:t>Se puede denegar o rescindir su asistencia si usted o un miembro de la familia de manera voluntaria o intencional cometió fraude, soborno o cualquier otro acto corrupto o delito en relación con cualquier programa federal de vivienda. También puede ser arrestado o atravesar un proceso penal.</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58">
            <a:hlinkClick r:id="" action="ppaction://media"/>
            <a:extLst>
              <a:ext uri="{FF2B5EF4-FFF2-40B4-BE49-F238E27FC236}">
                <a16:creationId xmlns:a16="http://schemas.microsoft.com/office/drawing/2014/main" id="{31A2046F-0E9E-2271-B1F8-213FD82F7F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0300" y="2819400"/>
            <a:ext cx="609600" cy="609600"/>
          </a:xfrm>
          <a:prstGeom prst="rect">
            <a:avLst/>
          </a:prstGeom>
        </p:spPr>
      </p:pic>
    </p:spTree>
  </p:cSld>
  <p:clrMapOvr>
    <a:masterClrMapping/>
  </p:clrMapOvr>
  <p:transition spd="slow" advTm="36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741BB7A0-2119-4F6A-9066-96A083C35A42}" type="slidenum">
              <a:rPr/>
              <a:pPr eaLnBrk="1" hangingPunct="1"/>
              <a:t>59</a:t>
            </a:fld>
            <a:endParaRPr lang="es-us"/>
          </a:p>
        </p:txBody>
      </p:sp>
      <p:sp>
        <p:nvSpPr>
          <p:cNvPr id="50180" name="Rectangle 2"/>
          <p:cNvSpPr>
            <a:spLocks noGrp="1" noChangeArrowheads="1"/>
          </p:cNvSpPr>
          <p:nvPr>
            <p:ph type="title"/>
          </p:nvPr>
        </p:nvSpPr>
        <p:spPr/>
        <p:txBody>
          <a:bodyPr/>
          <a:lstStyle/>
          <a:p>
            <a:pPr rtl="0" eaLnBrk="1" hangingPunct="1"/>
            <a:r>
              <a:rPr lang="es-us" b="0" i="0" u="none" baseline="0"/>
              <a:t>Integridad del programa</a:t>
            </a:r>
          </a:p>
        </p:txBody>
      </p:sp>
      <p:sp>
        <p:nvSpPr>
          <p:cNvPr id="50181" name="Rectangle 3"/>
          <p:cNvSpPr>
            <a:spLocks noGrp="1" noChangeArrowheads="1"/>
          </p:cNvSpPr>
          <p:nvPr>
            <p:ph type="body" idx="1"/>
          </p:nvPr>
        </p:nvSpPr>
        <p:spPr>
          <a:xfrm>
            <a:off x="457200" y="1600200"/>
            <a:ext cx="8570422" cy="4525963"/>
          </a:xfrm>
        </p:spPr>
        <p:txBody>
          <a:bodyPr/>
          <a:lstStyle/>
          <a:p>
            <a:pPr eaLnBrk="1" hangingPunct="1">
              <a:lnSpc>
                <a:spcPct val="90000"/>
              </a:lnSpc>
            </a:pPr>
            <a:r>
              <a:rPr lang="es-us" sz="2300" b="0" i="0" u="none" baseline="0" dirty="0"/>
              <a:t>El HPD consulta la base de datos de Internet del sistema de Verificación de Ingresos Empresariales (EIV) del HUD para identificar a las familias que </a:t>
            </a:r>
            <a:r>
              <a:rPr lang="es-US" sz="2300" dirty="0"/>
              <a:t>no avisaron o avisaron</a:t>
            </a:r>
            <a:r>
              <a:rPr lang="es-us" sz="2300" b="0" i="0" u="none" baseline="0" dirty="0"/>
              <a:t> erróneamente sus ingresos.</a:t>
            </a:r>
          </a:p>
          <a:p>
            <a:pPr eaLnBrk="1" hangingPunct="1">
              <a:lnSpc>
                <a:spcPct val="90000"/>
              </a:lnSpc>
            </a:pPr>
            <a:r>
              <a:rPr lang="es-us" sz="2300" b="0" i="0" u="none" baseline="0" dirty="0"/>
              <a:t>El sistema de EIV </a:t>
            </a:r>
            <a:r>
              <a:rPr lang="es-US" sz="2300" dirty="0"/>
              <a:t>da</a:t>
            </a:r>
            <a:r>
              <a:rPr lang="es-us" sz="2300" b="0" i="0" u="none" baseline="0" dirty="0"/>
              <a:t> información al HPD </a:t>
            </a:r>
            <a:r>
              <a:rPr lang="es-US" sz="2300" dirty="0"/>
              <a:t>sobre</a:t>
            </a:r>
            <a:r>
              <a:rPr lang="es-us" sz="2300" b="0" i="0" u="none" baseline="0" dirty="0"/>
              <a:t> las nuevas contrataciones de los empleadores todos los meses, de los sueldos (</a:t>
            </a:r>
            <a:r>
              <a:rPr lang="es-US" sz="2300" dirty="0"/>
              <a:t>incluyendo</a:t>
            </a:r>
            <a:r>
              <a:rPr lang="es-us" sz="2300" b="0" i="0" u="none" baseline="0" dirty="0"/>
              <a:t> la información del empleador) cada tres meses, de la compensación por desempleo cada tres meses y de los beneficios del Seguro Social (SS) y del programa de Ingreso Suplementario de Seguro Social (SSI) todos los meses. </a:t>
            </a:r>
          </a:p>
          <a:p>
            <a:pPr algn="l" rtl="0" eaLnBrk="1" hangingPunct="1">
              <a:lnSpc>
                <a:spcPct val="90000"/>
              </a:lnSpc>
            </a:pPr>
            <a:r>
              <a:rPr lang="es-us" sz="2300" b="0" i="0" u="none" baseline="0" dirty="0"/>
              <a:t>En su Libro de información se incluye un folleto sobre el sistema de EIV.</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59">
            <a:hlinkClick r:id="" action="ppaction://media"/>
            <a:extLst>
              <a:ext uri="{FF2B5EF4-FFF2-40B4-BE49-F238E27FC236}">
                <a16:creationId xmlns:a16="http://schemas.microsoft.com/office/drawing/2014/main" id="{C1109815-D32D-1E5A-9751-334AECD367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0300" y="3009900"/>
            <a:ext cx="609600" cy="609600"/>
          </a:xfrm>
          <a:prstGeom prst="rect">
            <a:avLst/>
          </a:prstGeom>
        </p:spPr>
      </p:pic>
    </p:spTree>
  </p:cSld>
  <p:clrMapOvr>
    <a:masterClrMapping/>
  </p:clrMapOvr>
  <p:transition spd="slow" advTm="281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92561F93-0F85-450C-86F0-0B29B1201B22}" type="slidenum">
              <a:rPr/>
              <a:pPr eaLnBrk="1" hangingPunct="1"/>
              <a:t>6</a:t>
            </a:fld>
            <a:endParaRPr lang="es-us"/>
          </a:p>
        </p:txBody>
      </p:sp>
      <p:sp>
        <p:nvSpPr>
          <p:cNvPr id="7172" name="Rectangle 3"/>
          <p:cNvSpPr>
            <a:spLocks noGrp="1" noChangeArrowheads="1"/>
          </p:cNvSpPr>
          <p:nvPr>
            <p:ph type="body" idx="1"/>
          </p:nvPr>
        </p:nvSpPr>
        <p:spPr/>
        <p:txBody>
          <a:bodyPr/>
          <a:lstStyle/>
          <a:p>
            <a:pPr marL="533400" indent="-533400" algn="l" rtl="0" eaLnBrk="1" hangingPunct="1">
              <a:lnSpc>
                <a:spcPct val="90000"/>
              </a:lnSpc>
            </a:pPr>
            <a:r>
              <a:rPr lang="es-us" sz="2500" b="0" i="0" u="none" baseline="0" dirty="0"/>
              <a:t>Su solicitud de la Sección 8 se presentó a través de una división del HPD (</a:t>
            </a:r>
            <a:r>
              <a:rPr lang="es-us" sz="1800" b="0" i="1" u="none" baseline="0" dirty="0"/>
              <a:t>Viviendas para Personas con Necesidades Especiales, Administración de Bienes, División de Administración de Propiedades, etc.</a:t>
            </a:r>
            <a:r>
              <a:rPr lang="es-us" sz="2500" b="0" i="0" u="none" baseline="0" dirty="0"/>
              <a:t>) o a través de una iniciativa especial.</a:t>
            </a:r>
          </a:p>
          <a:p>
            <a:pPr marL="533400" indent="-533400" algn="l" rtl="0" eaLnBrk="1" hangingPunct="1">
              <a:lnSpc>
                <a:spcPct val="90000"/>
              </a:lnSpc>
            </a:pPr>
            <a:r>
              <a:rPr lang="es-us" sz="2500" b="0" i="0" u="none" baseline="0" dirty="0"/>
              <a:t>Su solicitud fue revisada por la Sección 8 del HPD para determinar si estaba completa y si usted es elegible.</a:t>
            </a:r>
          </a:p>
          <a:p>
            <a:pPr marL="533400" indent="-533400" algn="l" rtl="0" eaLnBrk="1" hangingPunct="1">
              <a:lnSpc>
                <a:spcPct val="90000"/>
              </a:lnSpc>
            </a:pPr>
            <a:r>
              <a:rPr lang="es-us" sz="2500" b="0" i="0" u="none" baseline="0" dirty="0"/>
              <a:t>Tras la revisión preliminar, usted fue incluido en la lista de espera de la Sección 8 del HPD. </a:t>
            </a:r>
          </a:p>
          <a:p>
            <a:pPr marL="533400" indent="-533400" algn="l" rtl="0" eaLnBrk="1" hangingPunct="1">
              <a:lnSpc>
                <a:spcPct val="90000"/>
              </a:lnSpc>
            </a:pPr>
            <a:r>
              <a:rPr lang="es-us" sz="2500" b="0" i="0" u="none" baseline="0" dirty="0"/>
              <a:t>El HPD, por lo general, toma solicitantes de la lista de espera y coordina una sesión obligatoria con ellos en el orden en el que fueron incluidos en la lista.</a:t>
            </a:r>
          </a:p>
          <a:p>
            <a:pPr marL="533400" indent="-533400" algn="l" rtl="0" eaLnBrk="1" hangingPunct="1">
              <a:lnSpc>
                <a:spcPct val="90000"/>
              </a:lnSpc>
              <a:buFontTx/>
              <a:buNone/>
            </a:pPr>
            <a:endParaRPr lang="es-us" sz="2600" dirty="0">
              <a:solidFill>
                <a:srgbClr val="FF3300"/>
              </a:solidFill>
            </a:endParaRPr>
          </a:p>
        </p:txBody>
      </p:sp>
      <p:sp>
        <p:nvSpPr>
          <p:cNvPr id="7173" name="Rectangle 2"/>
          <p:cNvSpPr>
            <a:spLocks noGrp="1" noChangeArrowheads="1"/>
          </p:cNvSpPr>
          <p:nvPr>
            <p:ph type="title"/>
          </p:nvPr>
        </p:nvSpPr>
        <p:spPr/>
        <p:txBody>
          <a:bodyPr/>
          <a:lstStyle/>
          <a:p>
            <a:pPr rtl="0" eaLnBrk="1" hangingPunct="1"/>
            <a:r>
              <a:rPr lang="es-us" b="0" i="0" u="none" baseline="0"/>
              <a:t>¿Por qué participa usted en la sesión de hoy?</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06">
            <a:hlinkClick r:id="" action="ppaction://media"/>
            <a:extLst>
              <a:ext uri="{FF2B5EF4-FFF2-40B4-BE49-F238E27FC236}">
                <a16:creationId xmlns:a16="http://schemas.microsoft.com/office/drawing/2014/main" id="{B797C107-DD4C-5F4A-856D-0214724F3D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44125" y="2295525"/>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76A08F56-8735-4ABC-8257-9113ABCAEF28}" type="slidenum">
              <a:rPr/>
              <a:pPr eaLnBrk="1" hangingPunct="1"/>
              <a:t>60</a:t>
            </a:fld>
            <a:endParaRPr lang="es-us"/>
          </a:p>
        </p:txBody>
      </p:sp>
      <p:sp>
        <p:nvSpPr>
          <p:cNvPr id="51204" name="Rectangle 2"/>
          <p:cNvSpPr>
            <a:spLocks noGrp="1" noChangeArrowheads="1"/>
          </p:cNvSpPr>
          <p:nvPr>
            <p:ph type="title"/>
          </p:nvPr>
        </p:nvSpPr>
        <p:spPr/>
        <p:txBody>
          <a:bodyPr/>
          <a:lstStyle/>
          <a:p>
            <a:pPr rtl="0" eaLnBrk="1" hangingPunct="1"/>
            <a:r>
              <a:rPr lang="es-us" b="0" i="0" u="none" baseline="0"/>
              <a:t>Integridad del programa</a:t>
            </a:r>
          </a:p>
        </p:txBody>
      </p:sp>
      <p:sp>
        <p:nvSpPr>
          <p:cNvPr id="51205" name="Rectangle 3"/>
          <p:cNvSpPr>
            <a:spLocks noGrp="1" noChangeArrowheads="1"/>
          </p:cNvSpPr>
          <p:nvPr>
            <p:ph type="body" idx="1"/>
          </p:nvPr>
        </p:nvSpPr>
        <p:spPr/>
        <p:txBody>
          <a:bodyPr/>
          <a:lstStyle/>
          <a:p>
            <a:pPr eaLnBrk="1" hangingPunct="1">
              <a:lnSpc>
                <a:spcPct val="85000"/>
              </a:lnSpc>
            </a:pPr>
            <a:r>
              <a:rPr lang="es-us" sz="1900" b="0" i="0" u="none" baseline="0" dirty="0"/>
              <a:t>Si usted conoce a alguien que haya suministrado información falsa en una solicitud de asistencia para vivienda o en una recertificación, o si alguien le dice que proporcione información falsa, denuncie a esa persona </a:t>
            </a:r>
            <a:r>
              <a:rPr lang="es-US" sz="1900" dirty="0"/>
              <a:t>ante:</a:t>
            </a:r>
            <a:endParaRPr lang="es-us" sz="1900" b="0" i="0" u="none" baseline="0" dirty="0"/>
          </a:p>
          <a:p>
            <a:pPr lvl="1" eaLnBrk="1" hangingPunct="1">
              <a:lnSpc>
                <a:spcPct val="85000"/>
              </a:lnSpc>
            </a:pPr>
            <a:r>
              <a:rPr lang="es-ES" sz="1900" dirty="0"/>
              <a:t>El Departamento de Investigación (</a:t>
            </a:r>
            <a:r>
              <a:rPr lang="es-ES" sz="1900" dirty="0" err="1"/>
              <a:t>Department</a:t>
            </a:r>
            <a:r>
              <a:rPr lang="es-ES" sz="1900" dirty="0"/>
              <a:t> of </a:t>
            </a:r>
            <a:r>
              <a:rPr lang="es-ES" sz="1900" dirty="0" err="1"/>
              <a:t>Investigation</a:t>
            </a:r>
            <a:r>
              <a:rPr lang="es-ES" sz="1900" dirty="0"/>
              <a:t>) de la ciudad</a:t>
            </a:r>
            <a:r>
              <a:rPr lang="es-us" sz="1900" b="0" i="0" u="none" baseline="0" dirty="0"/>
              <a:t> de Nueva York al teléfono 212-825-5900</a:t>
            </a:r>
          </a:p>
          <a:p>
            <a:pPr algn="l" rtl="0" eaLnBrk="1" hangingPunct="1">
              <a:lnSpc>
                <a:spcPct val="85000"/>
              </a:lnSpc>
              <a:buFontTx/>
              <a:buNone/>
            </a:pPr>
            <a:r>
              <a:rPr lang="es-us" sz="1900" b="0" i="0" u="none" baseline="0" dirty="0"/>
              <a:t>		O </a:t>
            </a:r>
          </a:p>
          <a:p>
            <a:pPr lvl="1" eaLnBrk="1" hangingPunct="1">
              <a:lnSpc>
                <a:spcPct val="85000"/>
              </a:lnSpc>
            </a:pPr>
            <a:r>
              <a:rPr lang="es-US" sz="1900" dirty="0"/>
              <a:t>La Unidad</a:t>
            </a:r>
            <a:r>
              <a:rPr lang="es-us" sz="1900" b="0" i="0" u="none" baseline="0" dirty="0"/>
              <a:t> de Integridad y Cumplimiento del Programa del HPD al teléfono 917-286-4300, extensión 8032</a:t>
            </a:r>
          </a:p>
          <a:p>
            <a:pPr algn="l" rtl="0" eaLnBrk="1" hangingPunct="1">
              <a:lnSpc>
                <a:spcPct val="85000"/>
              </a:lnSpc>
              <a:buFontTx/>
              <a:buNone/>
            </a:pPr>
            <a:r>
              <a:rPr lang="es-us" sz="1900" b="0" i="0" u="none" baseline="0" dirty="0"/>
              <a:t>		O</a:t>
            </a:r>
          </a:p>
          <a:p>
            <a:pPr lvl="1" eaLnBrk="1" hangingPunct="1">
              <a:lnSpc>
                <a:spcPct val="85000"/>
              </a:lnSpc>
            </a:pPr>
            <a:r>
              <a:rPr lang="es-ES" sz="1900" dirty="0"/>
              <a:t>La Línea informativa directa de la Oficina del Inspector General del HUD (HUD Office of Inspector General)</a:t>
            </a:r>
            <a:r>
              <a:rPr lang="es-us" sz="1900" b="0" i="0" u="none" baseline="0" dirty="0"/>
              <a:t> al teléfono 1-800-347-3735</a:t>
            </a:r>
          </a:p>
          <a:p>
            <a:pPr algn="l" rtl="0" eaLnBrk="1" hangingPunct="1">
              <a:lnSpc>
                <a:spcPct val="85000"/>
              </a:lnSpc>
              <a:buFontTx/>
              <a:buNone/>
            </a:pPr>
            <a:r>
              <a:rPr lang="es-us" sz="1900" b="0" i="0" u="none" baseline="0" dirty="0"/>
              <a:t>		O </a:t>
            </a:r>
          </a:p>
          <a:p>
            <a:pPr lvl="1" algn="l" rtl="0" eaLnBrk="1" hangingPunct="1">
              <a:lnSpc>
                <a:spcPct val="85000"/>
              </a:lnSpc>
            </a:pPr>
            <a:r>
              <a:rPr lang="es-us" sz="1900" b="0" i="0" u="none" baseline="0" dirty="0"/>
              <a:t>Llame al 311</a:t>
            </a:r>
          </a:p>
          <a:p>
            <a:pPr lvl="1" algn="l" rtl="0" eaLnBrk="1" hangingPunct="1">
              <a:lnSpc>
                <a:spcPct val="85000"/>
              </a:lnSpc>
              <a:buFontTx/>
              <a:buNone/>
            </a:pPr>
            <a:endParaRPr lang="es-us" sz="900" dirty="0"/>
          </a:p>
          <a:p>
            <a:pPr algn="l" rtl="0" eaLnBrk="1" hangingPunct="1">
              <a:lnSpc>
                <a:spcPct val="85000"/>
              </a:lnSpc>
            </a:pPr>
            <a:r>
              <a:rPr lang="es-us" sz="1900" b="0" i="0" u="none" baseline="0" dirty="0"/>
              <a:t>Lea con atención el documento titulado “Cosas que debe saber” que se encuentra en el Paquete de información.</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3" name="Slide 60">
            <a:hlinkClick r:id="" action="ppaction://media"/>
            <a:extLst>
              <a:ext uri="{FF2B5EF4-FFF2-40B4-BE49-F238E27FC236}">
                <a16:creationId xmlns:a16="http://schemas.microsoft.com/office/drawing/2014/main" id="{48409E98-ECD9-4676-7CD7-9070883B3B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1250" y="2819400"/>
            <a:ext cx="609600" cy="609600"/>
          </a:xfrm>
          <a:prstGeom prst="rect">
            <a:avLst/>
          </a:prstGeom>
        </p:spPr>
      </p:pic>
    </p:spTree>
  </p:cSld>
  <p:clrMapOvr>
    <a:masterClrMapping/>
  </p:clrMapOvr>
  <p:transition spd="slow"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1208984F-919D-41C9-855F-E1015DC9323B}" type="slidenum">
              <a:rPr/>
              <a:pPr eaLnBrk="1" hangingPunct="1"/>
              <a:t>61</a:t>
            </a:fld>
            <a:endParaRPr lang="es-us"/>
          </a:p>
        </p:txBody>
      </p:sp>
      <p:sp>
        <p:nvSpPr>
          <p:cNvPr id="52228" name="Rectangle 2"/>
          <p:cNvSpPr>
            <a:spLocks noGrp="1" noChangeArrowheads="1"/>
          </p:cNvSpPr>
          <p:nvPr>
            <p:ph type="title"/>
          </p:nvPr>
        </p:nvSpPr>
        <p:spPr/>
        <p:txBody>
          <a:bodyPr/>
          <a:lstStyle/>
          <a:p>
            <a:pPr rtl="0" eaLnBrk="1" hangingPunct="1"/>
            <a:r>
              <a:rPr lang="es-us" b="0" i="0" u="none" baseline="0"/>
              <a:t>Discriminación en la vivienda</a:t>
            </a:r>
          </a:p>
        </p:txBody>
      </p:sp>
      <p:sp>
        <p:nvSpPr>
          <p:cNvPr id="52229" name="Rectangle 3"/>
          <p:cNvSpPr>
            <a:spLocks noGrp="1" noChangeArrowheads="1"/>
          </p:cNvSpPr>
          <p:nvPr>
            <p:ph type="body" idx="1"/>
          </p:nvPr>
        </p:nvSpPr>
        <p:spPr>
          <a:xfrm>
            <a:off x="457200" y="1600200"/>
            <a:ext cx="8534400" cy="4525963"/>
          </a:xfrm>
        </p:spPr>
        <p:txBody>
          <a:bodyPr/>
          <a:lstStyle/>
          <a:p>
            <a:pPr algn="l" rtl="0" eaLnBrk="1" hangingPunct="1">
              <a:lnSpc>
                <a:spcPct val="80000"/>
              </a:lnSpc>
              <a:buFontTx/>
              <a:buNone/>
            </a:pPr>
            <a:r>
              <a:rPr lang="es-us" sz="2300" b="0" i="0" u="none" baseline="0" dirty="0">
                <a:solidFill>
                  <a:srgbClr val="000000"/>
                </a:solidFill>
                <a:cs typeface="Times New Roman" pitchFamily="18" charset="0"/>
              </a:rPr>
              <a:t>	A la hora de solicitar o recibir asistencia, el HPD no denegará la igualdad de oportunidades por los siguientes motivos:</a:t>
            </a:r>
            <a:r>
              <a:rPr lang="es-us" sz="2300" b="0" i="0" u="none" baseline="0" dirty="0"/>
              <a:t> </a:t>
            </a:r>
          </a:p>
          <a:p>
            <a:pPr algn="l" rtl="0" eaLnBrk="1" hangingPunct="1">
              <a:lnSpc>
                <a:spcPct val="80000"/>
              </a:lnSpc>
            </a:pPr>
            <a:r>
              <a:rPr lang="es-us" sz="2300" b="0" i="0" u="none" baseline="0" dirty="0"/>
              <a:t>Raza			 </a:t>
            </a:r>
          </a:p>
          <a:p>
            <a:pPr algn="l" rtl="0" eaLnBrk="1" hangingPunct="1">
              <a:lnSpc>
                <a:spcPct val="80000"/>
              </a:lnSpc>
            </a:pPr>
            <a:r>
              <a:rPr lang="es-us" sz="2300" b="0" i="0" u="none" baseline="0" dirty="0"/>
              <a:t>Color</a:t>
            </a:r>
          </a:p>
          <a:p>
            <a:pPr algn="l" rtl="0" eaLnBrk="1" hangingPunct="1">
              <a:lnSpc>
                <a:spcPct val="80000"/>
              </a:lnSpc>
            </a:pPr>
            <a:r>
              <a:rPr lang="es-us" sz="2300" b="0" i="0" u="none" baseline="0" dirty="0"/>
              <a:t>Sexo</a:t>
            </a:r>
          </a:p>
          <a:p>
            <a:pPr algn="l" rtl="0" eaLnBrk="1" hangingPunct="1">
              <a:lnSpc>
                <a:spcPct val="80000"/>
              </a:lnSpc>
            </a:pPr>
            <a:r>
              <a:rPr lang="es-us" sz="2300" b="0" i="0" u="none" baseline="0" dirty="0"/>
              <a:t>Religión o credo </a:t>
            </a:r>
          </a:p>
          <a:p>
            <a:pPr algn="l" rtl="0" eaLnBrk="1" hangingPunct="1">
              <a:lnSpc>
                <a:spcPct val="80000"/>
              </a:lnSpc>
            </a:pPr>
            <a:r>
              <a:rPr lang="es-us" sz="2300" b="0" i="0" u="none" baseline="0" dirty="0"/>
              <a:t>Nacionalidad u origen étnico</a:t>
            </a:r>
          </a:p>
          <a:p>
            <a:pPr algn="l" rtl="0" eaLnBrk="1" hangingPunct="1">
              <a:lnSpc>
                <a:spcPct val="80000"/>
              </a:lnSpc>
            </a:pPr>
            <a:r>
              <a:rPr lang="es-us" sz="2300" b="0" i="0" u="none" baseline="0" dirty="0"/>
              <a:t>Estado civil o situación familiar</a:t>
            </a:r>
          </a:p>
          <a:p>
            <a:pPr algn="l" rtl="0" eaLnBrk="1" hangingPunct="1">
              <a:lnSpc>
                <a:spcPct val="80000"/>
              </a:lnSpc>
            </a:pPr>
            <a:r>
              <a:rPr lang="es-us" sz="2300" b="0" i="0" u="none" baseline="0" dirty="0"/>
              <a:t>Discapacidad o invalidez</a:t>
            </a:r>
          </a:p>
          <a:p>
            <a:pPr algn="l" rtl="0" eaLnBrk="1" hangingPunct="1">
              <a:lnSpc>
                <a:spcPct val="80000"/>
              </a:lnSpc>
            </a:pPr>
            <a:r>
              <a:rPr lang="es-us" sz="2300" b="0" i="0" u="none" baseline="0" dirty="0"/>
              <a:t>Orientación sexual o identidad de género</a:t>
            </a:r>
          </a:p>
          <a:p>
            <a:pPr algn="l" rtl="0" eaLnBrk="1" hangingPunct="1">
              <a:lnSpc>
                <a:spcPct val="80000"/>
              </a:lnSpc>
            </a:pPr>
            <a:r>
              <a:rPr lang="es-us" sz="2300" b="0" i="0" u="none" baseline="0" dirty="0"/>
              <a:t>Antecedentes de arrestos o condenas</a:t>
            </a:r>
          </a:p>
          <a:p>
            <a:pPr algn="l" rtl="0" eaLnBrk="1" hangingPunct="1">
              <a:lnSpc>
                <a:spcPct val="80000"/>
              </a:lnSpc>
            </a:pPr>
            <a:r>
              <a:rPr lang="es-us" sz="2300" b="0" i="0" u="none" baseline="0" dirty="0"/>
              <a:t>Condición como víctima de violencia doméstica</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61">
            <a:hlinkClick r:id="" action="ppaction://media"/>
            <a:extLst>
              <a:ext uri="{FF2B5EF4-FFF2-40B4-BE49-F238E27FC236}">
                <a16:creationId xmlns:a16="http://schemas.microsoft.com/office/drawing/2014/main" id="{DDA99C90-C07A-0841-BA0B-8FE0602D3D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7925" y="3124200"/>
            <a:ext cx="609600" cy="609600"/>
          </a:xfrm>
          <a:prstGeom prst="rect">
            <a:avLst/>
          </a:prstGeom>
        </p:spPr>
      </p:pic>
    </p:spTree>
  </p:cSld>
  <p:clrMapOvr>
    <a:masterClrMapping/>
  </p:clrMapOvr>
  <p:transition spd="slow" advTm="24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25400"/>
            <a:ext cx="8229600" cy="715963"/>
          </a:xfrm>
        </p:spPr>
        <p:txBody>
          <a:bodyPr/>
          <a:lstStyle/>
          <a:p>
            <a:pPr rtl="0"/>
            <a:r>
              <a:rPr lang="es-us" b="0" i="0" u="none" baseline="0"/>
              <a:t>Discriminación en la vivienda</a:t>
            </a:r>
          </a:p>
        </p:txBody>
      </p:sp>
      <p:sp>
        <p:nvSpPr>
          <p:cNvPr id="53251" name="Content Placeholder 2"/>
          <p:cNvSpPr>
            <a:spLocks noGrp="1"/>
          </p:cNvSpPr>
          <p:nvPr>
            <p:ph idx="1"/>
          </p:nvPr>
        </p:nvSpPr>
        <p:spPr>
          <a:xfrm>
            <a:off x="228600" y="762000"/>
            <a:ext cx="8763000" cy="4525963"/>
          </a:xfrm>
        </p:spPr>
        <p:txBody>
          <a:bodyPr/>
          <a:lstStyle/>
          <a:p>
            <a:pPr>
              <a:spcBef>
                <a:spcPct val="0"/>
              </a:spcBef>
              <a:defRPr/>
            </a:pPr>
            <a:r>
              <a:rPr lang="es-us" sz="2300" b="0" i="0" u="none" baseline="0" dirty="0"/>
              <a:t>Es ilegal que los </a:t>
            </a:r>
            <a:r>
              <a:rPr lang="es-US" sz="2300" dirty="0"/>
              <a:t>arrendadores</a:t>
            </a:r>
            <a:r>
              <a:rPr lang="es-us" sz="2300" b="0" i="0" u="none" baseline="0" dirty="0"/>
              <a:t>, intermediarios o agentes administrativos se nieguen a alquilarle una unidad por: </a:t>
            </a:r>
          </a:p>
          <a:p>
            <a:pPr lvl="1" algn="l" rtl="0">
              <a:spcBef>
                <a:spcPct val="0"/>
              </a:spcBef>
              <a:defRPr/>
            </a:pPr>
            <a:r>
              <a:rPr lang="es-us" sz="1700" b="0" i="0" u="none" baseline="0" dirty="0"/>
              <a:t>Ocupación o fuente de ingresos legales (incluyendo los vales de la Sección 8)</a:t>
            </a:r>
          </a:p>
          <a:p>
            <a:pPr lvl="1" algn="l" rtl="0">
              <a:spcBef>
                <a:spcPct val="0"/>
              </a:spcBef>
              <a:defRPr/>
            </a:pPr>
            <a:r>
              <a:rPr lang="es-us" sz="1700" b="0" i="0" u="none" baseline="0" dirty="0"/>
              <a:t>Raza</a:t>
            </a:r>
          </a:p>
          <a:p>
            <a:pPr lvl="1" algn="l" rtl="0">
              <a:spcBef>
                <a:spcPct val="0"/>
              </a:spcBef>
              <a:defRPr/>
            </a:pPr>
            <a:r>
              <a:rPr lang="es-us" sz="1700" b="0" i="0" u="none" baseline="0" dirty="0"/>
              <a:t>Color</a:t>
            </a:r>
          </a:p>
          <a:p>
            <a:pPr lvl="1" algn="l" rtl="0">
              <a:spcBef>
                <a:spcPct val="0"/>
              </a:spcBef>
              <a:defRPr/>
            </a:pPr>
            <a:r>
              <a:rPr lang="es-us" sz="1700" b="0" i="0" u="none" baseline="0" dirty="0"/>
              <a:t>Religión o credo</a:t>
            </a:r>
          </a:p>
          <a:p>
            <a:pPr lvl="1" algn="l" rtl="0">
              <a:spcBef>
                <a:spcPct val="0"/>
              </a:spcBef>
              <a:defRPr/>
            </a:pPr>
            <a:r>
              <a:rPr lang="es-us" sz="1700" b="0" i="0" u="none" baseline="0" dirty="0"/>
              <a:t>Edad</a:t>
            </a:r>
          </a:p>
          <a:p>
            <a:pPr lvl="1" algn="l" rtl="0">
              <a:spcBef>
                <a:spcPct val="0"/>
              </a:spcBef>
              <a:defRPr/>
            </a:pPr>
            <a:r>
              <a:rPr lang="es-us" sz="1700" b="0" i="0" u="none" baseline="0" dirty="0"/>
              <a:t>Orientación sexual</a:t>
            </a:r>
          </a:p>
          <a:p>
            <a:pPr lvl="1" algn="l" rtl="0">
              <a:spcBef>
                <a:spcPct val="0"/>
              </a:spcBef>
              <a:defRPr/>
            </a:pPr>
            <a:r>
              <a:rPr lang="es-us" sz="1700" b="0" i="0" u="none" baseline="0" dirty="0"/>
              <a:t>País de origen u origen étnico</a:t>
            </a:r>
          </a:p>
          <a:p>
            <a:pPr lvl="1" algn="l" rtl="0">
              <a:spcBef>
                <a:spcPct val="0"/>
              </a:spcBef>
              <a:defRPr/>
            </a:pPr>
            <a:r>
              <a:rPr lang="es-us" sz="1700" b="0" i="0" u="none" baseline="0" dirty="0"/>
              <a:t>Género o identidad de género</a:t>
            </a:r>
          </a:p>
          <a:p>
            <a:pPr lvl="1" algn="l" rtl="0">
              <a:spcBef>
                <a:spcPct val="0"/>
              </a:spcBef>
              <a:defRPr/>
            </a:pPr>
            <a:r>
              <a:rPr lang="es-us" sz="1700" b="0" i="0" u="none" baseline="0" dirty="0"/>
              <a:t>Condición de extranjero o ciudadanía</a:t>
            </a:r>
          </a:p>
          <a:p>
            <a:pPr lvl="1" algn="l" rtl="0">
              <a:spcBef>
                <a:spcPct val="0"/>
              </a:spcBef>
              <a:defRPr/>
            </a:pPr>
            <a:r>
              <a:rPr lang="es-us" sz="1700" b="0" i="0" u="none" baseline="0" dirty="0"/>
              <a:t>Discapacidad o invalidez</a:t>
            </a:r>
          </a:p>
          <a:p>
            <a:pPr lvl="1" algn="l" rtl="0">
              <a:spcBef>
                <a:spcPct val="0"/>
              </a:spcBef>
              <a:defRPr/>
            </a:pPr>
            <a:r>
              <a:rPr lang="es-us" sz="1700" b="0" i="0" u="none" baseline="0" dirty="0"/>
              <a:t>Estado civil o situación familiar</a:t>
            </a:r>
          </a:p>
          <a:p>
            <a:pPr marL="457200" lvl="1" indent="0" algn="l" rtl="0">
              <a:spcBef>
                <a:spcPct val="0"/>
              </a:spcBef>
              <a:buFontTx/>
              <a:buNone/>
              <a:defRPr/>
            </a:pPr>
            <a:endParaRPr lang="es-us" sz="1800" dirty="0"/>
          </a:p>
          <a:p>
            <a:pPr algn="l" rtl="0">
              <a:spcBef>
                <a:spcPct val="0"/>
              </a:spcBef>
              <a:defRPr/>
            </a:pPr>
            <a:r>
              <a:rPr lang="es-us" sz="2300" b="0" i="0" u="none" baseline="0" dirty="0"/>
              <a:t>Si cree que ha sido víctima de discriminación en la vivienda, llame al 311. La ley lo protege contra represalias por haber presentado una queja.</a:t>
            </a:r>
          </a:p>
        </p:txBody>
      </p:sp>
      <p:sp>
        <p:nvSpPr>
          <p:cNvPr id="53253" name="Slide Number Placeholder 4"/>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F834341D-E2E1-4B54-915A-0F4E37A8FDB1}" type="slidenum">
              <a:rPr/>
              <a:pPr eaLnBrk="1" hangingPunct="1"/>
              <a:t>62</a:t>
            </a:fld>
            <a:endParaRPr lang="es-us"/>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3" name="Slide 62">
            <a:hlinkClick r:id="" action="ppaction://media"/>
            <a:extLst>
              <a:ext uri="{FF2B5EF4-FFF2-40B4-BE49-F238E27FC236}">
                <a16:creationId xmlns:a16="http://schemas.microsoft.com/office/drawing/2014/main" id="{68BAC307-07D1-2706-210B-265500BF7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2867025"/>
            <a:ext cx="609600" cy="609600"/>
          </a:xfrm>
          <a:prstGeom prst="rect">
            <a:avLst/>
          </a:prstGeom>
        </p:spPr>
      </p:pic>
    </p:spTree>
  </p:cSld>
  <p:clrMapOvr>
    <a:masterClrMapping/>
  </p:clrMapOvr>
  <p:transition spd="slow" advTm="343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3022265F-966E-4A82-BDD9-0ADBCDF02356}" type="slidenum">
              <a:rPr/>
              <a:pPr eaLnBrk="1" hangingPunct="1"/>
              <a:t>63</a:t>
            </a:fld>
            <a:endParaRPr lang="es-us"/>
          </a:p>
        </p:txBody>
      </p:sp>
      <p:sp>
        <p:nvSpPr>
          <p:cNvPr id="54276" name="Rectangle 2"/>
          <p:cNvSpPr>
            <a:spLocks noGrp="1" noChangeArrowheads="1"/>
          </p:cNvSpPr>
          <p:nvPr>
            <p:ph type="title"/>
          </p:nvPr>
        </p:nvSpPr>
        <p:spPr/>
        <p:txBody>
          <a:bodyPr/>
          <a:lstStyle/>
          <a:p>
            <a:pPr rtl="0" eaLnBrk="1" hangingPunct="1"/>
            <a:r>
              <a:rPr lang="es-us" b="0" i="0" u="none" baseline="0"/>
              <a:t>Autosuficiencia Económica Familiar (FSS)</a:t>
            </a:r>
          </a:p>
        </p:txBody>
      </p:sp>
      <p:sp>
        <p:nvSpPr>
          <p:cNvPr id="54277" name="Rectangle 3"/>
          <p:cNvSpPr>
            <a:spLocks noGrp="1" noChangeArrowheads="1"/>
          </p:cNvSpPr>
          <p:nvPr>
            <p:ph type="body" idx="1"/>
          </p:nvPr>
        </p:nvSpPr>
        <p:spPr/>
        <p:txBody>
          <a:bodyPr/>
          <a:lstStyle/>
          <a:p>
            <a:pPr algn="l" rtl="0" eaLnBrk="1" hangingPunct="1">
              <a:lnSpc>
                <a:spcPct val="90000"/>
              </a:lnSpc>
            </a:pPr>
            <a:r>
              <a:rPr lang="es-us" sz="2200" b="0" i="0" u="none" baseline="0" dirty="0"/>
              <a:t>El FSS</a:t>
            </a:r>
            <a:r>
              <a:rPr lang="es-us" sz="2200" b="0" i="0" u="none" dirty="0"/>
              <a:t> </a:t>
            </a:r>
            <a:r>
              <a:rPr lang="es-us" sz="2200" b="0" i="0" u="none" baseline="0" dirty="0"/>
              <a:t>es un programa de empleo y capacitación que les permite a los participantes alcanzar objetivos laborales y tener capacidad de ahorro (garantía).</a:t>
            </a:r>
          </a:p>
          <a:p>
            <a:pPr algn="l" rtl="0" eaLnBrk="1" hangingPunct="1">
              <a:lnSpc>
                <a:spcPct val="90000"/>
              </a:lnSpc>
            </a:pPr>
            <a:r>
              <a:rPr lang="es-us" sz="2200" b="0" i="0" u="none" baseline="0" dirty="0"/>
              <a:t>Si usted se une a un FSS, debe tener presente que el incremento en la parte del alquiler correspondiente a su familia debido al aumento en los ingresos por empleo puede traducirse en una cuenta de garantía.</a:t>
            </a:r>
          </a:p>
          <a:p>
            <a:pPr algn="l" rtl="0" eaLnBrk="1" hangingPunct="1">
              <a:lnSpc>
                <a:spcPct val="90000"/>
              </a:lnSpc>
            </a:pPr>
            <a:r>
              <a:rPr lang="es-us" sz="2200" b="0" i="0" u="none" baseline="0" dirty="0"/>
              <a:t>Los graduados exitosos pueden ganar, en promedio, </a:t>
            </a:r>
            <a:br>
              <a:rPr lang="es-us" sz="2200" b="0" i="0" u="none" baseline="0" dirty="0"/>
            </a:br>
            <a:r>
              <a:rPr lang="es-us" sz="2200" b="0" i="0" u="none" baseline="0" dirty="0"/>
              <a:t>$7,000 en sus cuentas de ahorro al cabo de 5 años.</a:t>
            </a:r>
          </a:p>
          <a:p>
            <a:pPr algn="l" rtl="0" eaLnBrk="1" hangingPunct="1">
              <a:lnSpc>
                <a:spcPct val="90000"/>
              </a:lnSpc>
            </a:pPr>
            <a:r>
              <a:rPr lang="es-us" sz="2200" b="0" i="0" u="none" baseline="0" dirty="0"/>
              <a:t>Si está interesado en participar, comuníquese con Atención </a:t>
            </a:r>
            <a:br>
              <a:rPr lang="es-us" sz="2200" b="0" i="0" u="none" baseline="0" dirty="0"/>
            </a:br>
            <a:r>
              <a:rPr lang="es-us" sz="2200" b="0" i="0" u="none" baseline="0" dirty="0"/>
              <a:t>al cliente al 917-286-4300, </a:t>
            </a:r>
            <a:r>
              <a:rPr lang="es-us" sz="2200" b="1" i="0" u="sng" baseline="0" dirty="0"/>
              <a:t>después</a:t>
            </a:r>
            <a:r>
              <a:rPr lang="es-us" sz="2200" b="0" i="0" u="none" baseline="0" dirty="0"/>
              <a:t> de recibir la carta de Nueva Admisión con el desglose del alquiler y una vez que sea participante.</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63">
            <a:hlinkClick r:id="" action="ppaction://media"/>
            <a:extLst>
              <a:ext uri="{FF2B5EF4-FFF2-40B4-BE49-F238E27FC236}">
                <a16:creationId xmlns:a16="http://schemas.microsoft.com/office/drawing/2014/main" id="{0600E910-B5A3-9890-74B0-68ACD579C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10775" y="3362325"/>
            <a:ext cx="609600" cy="609600"/>
          </a:xfrm>
          <a:prstGeom prst="rect">
            <a:avLst/>
          </a:prstGeom>
        </p:spPr>
      </p:pic>
    </p:spTree>
  </p:cSld>
  <p:clrMapOvr>
    <a:masterClrMapping/>
  </p:clrMapOvr>
  <p:transition spd="slow" advTm="42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D7AE20B6-B9CF-4117-AA0C-9D8B511EC3B0}" type="slidenum">
              <a:rPr/>
              <a:pPr eaLnBrk="1" hangingPunct="1"/>
              <a:t>64</a:t>
            </a:fld>
            <a:endParaRPr lang="es-us"/>
          </a:p>
        </p:txBody>
      </p:sp>
      <p:sp>
        <p:nvSpPr>
          <p:cNvPr id="55300" name="Rectangle 2"/>
          <p:cNvSpPr>
            <a:spLocks noGrp="1" noChangeArrowheads="1"/>
          </p:cNvSpPr>
          <p:nvPr>
            <p:ph type="title"/>
          </p:nvPr>
        </p:nvSpPr>
        <p:spPr/>
        <p:txBody>
          <a:bodyPr/>
          <a:lstStyle/>
          <a:p>
            <a:pPr rtl="0" eaLnBrk="1" hangingPunct="1"/>
            <a:r>
              <a:rPr lang="es-us" b="0" i="0" u="none" baseline="0"/>
              <a:t>¿Qué sucederá luego?</a:t>
            </a:r>
          </a:p>
        </p:txBody>
      </p:sp>
      <p:sp>
        <p:nvSpPr>
          <p:cNvPr id="55301" name="Rectangle 3"/>
          <p:cNvSpPr>
            <a:spLocks noGrp="1" noChangeArrowheads="1"/>
          </p:cNvSpPr>
          <p:nvPr>
            <p:ph type="body" idx="1"/>
          </p:nvPr>
        </p:nvSpPr>
        <p:spPr/>
        <p:txBody>
          <a:bodyPr/>
          <a:lstStyle/>
          <a:p>
            <a:pPr marL="457200" indent="-457200" eaLnBrk="1" hangingPunct="1">
              <a:lnSpc>
                <a:spcPct val="90000"/>
              </a:lnSpc>
              <a:buFontTx/>
              <a:buAutoNum type="arabicPeriod"/>
            </a:pPr>
            <a:r>
              <a:rPr lang="es-us" sz="1400" b="0" i="0" u="none" baseline="0" dirty="0"/>
              <a:t>Luego de esta presentación, si es elegible y su solicitud está completa, un representante del HPD </a:t>
            </a:r>
            <a:r>
              <a:rPr lang="es-US" sz="1400" dirty="0"/>
              <a:t>le expedirá</a:t>
            </a:r>
            <a:r>
              <a:rPr lang="es-us" sz="1400" b="0" i="0" u="none" baseline="0" dirty="0"/>
              <a:t> un vale.</a:t>
            </a:r>
          </a:p>
          <a:p>
            <a:pPr marL="457200" indent="-457200" eaLnBrk="1" hangingPunct="1">
              <a:lnSpc>
                <a:spcPct val="90000"/>
              </a:lnSpc>
              <a:buFontTx/>
              <a:buAutoNum type="arabicPeriod"/>
            </a:pPr>
            <a:r>
              <a:rPr lang="es-us" sz="1400" b="0" i="0" u="none" baseline="0" dirty="0"/>
              <a:t>Si se </a:t>
            </a:r>
            <a:r>
              <a:rPr lang="es-US" sz="1400" dirty="0"/>
              <a:t>expide</a:t>
            </a:r>
            <a:r>
              <a:rPr lang="es-us" sz="1400" b="0" i="0" u="none" baseline="0" dirty="0"/>
              <a:t> un vale a su nombre, debe presentarse un Paquete de Arrendador ante el HPD en un plazo de 120 días, a menos que desee permanecer en su apartamento actual y confirme con el personal del HPD, hoy, que recibió un Paquete de Arrendador.</a:t>
            </a:r>
          </a:p>
          <a:p>
            <a:pPr marL="457200" indent="-457200" algn="l" rtl="0" eaLnBrk="1" hangingPunct="1">
              <a:lnSpc>
                <a:spcPct val="90000"/>
              </a:lnSpc>
              <a:buFontTx/>
              <a:buAutoNum type="arabicPeriod"/>
            </a:pPr>
            <a:r>
              <a:rPr lang="es-us" sz="1400" b="0" i="0" u="none" baseline="0" dirty="0"/>
              <a:t>Si el HPD aprueba el Paquete de Arrendador, se programará una inspección de los HQS para verificar el apartamento.</a:t>
            </a:r>
          </a:p>
          <a:p>
            <a:pPr marL="457200" indent="-457200" algn="l" rtl="0" eaLnBrk="1" hangingPunct="1">
              <a:lnSpc>
                <a:spcPct val="90000"/>
              </a:lnSpc>
              <a:buFontTx/>
              <a:buAutoNum type="arabicPeriod"/>
            </a:pPr>
            <a:r>
              <a:rPr lang="es-us" sz="1400" b="0" i="0" u="none" baseline="0" dirty="0"/>
              <a:t>Si reside en un apartamento para el cual presenta un Paquete de Arrendador, debe brindar acceso para la inspección.</a:t>
            </a:r>
          </a:p>
          <a:p>
            <a:pPr marL="457200" indent="-457200" algn="l" rtl="0" eaLnBrk="1" hangingPunct="1">
              <a:lnSpc>
                <a:spcPct val="90000"/>
              </a:lnSpc>
              <a:buFontTx/>
              <a:buAutoNum type="arabicPeriod"/>
            </a:pPr>
            <a:r>
              <a:rPr lang="es-us" sz="1400" b="0" i="0" u="none" baseline="0" dirty="0"/>
              <a:t>Si el apartamento pasa la inspección satisfactoriamente, el HPD enviará el contrato de Pago de Asistencia para la Vivienda al arrendador para que lo firme. El HPD también le enviará un aviso para informarle que se aprobó el apartamento y la fecha de mudanza, en caso de que vaya a mudarse.</a:t>
            </a:r>
          </a:p>
          <a:p>
            <a:pPr marL="457200" indent="-457200" algn="l" rtl="0" eaLnBrk="1" hangingPunct="1">
              <a:lnSpc>
                <a:spcPct val="90000"/>
              </a:lnSpc>
              <a:buFontTx/>
              <a:buAutoNum type="arabicPeriod"/>
            </a:pPr>
            <a:r>
              <a:rPr lang="es-us" sz="1400" b="0" i="0" u="none" baseline="0" dirty="0"/>
              <a:t>Debe firmar un contrato de alquiler con el arrendador.</a:t>
            </a:r>
          </a:p>
          <a:p>
            <a:pPr marL="457200" indent="-457200" eaLnBrk="1" hangingPunct="1">
              <a:lnSpc>
                <a:spcPct val="90000"/>
              </a:lnSpc>
              <a:buFontTx/>
              <a:buAutoNum type="arabicPeriod"/>
            </a:pPr>
            <a:r>
              <a:rPr lang="es-us" sz="1400" b="0" i="0" u="none" baseline="0" dirty="0"/>
              <a:t>Una vez que el contrato HAP y el contrato de alquiler se reenvíen, el HPD hará una revisión final del expediente y, en caso de que usted siga siendo elegible, procesará su nueva admisión en el Programa de la Sección 8. Recibirá una carta de Nueva Admisión con desglose del alquiler que indicará la dirección, el monto del alquiler fijado en el contrato, la parte del alquiler correspondiente al HPD, la parte del alquiler correspondiente al inquilino y los nombres de todos los miembros del </a:t>
            </a:r>
            <a:r>
              <a:rPr lang="es-US" sz="1400" dirty="0"/>
              <a:t>núcleo</a:t>
            </a:r>
            <a:r>
              <a:rPr lang="es-us" sz="1400" b="0" i="0" u="none" baseline="0" dirty="0"/>
              <a:t> familiar aprobados para residir en la unidad con asistencia. </a:t>
            </a:r>
          </a:p>
          <a:p>
            <a:pPr marL="457200" indent="-457200" algn="l" rtl="0" eaLnBrk="1" hangingPunct="1">
              <a:lnSpc>
                <a:spcPct val="90000"/>
              </a:lnSpc>
              <a:buFontTx/>
              <a:buAutoNum type="arabicPeriod"/>
            </a:pPr>
            <a:r>
              <a:rPr lang="es-us" sz="1400" b="0" i="0" u="none" baseline="0" dirty="0"/>
              <a:t>Ahora usted es </a:t>
            </a:r>
            <a:r>
              <a:rPr lang="es-us" sz="1400" b="1" i="0" u="none" baseline="0" dirty="0"/>
              <a:t>participante</a:t>
            </a:r>
            <a:r>
              <a:rPr lang="es-us" sz="1400" b="0" i="0" u="none" baseline="0" dirty="0"/>
              <a:t> del Programa de la Sección 8 del HPD.</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64">
            <a:hlinkClick r:id="" action="ppaction://media"/>
            <a:extLst>
              <a:ext uri="{FF2B5EF4-FFF2-40B4-BE49-F238E27FC236}">
                <a16:creationId xmlns:a16="http://schemas.microsoft.com/office/drawing/2014/main" id="{848EF906-ADF9-B253-2D76-C81BE9244D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3429000"/>
            <a:ext cx="609600" cy="609600"/>
          </a:xfrm>
          <a:prstGeom prst="rect">
            <a:avLst/>
          </a:prstGeom>
        </p:spPr>
      </p:pic>
    </p:spTree>
  </p:cSld>
  <p:clrMapOvr>
    <a:masterClrMapping/>
  </p:clrMapOvr>
  <p:transition spd="slow" advTm="87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B79E12D3-D44C-4867-B47F-D91970953278}" type="slidenum">
              <a:rPr/>
              <a:pPr eaLnBrk="1" hangingPunct="1"/>
              <a:t>65</a:t>
            </a:fld>
            <a:endParaRPr lang="es-us"/>
          </a:p>
        </p:txBody>
      </p:sp>
      <p:sp>
        <p:nvSpPr>
          <p:cNvPr id="56324" name="Rectangle 2"/>
          <p:cNvSpPr>
            <a:spLocks noGrp="1" noChangeArrowheads="1"/>
          </p:cNvSpPr>
          <p:nvPr>
            <p:ph type="title"/>
          </p:nvPr>
        </p:nvSpPr>
        <p:spPr/>
        <p:txBody>
          <a:bodyPr/>
          <a:lstStyle/>
          <a:p>
            <a:pPr rtl="0" eaLnBrk="1" hangingPunct="1"/>
            <a:r>
              <a:rPr lang="es-us" b="0" i="0" u="none" baseline="0" dirty="0"/>
              <a:t>Preguntas y respuestas</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65">
            <a:hlinkClick r:id="" action="ppaction://media"/>
            <a:extLst>
              <a:ext uri="{FF2B5EF4-FFF2-40B4-BE49-F238E27FC236}">
                <a16:creationId xmlns:a16="http://schemas.microsoft.com/office/drawing/2014/main" id="{6532C5C6-263D-F902-A454-3C4284EE01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63125" y="2933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286A55F3-4E2A-41F4-A9A1-79F45901C3D8}" type="slidenum">
              <a:rPr/>
              <a:pPr eaLnBrk="1" hangingPunct="1"/>
              <a:t>7</a:t>
            </a:fld>
            <a:endParaRPr lang="es-us"/>
          </a:p>
        </p:txBody>
      </p:sp>
      <p:sp>
        <p:nvSpPr>
          <p:cNvPr id="8196" name="Rectangle 2"/>
          <p:cNvSpPr>
            <a:spLocks noGrp="1" noChangeArrowheads="1"/>
          </p:cNvSpPr>
          <p:nvPr>
            <p:ph type="title"/>
          </p:nvPr>
        </p:nvSpPr>
        <p:spPr/>
        <p:txBody>
          <a:bodyPr/>
          <a:lstStyle/>
          <a:p>
            <a:pPr rtl="0" eaLnBrk="1" hangingPunct="1"/>
            <a:r>
              <a:rPr lang="es-us" b="0" i="0" u="none" baseline="0"/>
              <a:t>¿Por qué participa usted en la sesión de hoy?</a:t>
            </a:r>
          </a:p>
        </p:txBody>
      </p:sp>
      <p:sp>
        <p:nvSpPr>
          <p:cNvPr id="8197" name="Rectangle 3"/>
          <p:cNvSpPr>
            <a:spLocks noGrp="1" noChangeArrowheads="1"/>
          </p:cNvSpPr>
          <p:nvPr>
            <p:ph type="body" idx="1"/>
          </p:nvPr>
        </p:nvSpPr>
        <p:spPr/>
        <p:txBody>
          <a:bodyPr/>
          <a:lstStyle/>
          <a:p>
            <a:pPr marL="533400" indent="-533400" algn="l" rtl="0" eaLnBrk="1" hangingPunct="1"/>
            <a:r>
              <a:rPr lang="es-us" b="0" i="0" u="none" baseline="0" dirty="0"/>
              <a:t>Hoy está aquí por los siguientes motivos: </a:t>
            </a:r>
          </a:p>
          <a:p>
            <a:pPr marL="914400" lvl="1" indent="-457200" eaLnBrk="1" hangingPunct="1"/>
            <a:r>
              <a:rPr lang="es-us" b="0" i="0" u="none" baseline="0" dirty="0"/>
              <a:t>Para recibir información sobre cómo funciona el Programa de la Sección 8 y sobre cuáles son las obligaciones de su familia, en caso de </a:t>
            </a:r>
            <a:r>
              <a:rPr lang="es-US" dirty="0"/>
              <a:t>que </a:t>
            </a:r>
            <a:r>
              <a:rPr lang="es-us" b="0" i="0" u="none" baseline="0" dirty="0"/>
              <a:t>usted comience a participar de la Sección 8. </a:t>
            </a:r>
          </a:p>
          <a:p>
            <a:pPr marL="914400" lvl="1" indent="-457200" algn="l" rtl="0" eaLnBrk="1" hangingPunct="1"/>
            <a:r>
              <a:rPr lang="es-us" b="0" i="0" u="none" baseline="0" dirty="0"/>
              <a:t>Para recibir el Libro de información.</a:t>
            </a:r>
          </a:p>
          <a:p>
            <a:pPr marL="914400" lvl="1" indent="-457200" algn="l" rtl="0" eaLnBrk="1" hangingPunct="1"/>
            <a:r>
              <a:rPr lang="es-us" b="0" i="0" u="none" baseline="0" dirty="0"/>
              <a:t>Para determinar si sigue siendo elegible.</a:t>
            </a:r>
          </a:p>
          <a:p>
            <a:pPr marL="914400" lvl="1" indent="-457200" algn="l" rtl="0" eaLnBrk="1" hangingPunct="1"/>
            <a:r>
              <a:rPr lang="es-us" b="0" i="0" u="none" baseline="0" dirty="0"/>
              <a:t>Para recibir su vale (si es elegible).</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07">
            <a:hlinkClick r:id="" action="ppaction://media"/>
            <a:extLst>
              <a:ext uri="{FF2B5EF4-FFF2-40B4-BE49-F238E27FC236}">
                <a16:creationId xmlns:a16="http://schemas.microsoft.com/office/drawing/2014/main" id="{81394644-445F-4208-F996-48B3AC1953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91725" y="2505075"/>
            <a:ext cx="609600" cy="609600"/>
          </a:xfrm>
          <a:prstGeom prst="rect">
            <a:avLst/>
          </a:prstGeom>
        </p:spPr>
      </p:pic>
    </p:spTree>
  </p:cSld>
  <p:clrMapOvr>
    <a:masterClrMapping/>
  </p:clrMapOvr>
  <p:transition spd="slow" advTm="15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ADF67A9C-DFEF-49DA-A061-96F6FCF1FEB7}" type="slidenum">
              <a:rPr/>
              <a:pPr eaLnBrk="1" hangingPunct="1"/>
              <a:t>8</a:t>
            </a:fld>
            <a:endParaRPr lang="es-us"/>
          </a:p>
        </p:txBody>
      </p:sp>
      <p:sp>
        <p:nvSpPr>
          <p:cNvPr id="9220" name="Rectangle 2"/>
          <p:cNvSpPr>
            <a:spLocks noGrp="1" noChangeArrowheads="1"/>
          </p:cNvSpPr>
          <p:nvPr>
            <p:ph type="title"/>
          </p:nvPr>
        </p:nvSpPr>
        <p:spPr/>
        <p:txBody>
          <a:bodyPr/>
          <a:lstStyle/>
          <a:p>
            <a:pPr eaLnBrk="1" hangingPunct="1"/>
            <a:r>
              <a:rPr lang="es-us" sz="4000" b="0" i="0" u="none" baseline="0" dirty="0"/>
              <a:t>¿Qué sucederá </a:t>
            </a:r>
            <a:r>
              <a:rPr lang="es-US" sz="4000" dirty="0"/>
              <a:t>después</a:t>
            </a:r>
            <a:r>
              <a:rPr lang="es-us" sz="4000" b="0" i="0" u="none" baseline="0" dirty="0"/>
              <a:t> de hoy?</a:t>
            </a:r>
          </a:p>
        </p:txBody>
      </p:sp>
      <p:sp>
        <p:nvSpPr>
          <p:cNvPr id="9221" name="Rectangle 3"/>
          <p:cNvSpPr>
            <a:spLocks noGrp="1" noChangeArrowheads="1"/>
          </p:cNvSpPr>
          <p:nvPr>
            <p:ph type="body" idx="1"/>
          </p:nvPr>
        </p:nvSpPr>
        <p:spPr/>
        <p:txBody>
          <a:bodyPr/>
          <a:lstStyle/>
          <a:p>
            <a:pPr marL="609600" indent="-609600" algn="l" rtl="0" eaLnBrk="1" hangingPunct="1">
              <a:lnSpc>
                <a:spcPct val="90000"/>
              </a:lnSpc>
              <a:buFontTx/>
              <a:buAutoNum type="arabicPeriod"/>
            </a:pPr>
            <a:r>
              <a:rPr lang="es-us" sz="3000" b="0" i="0" u="none" baseline="0" dirty="0"/>
              <a:t>Si es elegible y su solicitud está completa, se emitirá un vale y usted recibirá un Paquete de Arrendador.</a:t>
            </a:r>
          </a:p>
          <a:p>
            <a:pPr marL="609600" indent="-609600" algn="l" rtl="0" eaLnBrk="1" hangingPunct="1">
              <a:lnSpc>
                <a:spcPct val="90000"/>
              </a:lnSpc>
              <a:buFontTx/>
              <a:buAutoNum type="arabicPeriod"/>
            </a:pPr>
            <a:r>
              <a:rPr lang="es-us" sz="3000" b="0" i="0" u="none" baseline="0" dirty="0"/>
              <a:t>Tendrá 120 días para encontrar un apartamento y presentar un Paquete de Arrendador ante el HPD.</a:t>
            </a:r>
          </a:p>
          <a:p>
            <a:pPr marL="990600" lvl="1" indent="-533400" algn="l" rtl="0" eaLnBrk="1" hangingPunct="1">
              <a:lnSpc>
                <a:spcPct val="90000"/>
              </a:lnSpc>
              <a:buFontTx/>
              <a:buChar char="•"/>
            </a:pPr>
            <a:r>
              <a:rPr lang="es-us" b="0" i="0" u="none" baseline="0" dirty="0"/>
              <a:t>Es posible que ya se haya presentado un Paquete de Arrendador con su solicitud </a:t>
            </a:r>
            <a:br>
              <a:rPr lang="es-us" b="0" i="0" u="none" baseline="0" dirty="0"/>
            </a:br>
            <a:r>
              <a:rPr lang="es-us" b="0" i="0" u="none" baseline="0" dirty="0"/>
              <a:t>(hoy puede preguntar a los representantes del HPD si se presentó dicho paquete en su nombre).</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08">
            <a:hlinkClick r:id="" action="ppaction://media"/>
            <a:extLst>
              <a:ext uri="{FF2B5EF4-FFF2-40B4-BE49-F238E27FC236}">
                <a16:creationId xmlns:a16="http://schemas.microsoft.com/office/drawing/2014/main" id="{9666BB71-3EFB-5B91-DD79-48451F13FD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5575" y="2466975"/>
            <a:ext cx="609600" cy="609600"/>
          </a:xfrm>
          <a:prstGeom prst="rect">
            <a:avLst/>
          </a:prstGeom>
        </p:spPr>
      </p:pic>
    </p:spTree>
  </p:cSld>
  <p:clrMapOvr>
    <a:masterClrMapping/>
  </p:clrMapOvr>
  <p:transition spd="slow" advTm="25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rtl="0" eaLnBrk="1" hangingPunct="1"/>
            <a:fld id="{5E25C101-6FF0-4B39-AE3F-A7BF3B041827}" type="slidenum">
              <a:rPr/>
              <a:pPr eaLnBrk="1" hangingPunct="1"/>
              <a:t>9</a:t>
            </a:fld>
            <a:endParaRPr lang="es-us"/>
          </a:p>
        </p:txBody>
      </p:sp>
      <p:sp>
        <p:nvSpPr>
          <p:cNvPr id="10244" name="Rectangle 2"/>
          <p:cNvSpPr>
            <a:spLocks noGrp="1" noChangeArrowheads="1"/>
          </p:cNvSpPr>
          <p:nvPr>
            <p:ph type="title"/>
          </p:nvPr>
        </p:nvSpPr>
        <p:spPr/>
        <p:txBody>
          <a:bodyPr/>
          <a:lstStyle/>
          <a:p>
            <a:pPr eaLnBrk="1" hangingPunct="1"/>
            <a:r>
              <a:rPr lang="es-us" sz="4000" b="0" i="0" u="none" baseline="0" dirty="0"/>
              <a:t>¿Qué sucederá </a:t>
            </a:r>
            <a:r>
              <a:rPr lang="es-US" sz="4000" dirty="0"/>
              <a:t>después</a:t>
            </a:r>
            <a:r>
              <a:rPr lang="es-us" sz="4000" b="0" i="0" u="none" baseline="0" dirty="0"/>
              <a:t> de hoy?</a:t>
            </a:r>
          </a:p>
        </p:txBody>
      </p:sp>
      <p:sp>
        <p:nvSpPr>
          <p:cNvPr id="10245" name="Rectangle 3"/>
          <p:cNvSpPr>
            <a:spLocks noGrp="1" noChangeArrowheads="1"/>
          </p:cNvSpPr>
          <p:nvPr>
            <p:ph type="body" idx="1"/>
          </p:nvPr>
        </p:nvSpPr>
        <p:spPr>
          <a:xfrm>
            <a:off x="457200" y="1600200"/>
            <a:ext cx="8437418" cy="4525963"/>
          </a:xfrm>
        </p:spPr>
        <p:txBody>
          <a:bodyPr/>
          <a:lstStyle/>
          <a:p>
            <a:pPr marL="609600" indent="-609600" eaLnBrk="1" hangingPunct="1">
              <a:lnSpc>
                <a:spcPct val="80000"/>
              </a:lnSpc>
              <a:buFontTx/>
              <a:buAutoNum type="arabicPeriod" startAt="3"/>
            </a:pPr>
            <a:r>
              <a:rPr lang="es-us" sz="2500" b="0" i="0" u="none" baseline="0" dirty="0"/>
              <a:t>El HPD procesará el Paquete de Arrendador presentado y, en caso de aprobarlo, programará una inspección para verificar </a:t>
            </a:r>
            <a:r>
              <a:rPr lang="es-ES" sz="2500" dirty="0"/>
              <a:t>las Normas de Calidad de la Vivienda</a:t>
            </a:r>
            <a:r>
              <a:rPr lang="es-us" sz="2500" b="0" i="0" u="none" baseline="0" dirty="0"/>
              <a:t> (HQS) del apartamento.</a:t>
            </a:r>
          </a:p>
          <a:p>
            <a:pPr marL="609600" indent="-609600" eaLnBrk="1" hangingPunct="1">
              <a:lnSpc>
                <a:spcPct val="80000"/>
              </a:lnSpc>
              <a:buFontTx/>
              <a:buAutoNum type="arabicPeriod" startAt="3"/>
            </a:pPr>
            <a:r>
              <a:rPr lang="es-us" sz="2500" b="0" i="0" u="none" baseline="0" dirty="0"/>
              <a:t>Si el apartamento pasa la inspección satisfactoriamente, el HPD se contactará por correo con usted y con su arrendador para </a:t>
            </a:r>
            <a:r>
              <a:rPr lang="es-US" sz="2500" dirty="0"/>
              <a:t>avisarles</a:t>
            </a:r>
            <a:r>
              <a:rPr lang="es-us" sz="2500" b="0" i="0" u="none" baseline="0" dirty="0"/>
              <a:t> cuál es la fecha de mudanza aprobada, en caso de que vaya a mudarse. </a:t>
            </a:r>
          </a:p>
          <a:p>
            <a:pPr marL="990600" lvl="1" indent="-533400" eaLnBrk="1" hangingPunct="1">
              <a:lnSpc>
                <a:spcPct val="80000"/>
              </a:lnSpc>
              <a:buFontTx/>
              <a:buChar char="o"/>
            </a:pPr>
            <a:r>
              <a:rPr lang="es-us" sz="2000" b="0" i="0" u="none" baseline="0" dirty="0"/>
              <a:t>En caso de que usted permanezca en su apartamento actual, el HPD le enviará por correo a su arrendador un contrato de Pago de Asistencia para la Vivienda (HAP) y, de esa manera, le informará que su unidad </a:t>
            </a:r>
            <a:r>
              <a:rPr lang="es-US" sz="2000" dirty="0"/>
              <a:t>se aprobó</a:t>
            </a:r>
            <a:r>
              <a:rPr lang="es-us" sz="2000" b="0" i="0" u="none" baseline="0" dirty="0"/>
              <a:t>. Usted también recibirá por correo una notificación sobre la aprobación. </a:t>
            </a:r>
          </a:p>
        </p:txBody>
      </p:sp>
      <p:sp>
        <p:nvSpPr>
          <p:cNvPr id="8" name="Footer Placeholder 4"/>
          <p:cNvSpPr>
            <a:spLocks noGrp="1"/>
          </p:cNvSpPr>
          <p:nvPr>
            <p:ph type="ftr" sz="quarter" idx="11"/>
          </p:nvPr>
        </p:nvSpPr>
        <p:spPr>
          <a:xfrm>
            <a:off x="2111433" y="6245225"/>
            <a:ext cx="4838007"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us" b="0" i="0" u="none" baseline="0" dirty="0"/>
              <a:t>Sesión informativa sobre </a:t>
            </a:r>
            <a:r>
              <a:rPr lang="es-ES" dirty="0"/>
              <a:t>los Vales de Elección de Vivienda</a:t>
            </a:r>
            <a:r>
              <a:rPr lang="es-us" b="0" i="0" u="none" baseline="0" dirty="0"/>
              <a:t> de la Sección 8 del HPD de la ciudad de Nueva York.</a:t>
            </a:r>
          </a:p>
        </p:txBody>
      </p:sp>
      <p:pic>
        <p:nvPicPr>
          <p:cNvPr id="2" name="Slide 09">
            <a:hlinkClick r:id="" action="ppaction://media"/>
            <a:extLst>
              <a:ext uri="{FF2B5EF4-FFF2-40B4-BE49-F238E27FC236}">
                <a16:creationId xmlns:a16="http://schemas.microsoft.com/office/drawing/2014/main" id="{49E74506-2352-5F6C-8242-A8893EACFD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7475" y="2200275"/>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4D21A60E7D6B4695162A3DB1A9D1C3" ma:contentTypeVersion="21" ma:contentTypeDescription="Create a new document." ma:contentTypeScope="" ma:versionID="07560872492d44fb73d25b240544459b">
  <xsd:schema xmlns:xsd="http://www.w3.org/2001/XMLSchema" xmlns:xs="http://www.w3.org/2001/XMLSchema" xmlns:p="http://schemas.microsoft.com/office/2006/metadata/properties" xmlns:ns2="67623421-62de-4dd7-9930-bf0e6965724d" xmlns:ns3="cc7599e6-4b44-4e3e-8d47-80481b2e944a" targetNamespace="http://schemas.microsoft.com/office/2006/metadata/properties" ma:root="true" ma:fieldsID="a63c789d025056386c24844dd056d0fd" ns2:_="" ns3:_="">
    <xsd:import namespace="67623421-62de-4dd7-9930-bf0e6965724d"/>
    <xsd:import namespace="cc7599e6-4b44-4e3e-8d47-80481b2e94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PMName" minOccurs="0"/>
                <xsd:element ref="ns2:PMAddress" minOccurs="0"/>
                <xsd:element ref="ns2:PMCity" minOccurs="0"/>
                <xsd:element ref="ns2:PMZip" minOccurs="0"/>
                <xsd:element ref="ns2:PMPhone" minOccurs="0"/>
                <xsd:element ref="ns2:PMEmail"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623421-62de-4dd7-9930-bf0e696572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PMName" ma:index="18" nillable="true" ma:displayName="PMName" ma:format="Dropdown" ma:internalName="PMName">
      <xsd:simpleType>
        <xsd:restriction base="dms:Text">
          <xsd:maxLength value="255"/>
        </xsd:restriction>
      </xsd:simpleType>
    </xsd:element>
    <xsd:element name="PMAddress" ma:index="19" nillable="true" ma:displayName="PMAddress" ma:format="Dropdown" ma:internalName="PMAddress">
      <xsd:simpleType>
        <xsd:restriction base="dms:Text">
          <xsd:maxLength value="255"/>
        </xsd:restriction>
      </xsd:simpleType>
    </xsd:element>
    <xsd:element name="PMCity" ma:index="20" nillable="true" ma:displayName="PMCity" ma:format="Dropdown" ma:internalName="PMCity">
      <xsd:simpleType>
        <xsd:restriction base="dms:Text">
          <xsd:maxLength value="255"/>
        </xsd:restriction>
      </xsd:simpleType>
    </xsd:element>
    <xsd:element name="PMZip" ma:index="21" nillable="true" ma:displayName="PMZip" ma:format="Dropdown" ma:internalName="PMZip">
      <xsd:simpleType>
        <xsd:restriction base="dms:Text">
          <xsd:maxLength value="255"/>
        </xsd:restriction>
      </xsd:simpleType>
    </xsd:element>
    <xsd:element name="PMPhone" ma:index="22" nillable="true" ma:displayName="PMPhone" ma:format="Dropdown" ma:internalName="PMPhone">
      <xsd:simpleType>
        <xsd:restriction base="dms:Text">
          <xsd:maxLength value="255"/>
        </xsd:restriction>
      </xsd:simpleType>
    </xsd:element>
    <xsd:element name="PMEmail" ma:index="23" nillable="true" ma:displayName="PMEmail" ma:format="Dropdown" ma:internalName="PMEm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b4f074c-b2b8-450b-8d7f-e48a28ce4cf1"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7599e6-4b44-4e3e-8d47-80481b2e944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f46da28f-e72c-4774-88ee-d6b563761023}" ma:internalName="TaxCatchAll" ma:showField="CatchAllData" ma:web="cc7599e6-4b44-4e3e-8d47-80481b2e94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MPhone xmlns="67623421-62de-4dd7-9930-bf0e6965724d" xsi:nil="true"/>
    <PMZip xmlns="67623421-62de-4dd7-9930-bf0e6965724d" xsi:nil="true"/>
    <PMAddress xmlns="67623421-62de-4dd7-9930-bf0e6965724d" xsi:nil="true"/>
    <PMCity xmlns="67623421-62de-4dd7-9930-bf0e6965724d" xsi:nil="true"/>
    <TaxCatchAll xmlns="cc7599e6-4b44-4e3e-8d47-80481b2e944a" xsi:nil="true"/>
    <PMName xmlns="67623421-62de-4dd7-9930-bf0e6965724d" xsi:nil="true"/>
    <PMEmail xmlns="67623421-62de-4dd7-9930-bf0e6965724d" xsi:nil="true"/>
    <lcf76f155ced4ddcb4097134ff3c332f xmlns="67623421-62de-4dd7-9930-bf0e696572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88E7EF-DB31-4214-A116-A94B770A7AC4}">
  <ds:schemaRefs>
    <ds:schemaRef ds:uri="67623421-62de-4dd7-9930-bf0e6965724d"/>
    <ds:schemaRef ds:uri="cc7599e6-4b44-4e3e-8d47-80481b2e94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C21492-4DB5-4AE6-B08D-E7F76A71ED53}">
  <ds:schemaRefs>
    <ds:schemaRef ds:uri="http://schemas.microsoft.com/sharepoint/v3/contenttype/forms"/>
  </ds:schemaRefs>
</ds:datastoreItem>
</file>

<file path=customXml/itemProps3.xml><?xml version="1.0" encoding="utf-8"?>
<ds:datastoreItem xmlns:ds="http://schemas.openxmlformats.org/officeDocument/2006/customXml" ds:itemID="{62F8DBA5-818A-473D-9C0D-A0604F98A21A}">
  <ds:schemaRefs>
    <ds:schemaRef ds:uri="67623421-62de-4dd7-9930-bf0e6965724d"/>
    <ds:schemaRef ds:uri="cc7599e6-4b44-4e3e-8d47-80481b2e944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244</TotalTime>
  <Words>7531</Words>
  <Application>Microsoft Office PowerPoint</Application>
  <PresentationFormat>On-screen Show (4:3)</PresentationFormat>
  <Paragraphs>518</Paragraphs>
  <Slides>65</Slides>
  <Notes>3</Notes>
  <HiddenSlides>0</HiddenSlides>
  <MMClips>65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Helvetica</vt:lpstr>
      <vt:lpstr>Times New Roman</vt:lpstr>
      <vt:lpstr>Default Design</vt:lpstr>
      <vt:lpstr>Sesión informativa sobre los Vales de Elección de Vivienda de la Sección 8</vt:lpstr>
      <vt:lpstr>Qué abarcaremos hoy</vt:lpstr>
      <vt:lpstr>¿Qué es el Programa de Vales de Elección de Vivienda de la Sección 8?</vt:lpstr>
      <vt:lpstr>Descripción general del Programa de la Sección 8</vt:lpstr>
      <vt:lpstr>Descripción general del Programa de la Sección 8</vt:lpstr>
      <vt:lpstr>¿Por qué participa usted en la sesión de hoy?</vt:lpstr>
      <vt:lpstr>¿Por qué participa usted en la sesión de hoy?</vt:lpstr>
      <vt:lpstr>¿Qué sucederá después de hoy?</vt:lpstr>
      <vt:lpstr>¿Qué sucederá después de hoy?</vt:lpstr>
      <vt:lpstr>¿Qué sucederá después de hoy?</vt:lpstr>
      <vt:lpstr>Puntos clave que debe conocer: </vt:lpstr>
      <vt:lpstr>Puntos clave que debe conocer</vt:lpstr>
      <vt:lpstr>Puntos clave que debe conocer </vt:lpstr>
      <vt:lpstr>Puntos clave que debe conocer</vt:lpstr>
      <vt:lpstr>Puntos clave que debe conocer</vt:lpstr>
      <vt:lpstr>Puntos clave que debe conocer </vt:lpstr>
      <vt:lpstr>Puntos clave que debe conocer</vt:lpstr>
      <vt:lpstr>Puntos clave que debe conocer</vt:lpstr>
      <vt:lpstr>Puntos clave que debe conocer </vt:lpstr>
      <vt:lpstr>¿Qué es un vale?</vt:lpstr>
      <vt:lpstr>¿Qué información consta  en el vale?</vt:lpstr>
      <vt:lpstr>¿Qué es un vale?</vt:lpstr>
      <vt:lpstr>¿De qué manera determina el HPD el “tamaño de la unidad” que le corresponde?</vt:lpstr>
      <vt:lpstr>Más información sobre el tamaño de la unidad</vt:lpstr>
      <vt:lpstr>¿A qué alquiler puedo acceder  con mi vale?</vt:lpstr>
      <vt:lpstr>Excepciones de las normas de pago </vt:lpstr>
      <vt:lpstr>PowerPoint Presentation</vt:lpstr>
      <vt:lpstr>Barrios de mayores oportunidades</vt:lpstr>
      <vt:lpstr>Beneficios de los vecindarios de mayores oportunidades </vt:lpstr>
      <vt:lpstr>Presentación de un Paquete  de Arrendador</vt:lpstr>
      <vt:lpstr>Presentación de un Paquete de Arrendador</vt:lpstr>
      <vt:lpstr>¿A qué alquiler puedo acceder con mi vale?</vt:lpstr>
      <vt:lpstr>Elegibilidad para un vale de la Sección 8 del HPD</vt:lpstr>
      <vt:lpstr>¿Cómo calcula el HPD su parte del alquiler total? </vt:lpstr>
      <vt:lpstr>¿Cómo calcula el HPD su parte del alquiler total?</vt:lpstr>
      <vt:lpstr>¿Cómo calcula el HPD su parte del alquiler total?</vt:lpstr>
      <vt:lpstr>¿Cómo calcula el HPD su parte del alquiler total?</vt:lpstr>
      <vt:lpstr>¿Cómo calcula el HPD su parte del alquiler total?</vt:lpstr>
      <vt:lpstr>¿Cómo calcula el HPD su parte del alquiler total? </vt:lpstr>
      <vt:lpstr>Ingresos del núcleo familiar</vt:lpstr>
      <vt:lpstr>Activos del núcleo familiar</vt:lpstr>
      <vt:lpstr>Miembros elegibles del núcleo familiar</vt:lpstr>
      <vt:lpstr>Miembros elegibles del núcleo familiar</vt:lpstr>
      <vt:lpstr>Miembros elegibles del núcleo familiar</vt:lpstr>
      <vt:lpstr>¿Cuáles son las responsabilidades de la familia? </vt:lpstr>
      <vt:lpstr>¿Cuáles son las responsabilidades de la familia? </vt:lpstr>
      <vt:lpstr>¿Cuáles son las responsabilidades de la familia? </vt:lpstr>
      <vt:lpstr>¿Cuál es la función del arrendador en el Programa de la Sección 8?</vt:lpstr>
      <vt:lpstr>¿Cuál es la función del arrendador en el Programa de la Sección 8?</vt:lpstr>
      <vt:lpstr>¿Cuáles son las responsabilidades de HPD? </vt:lpstr>
      <vt:lpstr>Actividades anuales</vt:lpstr>
      <vt:lpstr>Mudanza de participantes de la Sección 8</vt:lpstr>
      <vt:lpstr>Mudanza de participantes de la Sección 8</vt:lpstr>
      <vt:lpstr>Portabilidad Uso de la Sección 8 fuera de la ciudad  de Nueva York</vt:lpstr>
      <vt:lpstr>Portabilidad Uso de la Sección 8 fuera de la ciudad de Nueva York</vt:lpstr>
      <vt:lpstr>Portabilidad Uso de la Sección 8 fuera de la ciudad de Nueva York</vt:lpstr>
      <vt:lpstr>Denegación o proceso de rescisión</vt:lpstr>
      <vt:lpstr>Integridad del programa</vt:lpstr>
      <vt:lpstr>Integridad del programa</vt:lpstr>
      <vt:lpstr>Integridad del programa</vt:lpstr>
      <vt:lpstr>Discriminación en la vivienda</vt:lpstr>
      <vt:lpstr>Discriminación en la vivienda</vt:lpstr>
      <vt:lpstr>Autosuficiencia Económica Familiar (FSS)</vt:lpstr>
      <vt:lpstr>¿Qué sucederá luego?</vt:lpstr>
      <vt:lpstr>Preguntas y respuestas</vt:lpstr>
    </vt:vector>
  </TitlesOfParts>
  <Company>nyc hpd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8 Housing Choice Voucher Briefing Session</dc:title>
  <dc:creator>NYC</dc:creator>
  <cp:lastModifiedBy>Chris Van Grunsven</cp:lastModifiedBy>
  <cp:revision>98</cp:revision>
  <dcterms:created xsi:type="dcterms:W3CDTF">2012-04-30T14:59:47Z</dcterms:created>
  <dcterms:modified xsi:type="dcterms:W3CDTF">2025-07-24T19:34:06Z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c775f11-0def-4dd9-981c-4e1c7179ad56_Enabled">
    <vt:lpwstr>true</vt:lpwstr>
  </property>
  <property fmtid="{D5CDD505-2E9C-101B-9397-08002B2CF9AE}" pid="3" name="MSIP_Label_7c775f11-0def-4dd9-981c-4e1c7179ad56_SetDate">
    <vt:lpwstr>2024-09-26T14:33:52Z</vt:lpwstr>
  </property>
  <property fmtid="{D5CDD505-2E9C-101B-9397-08002B2CF9AE}" pid="4" name="MSIP_Label_7c775f11-0def-4dd9-981c-4e1c7179ad56_Method">
    <vt:lpwstr>Privileged</vt:lpwstr>
  </property>
  <property fmtid="{D5CDD505-2E9C-101B-9397-08002B2CF9AE}" pid="5" name="MSIP_Label_7c775f11-0def-4dd9-981c-4e1c7179ad56_Name">
    <vt:lpwstr>Public</vt:lpwstr>
  </property>
  <property fmtid="{D5CDD505-2E9C-101B-9397-08002B2CF9AE}" pid="6" name="MSIP_Label_7c775f11-0def-4dd9-981c-4e1c7179ad56_SiteId">
    <vt:lpwstr>32f56fc7-5f81-4e22-a95b-15da66513bef</vt:lpwstr>
  </property>
  <property fmtid="{D5CDD505-2E9C-101B-9397-08002B2CF9AE}" pid="7" name="MSIP_Label_7c775f11-0def-4dd9-981c-4e1c7179ad56_ActionId">
    <vt:lpwstr>cd96db48-7d01-41c5-b2ed-e8c2ff9855a0</vt:lpwstr>
  </property>
  <property fmtid="{D5CDD505-2E9C-101B-9397-08002B2CF9AE}" pid="8" name="MSIP_Label_7c775f11-0def-4dd9-981c-4e1c7179ad56_ContentBits">
    <vt:lpwstr>0</vt:lpwstr>
  </property>
  <property fmtid="{D5CDD505-2E9C-101B-9397-08002B2CF9AE}" pid="9" name="ContentTypeId">
    <vt:lpwstr>0x010100854D21A60E7D6B4695162A3DB1A9D1C3</vt:lpwstr>
  </property>
  <property fmtid="{D5CDD505-2E9C-101B-9397-08002B2CF9AE}" pid="10" name="MediaServiceImageTags">
    <vt:lpwstr/>
  </property>
</Properties>
</file>