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47_6EDF6128.xml" ContentType="application/vnd.ms-powerpoint.comments+xml"/>
  <Override PartName="/ppt/comments/modernComment_116_0.xml" ContentType="application/vnd.ms-powerpoint.comments+xml"/>
  <Override PartName="/ppt/notesSlides/notesSlide2.xml" ContentType="application/vnd.openxmlformats-officedocument.presentationml.notesSlide+xml"/>
  <Override PartName="/ppt/comments/modernComment_148_2274AB9F.xml" ContentType="application/vnd.ms-powerpoint.comments+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70"/>
  </p:notesMasterIdLst>
  <p:handoutMasterIdLst>
    <p:handoutMasterId r:id="rId71"/>
  </p:handoutMasterIdLst>
  <p:sldIdLst>
    <p:sldId id="256" r:id="rId5"/>
    <p:sldId id="257" r:id="rId6"/>
    <p:sldId id="259" r:id="rId7"/>
    <p:sldId id="260" r:id="rId8"/>
    <p:sldId id="262" r:id="rId9"/>
    <p:sldId id="263" r:id="rId10"/>
    <p:sldId id="264" r:id="rId11"/>
    <p:sldId id="265" r:id="rId12"/>
    <p:sldId id="266" r:id="rId13"/>
    <p:sldId id="267" r:id="rId14"/>
    <p:sldId id="268" r:id="rId15"/>
    <p:sldId id="327" r:id="rId16"/>
    <p:sldId id="269" r:id="rId17"/>
    <p:sldId id="298" r:id="rId18"/>
    <p:sldId id="302" r:id="rId19"/>
    <p:sldId id="270" r:id="rId20"/>
    <p:sldId id="321" r:id="rId21"/>
    <p:sldId id="322" r:id="rId22"/>
    <p:sldId id="323" r:id="rId23"/>
    <p:sldId id="271" r:id="rId24"/>
    <p:sldId id="273" r:id="rId25"/>
    <p:sldId id="272" r:id="rId26"/>
    <p:sldId id="274" r:id="rId27"/>
    <p:sldId id="276" r:id="rId28"/>
    <p:sldId id="303" r:id="rId29"/>
    <p:sldId id="319" r:id="rId30"/>
    <p:sldId id="320" r:id="rId31"/>
    <p:sldId id="317" r:id="rId32"/>
    <p:sldId id="318" r:id="rId33"/>
    <p:sldId id="277" r:id="rId34"/>
    <p:sldId id="304" r:id="rId35"/>
    <p:sldId id="310" r:id="rId36"/>
    <p:sldId id="278" r:id="rId37"/>
    <p:sldId id="284" r:id="rId38"/>
    <p:sldId id="282" r:id="rId39"/>
    <p:sldId id="285" r:id="rId40"/>
    <p:sldId id="286" r:id="rId41"/>
    <p:sldId id="311" r:id="rId42"/>
    <p:sldId id="283" r:id="rId43"/>
    <p:sldId id="288" r:id="rId44"/>
    <p:sldId id="289" r:id="rId45"/>
    <p:sldId id="328" r:id="rId46"/>
    <p:sldId id="299" r:id="rId47"/>
    <p:sldId id="326" r:id="rId48"/>
    <p:sldId id="279" r:id="rId49"/>
    <p:sldId id="287" r:id="rId50"/>
    <p:sldId id="290" r:id="rId51"/>
    <p:sldId id="280" r:id="rId52"/>
    <p:sldId id="291" r:id="rId53"/>
    <p:sldId id="281" r:id="rId54"/>
    <p:sldId id="300" r:id="rId55"/>
    <p:sldId id="307" r:id="rId56"/>
    <p:sldId id="312" r:id="rId57"/>
    <p:sldId id="314" r:id="rId58"/>
    <p:sldId id="315" r:id="rId59"/>
    <p:sldId id="316" r:id="rId60"/>
    <p:sldId id="308" r:id="rId61"/>
    <p:sldId id="306" r:id="rId62"/>
    <p:sldId id="292" r:id="rId63"/>
    <p:sldId id="294" r:id="rId64"/>
    <p:sldId id="296" r:id="rId65"/>
    <p:sldId id="313" r:id="rId66"/>
    <p:sldId id="297" r:id="rId67"/>
    <p:sldId id="309" r:id="rId68"/>
    <p:sldId id="295" r:id="rId6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6B4126-BECE-36ED-E581-EB0EA7C38F52}" name="Hecker, Amy (HPD)" initials="AH" userId="S::heckera@hpd.nyc.gov::1f20d9e2-0713-4a2b-b234-ccdd074d2b71" providerId="AD"/>
  <p188:author id="{BAE29F66-8BA6-DCF7-95EE-CCA7FB7A2017}" name="Lundquist, Jack (HPD)" initials="LJ" userId="S::lundquij@hpd.nyc.gov::17e51f9a-544c-431d-a6f5-e1cb03564251" providerId="AD"/>
  <p188:author id="{A41FA8AE-6C84-6E39-6DA0-2352D7D601F1}" name="Plumb, Hannah (HPD)" initials="PH" userId="S::plumbh@hpd.nyc.gov::deb3cd14-6fe4-480b-8d29-f5eca663accb" providerId="AD"/>
  <p188:author id="{D82AD0BE-8088-022E-CEAA-340EAAE7575E}" name="Simon, Mendel (HPD)" initials="SM" userId="S::simonme@hpd.nyc.gov::be435621-a132-4f2c-ae25-f50534b9f9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F8E62C-C83E-9EE8-2261-BB49A45335E9}" v="9" dt="2025-05-22T18:19:38.775"/>
    <p1510:client id="{F3DB8130-DF13-7EE4-3E9D-3C7DC4ABCAFF}" v="2" dt="2025-05-21T15:16:55.0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794" y="9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16_0.xml><?xml version="1.0" encoding="utf-8"?>
<p188:cmLst xmlns:a="http://schemas.openxmlformats.org/drawingml/2006/main" xmlns:r="http://schemas.openxmlformats.org/officeDocument/2006/relationships" xmlns:p188="http://schemas.microsoft.com/office/powerpoint/2018/8/main">
  <p188:cm id="{B8DB4CDD-E56C-492A-9726-79470349AB90}" authorId="{106B4126-BECE-36ED-E581-EB0EA7C38F52}" status="resolved" created="2025-05-06T18:41:58.916" complete="100000">
    <ac:txMkLst xmlns:ac="http://schemas.microsoft.com/office/drawing/2013/main/command">
      <pc:docMk xmlns:pc="http://schemas.microsoft.com/office/powerpoint/2013/main/command"/>
      <pc:sldMk xmlns:pc="http://schemas.microsoft.com/office/powerpoint/2013/main/command" cId="0" sldId="278"/>
      <ac:spMk id="26629" creationId="{00000000-0000-0000-0000-000000000000}"/>
      <ac:txMk cp="362" len="16">
        <ac:context len="522" hash="1506588381"/>
      </ac:txMk>
    </ac:txMkLst>
    <p188:pos x="3681046" y="3475892"/>
    <p188:txBody>
      <a:bodyPr/>
      <a:lstStyle/>
      <a:p>
        <a:r>
          <a:rPr lang="en-US"/>
          <a:t>Note: FAQ refers to "eligible immigration status" and does not use the term "legal resident". Either/both should be revised for consistency (e.g., Eligible immigration status includes legal resident…"</a:t>
        </a:r>
      </a:p>
    </p188:txBody>
  </p188:cm>
</p188:cmLst>
</file>

<file path=ppt/comments/modernComment_147_6EDF6128.xml><?xml version="1.0" encoding="utf-8"?>
<p188:cmLst xmlns:a="http://schemas.openxmlformats.org/drawingml/2006/main" xmlns:r="http://schemas.openxmlformats.org/officeDocument/2006/relationships" xmlns:p188="http://schemas.microsoft.com/office/powerpoint/2018/8/main">
  <p188:cm id="{B60E733F-891D-4F5B-8AA1-9556CA4D4387}" authorId="{106B4126-BECE-36ED-E581-EB0EA7C38F52}" status="resolved" created="2025-05-06T18:36:05.299">
    <ac:txMkLst xmlns:ac="http://schemas.microsoft.com/office/drawing/2013/main/command">
      <pc:docMk xmlns:pc="http://schemas.microsoft.com/office/powerpoint/2013/main/command"/>
      <pc:sldMk xmlns:pc="http://schemas.microsoft.com/office/powerpoint/2013/main/command" cId="1860133160" sldId="327"/>
      <ac:spMk id="3" creationId="{B495B68F-7EF0-2B0A-D9CF-59AD892C681D}"/>
      <ac:txMk cp="406" len="5">
        <ac:context len="601" hash="395176130"/>
      </ac:txMk>
    </ac:txMkLst>
    <p188:pos x="7760677" y="3323492"/>
    <p188:txBody>
      <a:bodyPr/>
      <a:lstStyle/>
      <a:p>
        <a:r>
          <a:rPr lang="en-US"/>
          <a:t>Duplicative? As written, HPD is already sharing with USCIS (first bullet)? (took out the word "other" from second bullet</a:t>
        </a:r>
      </a:p>
    </p188:txBody>
  </p188:cm>
  <p188:cm id="{1572A1C9-5220-409E-9187-DD3527BA2CC5}" authorId="{106B4126-BECE-36ED-E581-EB0EA7C38F52}" status="resolved" created="2025-05-06T18:36:16.109">
    <ac:txMkLst xmlns:ac="http://schemas.microsoft.com/office/drawing/2013/main/command">
      <pc:docMk xmlns:pc="http://schemas.microsoft.com/office/powerpoint/2013/main/command"/>
      <pc:sldMk xmlns:pc="http://schemas.microsoft.com/office/powerpoint/2013/main/command" cId="1860133160" sldId="327"/>
      <ac:spMk id="3" creationId="{B495B68F-7EF0-2B0A-D9CF-59AD892C681D}"/>
      <ac:txMk cp="406" len="5">
        <ac:context len="601" hash="395176130"/>
      </ac:txMk>
    </ac:txMkLst>
    <p188:pos x="7760677" y="3323492"/>
    <p188:txBody>
      <a:bodyPr/>
      <a:lstStyle/>
      <a:p>
        <a:r>
          <a:rPr lang="en-US"/>
          <a:t>Does the form specify DHS? If not, please remove</a:t>
        </a:r>
      </a:p>
    </p188:txBody>
  </p188:cm>
  <p188:cm id="{2AEE6BF9-1218-4CAC-BB49-B7352C298CD7}" authorId="{106B4126-BECE-36ED-E581-EB0EA7C38F52}" status="resolved" created="2025-05-06T18:39:06.280">
    <ac:txMkLst xmlns:ac="http://schemas.microsoft.com/office/drawing/2013/main/command">
      <pc:docMk xmlns:pc="http://schemas.microsoft.com/office/powerpoint/2013/main/command"/>
      <pc:sldMk xmlns:pc="http://schemas.microsoft.com/office/powerpoint/2013/main/command" cId="1860133160" sldId="327"/>
      <ac:spMk id="3" creationId="{B495B68F-7EF0-2B0A-D9CF-59AD892C681D}"/>
      <ac:txMk cp="436" len="164">
        <ac:context len="601" hash="395176130"/>
      </ac:txMk>
    </ac:txMkLst>
    <p188:pos x="8194431" y="3991708"/>
    <p188:replyLst>
      <p188:reply id="{E420F323-7AD8-4CCC-A9AD-0BB3D6A9BAF0}" authorId="{A41FA8AE-6C84-6E39-6DA0-2352D7D601F1}" created="2025-05-09T14:53:12.555">
        <p188:txBody>
          <a:bodyPr/>
          <a:lstStyle/>
          <a:p>
            <a:r>
              <a:rPr lang="en-US"/>
              <a:t>Yes, it is based off this language from this form Dinsiri sent me: "I CERTIFY THAT ALL STATEMENTS IN THIS SECTION ARE TRUE AND COMPLETE. FURTHER, I PROVIDE CONSENT TO HPD TO INDEPENDENTLY VERIFY LEGAL IMMIGRATION STATUS WITH THE UNITED STATES BUREAU OF CITIZENSHIP AND IMMIGRATION SERVICES (USCIS) IF I CHECKED “I AM A NON-U.S. CITIZEN WITH LEGAL RESIDENT STATUS.”  ADDITIONALLY, I UNDERSTAND THAT HPD COLLECTS ELIGIBLE IMMIGRATION STATUS FOR THE PURPOSES OF ESTABLISHING ELIGIBLITY FOR ASSISTANCE.  INFORMATION MAY BE RELEASED BY HPD TO HUD OR USCIS AND BY HUD TO USCIS FOR PURPOSES OF VERIFICATION OF THE IMMIGRATION STATUS WITHOUT CONTROL OVER OR RESPONSIBILITY FOR THE FURTHER USE OR TRANSMISSION OF THE EVIDENCE BY HUD OR USCIS"</a:t>
            </a:r>
          </a:p>
        </p188:txBody>
      </p188:reply>
      <p188:reply id="{D9D7AC4D-2B88-426F-BC3F-7DD8E32F4603}" authorId="{A41FA8AE-6C84-6E39-6DA0-2352D7D601F1}" created="2025-05-09T14:53:20.664">
        <p188:txBody>
          <a:bodyPr/>
          <a:lstStyle/>
          <a:p>
            <a:r>
              <a:rPr lang="en-US"/>
              <a:t>https://documentcloud.adobe.com/spodintegration/index.html#</a:t>
            </a:r>
          </a:p>
        </p188:txBody>
      </p188:reply>
    </p188:replyLst>
    <p188:txBody>
      <a:bodyPr/>
      <a:lstStyle/>
      <a:p>
        <a:r>
          <a:rPr lang="en-US"/>
          <a:t>Is any version of this language on any form? If not, please revise. Something like:
"Eligible immigration status is a requirement for participation in HPD's Section 8 program. HPD is required to share this information with HUD."</a:t>
        </a:r>
      </a:p>
    </p188:txBody>
  </p188:cm>
  <p188:cm id="{EDED1A8D-7AD7-4889-9AA3-6A746B62906F}" authorId="{106B4126-BECE-36ED-E581-EB0EA7C38F52}" status="resolved" created="2025-05-06T18:44:14.311">
    <pc:sldMkLst xmlns:pc="http://schemas.microsoft.com/office/powerpoint/2013/main/command">
      <pc:docMk/>
      <pc:sldMk cId="3850333083" sldId="324"/>
    </pc:sldMkLst>
    <p188:txBody>
      <a:bodyPr/>
      <a:lstStyle/>
      <a:p>
        <a:r>
          <a:rPr lang="en-US"/>
          <a:t>Note: See duplicative language in slide 42</a:t>
        </a:r>
      </a:p>
    </p188:txBody>
  </p188:cm>
  <p188:cm id="{CA7208D9-669B-44F3-87FA-63CC637EFD25}" authorId="{106B4126-BECE-36ED-E581-EB0EA7C38F52}" status="resolved" created="2025-05-16T19:25:27.330">
    <ac:txMkLst xmlns:ac="http://schemas.microsoft.com/office/drawing/2013/main/command">
      <pc:docMk xmlns:pc="http://schemas.microsoft.com/office/powerpoint/2013/main/command"/>
      <pc:sldMk xmlns:pc="http://schemas.microsoft.com/office/powerpoint/2013/main/command" cId="1860133160" sldId="327"/>
      <ac:spMk id="3" creationId="{B495B68F-7EF0-2B0A-D9CF-59AD892C681D}"/>
      <ac:txMk cp="430" len="5">
        <ac:context len="601" hash="395176130"/>
      </ac:txMk>
    </ac:txMkLst>
    <p188:pos x="1217868" y="3284253"/>
    <p188:txBody>
      <a:bodyPr/>
      <a:lstStyle/>
      <a:p>
        <a:r>
          <a:rPr lang="en-US"/>
          <a:t>Removed the and ("...and acknowledge)</a:t>
        </a:r>
      </a:p>
    </p188:txBody>
  </p188:cm>
  <p188:cm id="{F2345538-7575-4A27-9074-163098C652D1}" authorId="{106B4126-BECE-36ED-E581-EB0EA7C38F52}" status="resolved" created="2025-05-16T19:26:07.939">
    <ac:txMkLst xmlns:ac="http://schemas.microsoft.com/office/drawing/2013/main/command">
      <pc:docMk xmlns:pc="http://schemas.microsoft.com/office/powerpoint/2013/main/command"/>
      <pc:sldMk xmlns:pc="http://schemas.microsoft.com/office/powerpoint/2013/main/command" cId="1860133160" sldId="327"/>
      <ac:spMk id="3" creationId="{B495B68F-7EF0-2B0A-D9CF-59AD892C681D}"/>
      <ac:txMk cp="430" len="5">
        <ac:context len="601" hash="395176130"/>
      </ac:txMk>
    </ac:txMkLst>
    <p188:pos x="1217868" y="3284253"/>
    <p188:txBody>
      <a:bodyPr/>
      <a:lstStyle/>
      <a:p>
        <a:r>
          <a:rPr lang="en-US"/>
          <a:t>Note: removed the dash, since this doesn't require that the applicant do anything, and added the "Note". Also added a colon under the first bullet, above</a:t>
        </a:r>
      </a:p>
    </p188:txBody>
  </p188:cm>
</p188:cmLst>
</file>

<file path=ppt/comments/modernComment_148_2274AB9F.xml><?xml version="1.0" encoding="utf-8"?>
<p188:cmLst xmlns:a="http://schemas.openxmlformats.org/drawingml/2006/main" xmlns:r="http://schemas.openxmlformats.org/officeDocument/2006/relationships" xmlns:p188="http://schemas.microsoft.com/office/powerpoint/2018/8/main">
  <p188:cm id="{71643D61-A7A3-4691-A7A0-EE23495544CC}" authorId="{106B4126-BECE-36ED-E581-EB0EA7C38F52}" status="resolved" created="2025-05-06T18:43:49.885">
    <ac:deMkLst xmlns:ac="http://schemas.microsoft.com/office/drawing/2013/main/command">
      <pc:docMk xmlns:pc="http://schemas.microsoft.com/office/powerpoint/2013/main/command"/>
      <pc:sldMk xmlns:pc="http://schemas.microsoft.com/office/powerpoint/2013/main/command" cId="578071455" sldId="328"/>
      <ac:spMk id="3" creationId="{207A6F14-8BA1-708F-69D3-322F36C14BF8}"/>
    </ac:deMkLst>
    <p188:txBody>
      <a:bodyPr/>
      <a:lstStyle/>
      <a:p>
        <a:r>
          <a:rPr lang="en-US"/>
          <a:t>Note: second sentence now duplicates new language in slide 12</a:t>
        </a:r>
      </a:p>
    </p188:txBody>
  </p188:cm>
  <p188:cm id="{4C972716-2241-4355-BC03-7E5107106CD4}" authorId="{BAE29F66-8BA6-DCF7-95EE-CCA7FB7A2017}" created="2025-05-15T15:28:58.092">
    <pc:sldMkLst xmlns:pc="http://schemas.microsoft.com/office/powerpoint/2013/main/command">
      <pc:docMk/>
      <pc:sldMk cId="3653578152" sldId="325"/>
    </pc:sldMkLst>
    <p188:txBody>
      <a:bodyPr/>
      <a:lstStyle/>
      <a:p>
        <a:r>
          <a:rPr lang="en-US"/>
          <a:t>TO DO: add MOIA resources to briefing book</a:t>
        </a:r>
      </a:p>
    </p188:txBody>
  </p188:cm>
  <p188:cm id="{492176C3-F57C-4CBD-8DC2-CF451A8D2059}" authorId="{BAE29F66-8BA6-DCF7-95EE-CCA7FB7A2017}" status="resolved" created="2025-05-15T15:30:23.061">
    <pc:sldMkLst xmlns:pc="http://schemas.microsoft.com/office/powerpoint/2013/main/command">
      <pc:docMk/>
      <pc:sldMk cId="3653578152" sldId="325"/>
    </pc:sldMkLst>
    <p188:replyLst>
      <p188:reply id="{2D039550-6A0C-4341-A490-052D2F766426}" authorId="{BAE29F66-8BA6-DCF7-95EE-CCA7FB7A2017}" created="2025-05-15T15:31:43.373">
        <p188:txBody>
          <a:bodyPr/>
          <a:lstStyle/>
          <a:p>
            <a:r>
              <a:rPr lang="en-US"/>
              <a:t>REMOVE "/legal resident" and give examples of eligible immigrant, say, here is where you can learn more (short url to forms page)</a:t>
            </a:r>
          </a:p>
        </p188:txBody>
      </p188:reply>
    </p188:replyLst>
    <p188:txBody>
      <a:bodyPr/>
      <a:lstStyle/>
      <a:p>
        <a:r>
          <a:rPr lang="en-US"/>
          <a:t>clearly define eligible immigrant: not everyone who is legally residing in the US can access benefits.</a:t>
        </a:r>
      </a:p>
    </p188:txBody>
  </p188:cm>
  <p188:cm id="{44920C3B-A601-4774-AC8F-DE08CB1766F7}" authorId="{A41FA8AE-6C84-6E39-6DA0-2352D7D601F1}" status="resolved" created="2025-05-16T13:51:43.059">
    <ac:txMkLst xmlns:ac="http://schemas.microsoft.com/office/drawing/2013/main/command">
      <pc:docMk xmlns:pc="http://schemas.microsoft.com/office/powerpoint/2013/main/command"/>
      <pc:sldMk xmlns:pc="http://schemas.microsoft.com/office/powerpoint/2013/main/command" cId="578071455" sldId="328"/>
      <ac:spMk id="3" creationId="{207A6F14-8BA1-708F-69D3-322F36C14BF8}"/>
      <ac:txMk cp="338">
        <ac:context len="513" hash="2904140868"/>
      </ac:txMk>
    </ac:txMkLst>
    <p188:pos x="2185147" y="4415117"/>
    <p188:replyLst>
      <p188:reply id="{FEA26FB9-24F3-43E2-B16A-3001468295C5}" authorId="{106B4126-BECE-36ED-E581-EB0EA7C38F52}" created="2025-05-16T19:48:11.694">
        <p188:txBody>
          <a:bodyPr/>
          <a:lstStyle/>
          <a:p>
            <a:r>
              <a:rPr lang="en-US"/>
              <a:t>[@Plumb, Hannah (HPD)] That makes sense! If so, we should indicate the name of the fact sheet, and possibly include how to access it (all will go live at the same time?) Otherwise, it's a bit confusing. Thanks!</a:t>
            </a:r>
          </a:p>
        </p188:txBody>
        <p188:extLst>
          <p:ext xmlns:p="http://schemas.openxmlformats.org/presentationml/2006/main" uri="{57CB4572-C831-44C2-8A1C-0ADB6CCDFE69}">
            <p223:reactions xmlns:p223="http://schemas.microsoft.com/office/powerpoint/2022/03/main">
              <p223:rxn type="👍">
                <p223:instance time="2025-05-16T20:46:39.123" authorId="{A41FA8AE-6C84-6E39-6DA0-2352D7D601F1}"/>
              </p223:rxn>
            </p223:reactions>
          </p:ext>
        </p188:extLst>
      </p188:reply>
    </p188:replyLst>
    <p188:txBody>
      <a:bodyPr/>
      <a:lstStyle/>
      <a:p>
        <a:r>
          <a:rPr lang="en-US"/>
          <a:t>I'm imagining this could be the immigration fact sheet? The forms page does not list all eligible immigration statuses</a:t>
        </a:r>
      </a:p>
    </p188:txBody>
  </p188:cm>
  <p188:cm id="{318B5EE6-ACBB-4DFE-B1FA-57B3470D1E2F}" authorId="{106B4126-BECE-36ED-E581-EB0EA7C38F52}" status="resolved" created="2025-05-16T19:27:52.329">
    <ac:txMkLst xmlns:ac="http://schemas.microsoft.com/office/drawing/2013/main/command">
      <pc:docMk xmlns:pc="http://schemas.microsoft.com/office/powerpoint/2013/main/command"/>
      <pc:sldMk xmlns:pc="http://schemas.microsoft.com/office/powerpoint/2013/main/command" cId="578071455" sldId="328"/>
      <ac:spMk id="3" creationId="{207A6F14-8BA1-708F-69D3-322F36C14BF8}"/>
      <ac:txMk cp="0" len="141">
        <ac:context len="513" hash="2904140868"/>
      </ac:txMk>
    </ac:txMkLst>
    <p188:pos x="5759921" y="1157973"/>
    <p188:txBody>
      <a:bodyPr/>
      <a:lstStyle/>
      <a:p>
        <a:r>
          <a:rPr lang="en-US"/>
          <a:t>This isn't comprehensive/accurate as written. Is it intending to only speak to eligible household members? Then suggest including "eligible" before household members in the first bullet. </a:t>
        </a:r>
      </a:p>
    </p188:txBody>
  </p188:cm>
  <p188:cm id="{A4EB225D-7DCC-4B29-A73C-5533611F3413}" authorId="{106B4126-BECE-36ED-E581-EB0EA7C38F52}" status="resolved" created="2025-05-16T19:28:33.220">
    <ac:txMkLst xmlns:ac="http://schemas.microsoft.com/office/drawing/2013/main/command">
      <pc:docMk xmlns:pc="http://schemas.microsoft.com/office/powerpoint/2013/main/command"/>
      <pc:sldMk xmlns:pc="http://schemas.microsoft.com/office/powerpoint/2013/main/command" cId="578071455" sldId="328"/>
      <ac:spMk id="3" creationId="{207A6F14-8BA1-708F-69D3-322F36C14BF8}"/>
      <ac:txMk cp="392" len="25">
        <ac:context len="513" hash="2904140868"/>
      </ac:txMk>
    </ac:txMkLst>
    <p188:pos x="5260794" y="3643624"/>
    <p188:txBody>
      <a:bodyPr/>
      <a:lstStyle/>
      <a:p>
        <a:r>
          <a:rPr lang="en-US"/>
          <a:t>Suggest: include, but are not limited to.... (and delete "and more").</a:t>
        </a:r>
      </a:p>
    </p188:txBody>
  </p188:cm>
  <p188:cm id="{31B42CE2-4F37-4608-B998-52B03B88AF39}" authorId="{106B4126-BECE-36ED-E581-EB0EA7C38F52}" status="resolved" created="2025-05-16T19:30:26.813">
    <ac:txMkLst xmlns:ac="http://schemas.microsoft.com/office/drawing/2013/main/command">
      <pc:docMk xmlns:pc="http://schemas.microsoft.com/office/powerpoint/2013/main/command"/>
      <pc:sldMk xmlns:pc="http://schemas.microsoft.com/office/powerpoint/2013/main/command" cId="578071455" sldId="328"/>
      <ac:spMk id="3" creationId="{207A6F14-8BA1-708F-69D3-322F36C14BF8}"/>
      <ac:txMk cp="392" len="25">
        <ac:context len="513" hash="2904140868"/>
      </ac:txMk>
    </ac:txMkLst>
    <p188:pos x="5260794" y="3643624"/>
    <p188:replyLst>
      <p188:reply id="{D98ACB64-B327-4129-9BD2-CBB24CE089B8}" authorId="{A41FA8AE-6C84-6E39-6DA0-2352D7D601F1}" created="2025-05-16T20:47:11.060">
        <p188:txBody>
          <a:bodyPr/>
          <a:lstStyle/>
          <a:p>
            <a:r>
              <a:rPr lang="en-US"/>
              <a:t>No, this is where the immigration fact sheet will eventually live, which is why we liniked it there. </a:t>
            </a:r>
          </a:p>
        </p188:txBody>
      </p188:reply>
    </p188:replyLst>
    <p188:txBody>
      <a:bodyPr/>
      <a:lstStyle/>
      <a:p>
        <a:r>
          <a:rPr lang="en-US"/>
          <a:t>This link leads to HPD's Section 8 forms page: https://www.nyc.gov/site/hpd/services-and-information/section-8-forms.page
Are we referring them to the "Emergency Housing Voucher (EHV) Declaration of Citizenship and Eligible Immigration Status" form under tenants, Emergency Housing Voucher program. Unless we have a non EHV-version? Or another form that lists the types of immigration status? What document?</a:t>
        </a:r>
      </a:p>
    </p188:txBody>
  </p188:cm>
  <p188:cm id="{9DAF5815-6326-48EC-AC84-79D962B82232}" authorId="{D82AD0BE-8088-022E-CEAA-340EAAE7575E}" status="resolved" created="2025-05-21T15:16:55.036">
    <ac:txMkLst xmlns:ac="http://schemas.microsoft.com/office/drawing/2013/main/command">
      <pc:docMk xmlns:pc="http://schemas.microsoft.com/office/powerpoint/2013/main/command"/>
      <pc:sldMk xmlns:pc="http://schemas.microsoft.com/office/powerpoint/2013/main/command" cId="578071455" sldId="328"/>
      <ac:spMk id="3" creationId="{207A6F14-8BA1-708F-69D3-322F36C14BF8}"/>
      <ac:txMk cp="90" len="1">
        <ac:context len="513" hash="2904140868"/>
      </ac:txMk>
    </ac:txMkLst>
    <p188:pos x="6173304" y="706782"/>
    <p188:txBody>
      <a:bodyPr/>
      <a:lstStyle/>
      <a:p>
        <a:r>
          <a:rPr lang="en-US"/>
          <a:t>We should mention that HPD is required to share that information with HUD and USCIS.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921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922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922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338A609F-EF2F-4B86-8933-10AE1F7DE787}" type="slidenum">
              <a:rPr lang="en-US"/>
              <a:pPr>
                <a:defRPr/>
              </a:pPr>
              <a:t>‹#›</a:t>
            </a:fld>
            <a:endParaRPr lang="en-US"/>
          </a:p>
        </p:txBody>
      </p:sp>
    </p:spTree>
    <p:extLst>
      <p:ext uri="{BB962C8B-B14F-4D97-AF65-F5344CB8AC3E}">
        <p14:creationId xmlns:p14="http://schemas.microsoft.com/office/powerpoint/2010/main" val="2544025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BAEDE333-42A8-46D2-BBF2-EDD682CEAC25}" type="slidenum">
              <a:rPr lang="en-US"/>
              <a:pPr>
                <a:defRPr/>
              </a:pPr>
              <a:t>‹#›</a:t>
            </a:fld>
            <a:endParaRPr lang="en-US"/>
          </a:p>
        </p:txBody>
      </p:sp>
    </p:spTree>
    <p:extLst>
      <p:ext uri="{BB962C8B-B14F-4D97-AF65-F5344CB8AC3E}">
        <p14:creationId xmlns:p14="http://schemas.microsoft.com/office/powerpoint/2010/main" val="442921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endParaRPr lang="en-US"/>
          </a:p>
        </p:txBody>
      </p:sp>
      <p:sp>
        <p:nvSpPr>
          <p:cNvPr id="58372"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EC10D0-B594-4391-9605-8F0DEC023590}" type="slidenum">
              <a:rPr lang="en-US" smtClean="0"/>
              <a:pPr eaLnBrk="1" hangingPunct="1"/>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949191E-938E-496F-9B31-87E22CBB2E11}" type="slidenum">
              <a:rPr lang="en-US" smtClean="0"/>
              <a:pPr eaLnBrk="1" hangingPunct="1"/>
              <a:t>40</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19AB26-CB7D-47BE-8C61-AE3AA96E4936}" type="slidenum">
              <a:rPr lang="en-US" smtClean="0"/>
              <a:t>56</a:t>
            </a:fld>
            <a:endParaRPr lang="en-US"/>
          </a:p>
        </p:txBody>
      </p:sp>
    </p:spTree>
    <p:extLst>
      <p:ext uri="{BB962C8B-B14F-4D97-AF65-F5344CB8AC3E}">
        <p14:creationId xmlns:p14="http://schemas.microsoft.com/office/powerpoint/2010/main" val="3529512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6" name="Rectangle 6"/>
          <p:cNvSpPr>
            <a:spLocks noGrp="1" noChangeArrowheads="1"/>
          </p:cNvSpPr>
          <p:nvPr>
            <p:ph type="sldNum" sz="quarter" idx="12"/>
          </p:nvPr>
        </p:nvSpPr>
        <p:spPr>
          <a:ln/>
        </p:spPr>
        <p:txBody>
          <a:bodyPr/>
          <a:lstStyle>
            <a:lvl1pPr>
              <a:defRPr/>
            </a:lvl1pPr>
          </a:lstStyle>
          <a:p>
            <a:pPr>
              <a:defRPr/>
            </a:pPr>
            <a:fld id="{56806E61-EE58-47AF-9F07-79DE94EE39F2}" type="slidenum">
              <a:rPr lang="en-US"/>
              <a:pPr>
                <a:defRPr/>
              </a:pPr>
              <a:t>‹#›</a:t>
            </a:fld>
            <a:endParaRPr lang="en-US"/>
          </a:p>
        </p:txBody>
      </p:sp>
    </p:spTree>
    <p:extLst>
      <p:ext uri="{BB962C8B-B14F-4D97-AF65-F5344CB8AC3E}">
        <p14:creationId xmlns:p14="http://schemas.microsoft.com/office/powerpoint/2010/main" val="3411440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6" name="Rectangle 6"/>
          <p:cNvSpPr>
            <a:spLocks noGrp="1" noChangeArrowheads="1"/>
          </p:cNvSpPr>
          <p:nvPr>
            <p:ph type="sldNum" sz="quarter" idx="12"/>
          </p:nvPr>
        </p:nvSpPr>
        <p:spPr>
          <a:ln/>
        </p:spPr>
        <p:txBody>
          <a:bodyPr/>
          <a:lstStyle>
            <a:lvl1pPr>
              <a:defRPr/>
            </a:lvl1pPr>
          </a:lstStyle>
          <a:p>
            <a:pPr>
              <a:defRPr/>
            </a:pPr>
            <a:fld id="{D6D54783-394B-48D6-884C-FDFE6A99CBC9}" type="slidenum">
              <a:rPr lang="en-US"/>
              <a:pPr>
                <a:defRPr/>
              </a:pPr>
              <a:t>‹#›</a:t>
            </a:fld>
            <a:endParaRPr lang="en-US"/>
          </a:p>
        </p:txBody>
      </p:sp>
    </p:spTree>
    <p:extLst>
      <p:ext uri="{BB962C8B-B14F-4D97-AF65-F5344CB8AC3E}">
        <p14:creationId xmlns:p14="http://schemas.microsoft.com/office/powerpoint/2010/main" val="4135806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6" name="Rectangle 6"/>
          <p:cNvSpPr>
            <a:spLocks noGrp="1" noChangeArrowheads="1"/>
          </p:cNvSpPr>
          <p:nvPr>
            <p:ph type="sldNum" sz="quarter" idx="12"/>
          </p:nvPr>
        </p:nvSpPr>
        <p:spPr>
          <a:ln/>
        </p:spPr>
        <p:txBody>
          <a:bodyPr/>
          <a:lstStyle>
            <a:lvl1pPr>
              <a:defRPr/>
            </a:lvl1pPr>
          </a:lstStyle>
          <a:p>
            <a:pPr>
              <a:defRPr/>
            </a:pPr>
            <a:fld id="{2172328F-FE23-4ABD-B826-4A54BD063D97}" type="slidenum">
              <a:rPr lang="en-US"/>
              <a:pPr>
                <a:defRPr/>
              </a:pPr>
              <a:t>‹#›</a:t>
            </a:fld>
            <a:endParaRPr lang="en-US"/>
          </a:p>
        </p:txBody>
      </p:sp>
    </p:spTree>
    <p:extLst>
      <p:ext uri="{BB962C8B-B14F-4D97-AF65-F5344CB8AC3E}">
        <p14:creationId xmlns:p14="http://schemas.microsoft.com/office/powerpoint/2010/main" val="3730053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7" name="Rectangle 6"/>
          <p:cNvSpPr>
            <a:spLocks noGrp="1" noChangeArrowheads="1"/>
          </p:cNvSpPr>
          <p:nvPr>
            <p:ph type="sldNum" sz="quarter" idx="12"/>
          </p:nvPr>
        </p:nvSpPr>
        <p:spPr>
          <a:ln/>
        </p:spPr>
        <p:txBody>
          <a:bodyPr/>
          <a:lstStyle>
            <a:lvl1pPr>
              <a:defRPr/>
            </a:lvl1pPr>
          </a:lstStyle>
          <a:p>
            <a:pPr>
              <a:defRPr/>
            </a:pPr>
            <a:fld id="{CA6786BB-8855-4DCC-BDED-712A8BD62582}" type="slidenum">
              <a:rPr lang="en-US"/>
              <a:pPr>
                <a:defRPr/>
              </a:pPr>
              <a:t>‹#›</a:t>
            </a:fld>
            <a:endParaRPr lang="en-US"/>
          </a:p>
        </p:txBody>
      </p:sp>
    </p:spTree>
    <p:extLst>
      <p:ext uri="{BB962C8B-B14F-4D97-AF65-F5344CB8AC3E}">
        <p14:creationId xmlns:p14="http://schemas.microsoft.com/office/powerpoint/2010/main" val="2862444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6" name="Rectangle 6"/>
          <p:cNvSpPr>
            <a:spLocks noGrp="1" noChangeArrowheads="1"/>
          </p:cNvSpPr>
          <p:nvPr>
            <p:ph type="sldNum" sz="quarter" idx="12"/>
          </p:nvPr>
        </p:nvSpPr>
        <p:spPr>
          <a:ln/>
        </p:spPr>
        <p:txBody>
          <a:bodyPr/>
          <a:lstStyle>
            <a:lvl1pPr>
              <a:defRPr/>
            </a:lvl1pPr>
          </a:lstStyle>
          <a:p>
            <a:pPr>
              <a:defRPr/>
            </a:pPr>
            <a:fld id="{7FE6D6C9-AB2A-4C32-87C2-C6CC5881B0D1}" type="slidenum">
              <a:rPr lang="en-US"/>
              <a:pPr>
                <a:defRPr/>
              </a:pPr>
              <a:t>‹#›</a:t>
            </a:fld>
            <a:endParaRPr lang="en-US"/>
          </a:p>
        </p:txBody>
      </p:sp>
    </p:spTree>
    <p:extLst>
      <p:ext uri="{BB962C8B-B14F-4D97-AF65-F5344CB8AC3E}">
        <p14:creationId xmlns:p14="http://schemas.microsoft.com/office/powerpoint/2010/main" val="2229493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6" name="Rectangle 6"/>
          <p:cNvSpPr>
            <a:spLocks noGrp="1" noChangeArrowheads="1"/>
          </p:cNvSpPr>
          <p:nvPr>
            <p:ph type="sldNum" sz="quarter" idx="12"/>
          </p:nvPr>
        </p:nvSpPr>
        <p:spPr>
          <a:ln/>
        </p:spPr>
        <p:txBody>
          <a:bodyPr/>
          <a:lstStyle>
            <a:lvl1pPr>
              <a:defRPr/>
            </a:lvl1pPr>
          </a:lstStyle>
          <a:p>
            <a:pPr>
              <a:defRPr/>
            </a:pPr>
            <a:fld id="{9826AAD4-BE84-45E2-A088-0C1D9C357438}" type="slidenum">
              <a:rPr lang="en-US"/>
              <a:pPr>
                <a:defRPr/>
              </a:pPr>
              <a:t>‹#›</a:t>
            </a:fld>
            <a:endParaRPr lang="en-US"/>
          </a:p>
        </p:txBody>
      </p:sp>
    </p:spTree>
    <p:extLst>
      <p:ext uri="{BB962C8B-B14F-4D97-AF65-F5344CB8AC3E}">
        <p14:creationId xmlns:p14="http://schemas.microsoft.com/office/powerpoint/2010/main" val="743805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7" name="Rectangle 6"/>
          <p:cNvSpPr>
            <a:spLocks noGrp="1" noChangeArrowheads="1"/>
          </p:cNvSpPr>
          <p:nvPr>
            <p:ph type="sldNum" sz="quarter" idx="12"/>
          </p:nvPr>
        </p:nvSpPr>
        <p:spPr>
          <a:ln/>
        </p:spPr>
        <p:txBody>
          <a:bodyPr/>
          <a:lstStyle>
            <a:lvl1pPr>
              <a:defRPr/>
            </a:lvl1pPr>
          </a:lstStyle>
          <a:p>
            <a:pPr>
              <a:defRPr/>
            </a:pPr>
            <a:fld id="{4797515B-EBE9-4AE0-AF79-B2E2E1343AF3}" type="slidenum">
              <a:rPr lang="en-US"/>
              <a:pPr>
                <a:defRPr/>
              </a:pPr>
              <a:t>‹#›</a:t>
            </a:fld>
            <a:endParaRPr lang="en-US"/>
          </a:p>
        </p:txBody>
      </p:sp>
    </p:spTree>
    <p:extLst>
      <p:ext uri="{BB962C8B-B14F-4D97-AF65-F5344CB8AC3E}">
        <p14:creationId xmlns:p14="http://schemas.microsoft.com/office/powerpoint/2010/main" val="3089021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9" name="Rectangle 6"/>
          <p:cNvSpPr>
            <a:spLocks noGrp="1" noChangeArrowheads="1"/>
          </p:cNvSpPr>
          <p:nvPr>
            <p:ph type="sldNum" sz="quarter" idx="12"/>
          </p:nvPr>
        </p:nvSpPr>
        <p:spPr>
          <a:ln/>
        </p:spPr>
        <p:txBody>
          <a:bodyPr/>
          <a:lstStyle>
            <a:lvl1pPr>
              <a:defRPr/>
            </a:lvl1pPr>
          </a:lstStyle>
          <a:p>
            <a:pPr>
              <a:defRPr/>
            </a:pPr>
            <a:fld id="{2D7929D8-4778-4455-A7E5-EB1B987C6D7C}" type="slidenum">
              <a:rPr lang="en-US"/>
              <a:pPr>
                <a:defRPr/>
              </a:pPr>
              <a:t>‹#›</a:t>
            </a:fld>
            <a:endParaRPr lang="en-US"/>
          </a:p>
        </p:txBody>
      </p:sp>
    </p:spTree>
    <p:extLst>
      <p:ext uri="{BB962C8B-B14F-4D97-AF65-F5344CB8AC3E}">
        <p14:creationId xmlns:p14="http://schemas.microsoft.com/office/powerpoint/2010/main" val="1884755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5" name="Rectangle 6"/>
          <p:cNvSpPr>
            <a:spLocks noGrp="1" noChangeArrowheads="1"/>
          </p:cNvSpPr>
          <p:nvPr>
            <p:ph type="sldNum" sz="quarter" idx="12"/>
          </p:nvPr>
        </p:nvSpPr>
        <p:spPr>
          <a:ln/>
        </p:spPr>
        <p:txBody>
          <a:bodyPr/>
          <a:lstStyle>
            <a:lvl1pPr>
              <a:defRPr/>
            </a:lvl1pPr>
          </a:lstStyle>
          <a:p>
            <a:pPr>
              <a:defRPr/>
            </a:pPr>
            <a:fld id="{9341BDAC-1AA1-45FF-B8C5-A5C9A97D0310}" type="slidenum">
              <a:rPr lang="en-US"/>
              <a:pPr>
                <a:defRPr/>
              </a:pPr>
              <a:t>‹#›</a:t>
            </a:fld>
            <a:endParaRPr lang="en-US"/>
          </a:p>
        </p:txBody>
      </p:sp>
    </p:spTree>
    <p:extLst>
      <p:ext uri="{BB962C8B-B14F-4D97-AF65-F5344CB8AC3E}">
        <p14:creationId xmlns:p14="http://schemas.microsoft.com/office/powerpoint/2010/main" val="350958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4" name="Rectangle 6"/>
          <p:cNvSpPr>
            <a:spLocks noGrp="1" noChangeArrowheads="1"/>
          </p:cNvSpPr>
          <p:nvPr>
            <p:ph type="sldNum" sz="quarter" idx="12"/>
          </p:nvPr>
        </p:nvSpPr>
        <p:spPr>
          <a:ln/>
        </p:spPr>
        <p:txBody>
          <a:bodyPr/>
          <a:lstStyle>
            <a:lvl1pPr>
              <a:defRPr/>
            </a:lvl1pPr>
          </a:lstStyle>
          <a:p>
            <a:pPr>
              <a:defRPr/>
            </a:pPr>
            <a:fld id="{8E5FA9F3-C482-40F5-AA25-EDDB9D7A088D}" type="slidenum">
              <a:rPr lang="en-US"/>
              <a:pPr>
                <a:defRPr/>
              </a:pPr>
              <a:t>‹#›</a:t>
            </a:fld>
            <a:endParaRPr lang="en-US"/>
          </a:p>
        </p:txBody>
      </p:sp>
    </p:spTree>
    <p:extLst>
      <p:ext uri="{BB962C8B-B14F-4D97-AF65-F5344CB8AC3E}">
        <p14:creationId xmlns:p14="http://schemas.microsoft.com/office/powerpoint/2010/main" val="1371059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7" name="Rectangle 6"/>
          <p:cNvSpPr>
            <a:spLocks noGrp="1" noChangeArrowheads="1"/>
          </p:cNvSpPr>
          <p:nvPr>
            <p:ph type="sldNum" sz="quarter" idx="12"/>
          </p:nvPr>
        </p:nvSpPr>
        <p:spPr>
          <a:ln/>
        </p:spPr>
        <p:txBody>
          <a:bodyPr/>
          <a:lstStyle>
            <a:lvl1pPr>
              <a:defRPr/>
            </a:lvl1pPr>
          </a:lstStyle>
          <a:p>
            <a:pPr>
              <a:defRPr/>
            </a:pPr>
            <a:fld id="{368568AC-3280-42B3-98BC-343E12263B44}" type="slidenum">
              <a:rPr lang="en-US"/>
              <a:pPr>
                <a:defRPr/>
              </a:pPr>
              <a:t>‹#›</a:t>
            </a:fld>
            <a:endParaRPr lang="en-US"/>
          </a:p>
        </p:txBody>
      </p:sp>
    </p:spTree>
    <p:extLst>
      <p:ext uri="{BB962C8B-B14F-4D97-AF65-F5344CB8AC3E}">
        <p14:creationId xmlns:p14="http://schemas.microsoft.com/office/powerpoint/2010/main" val="3241289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NYC HPD Section 8 Housing Choice Voucher Briefing Session</a:t>
            </a:r>
          </a:p>
        </p:txBody>
      </p:sp>
      <p:sp>
        <p:nvSpPr>
          <p:cNvPr id="7" name="Rectangle 6"/>
          <p:cNvSpPr>
            <a:spLocks noGrp="1" noChangeArrowheads="1"/>
          </p:cNvSpPr>
          <p:nvPr>
            <p:ph type="sldNum" sz="quarter" idx="12"/>
          </p:nvPr>
        </p:nvSpPr>
        <p:spPr>
          <a:ln/>
        </p:spPr>
        <p:txBody>
          <a:bodyPr/>
          <a:lstStyle>
            <a:lvl1pPr>
              <a:defRPr/>
            </a:lvl1pPr>
          </a:lstStyle>
          <a:p>
            <a:pPr>
              <a:defRPr/>
            </a:pPr>
            <a:fld id="{EFD8313C-04F6-4311-A098-3E8D69997DBF}" type="slidenum">
              <a:rPr lang="en-US"/>
              <a:pPr>
                <a:defRPr/>
              </a:pPr>
              <a:t>‹#›</a:t>
            </a:fld>
            <a:endParaRPr lang="en-US"/>
          </a:p>
        </p:txBody>
      </p:sp>
    </p:spTree>
    <p:extLst>
      <p:ext uri="{BB962C8B-B14F-4D97-AF65-F5344CB8AC3E}">
        <p14:creationId xmlns:p14="http://schemas.microsoft.com/office/powerpoint/2010/main" val="2694482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NYC HPD Section 8 Housing Choice Voucher Briefing Session</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DFD6A4BC-E960-4164-9C35-74118889F6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microsoft.com/office/2018/10/relationships/comments" Target="../comments/modernComment_147_6EDF612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png"/><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1.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1.png"/><Relationship Id="rId4" Type="http://schemas.microsoft.com/office/2018/10/relationships/comments" Target="../comments/modernComment_116_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hyperlink" Target="https://shorturl.at/T3Rtt" TargetMode="External"/><Relationship Id="rId4" Type="http://schemas.microsoft.com/office/2018/10/relationships/comments" Target="../comments/modernComment_148_2274AB9F.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av"/><Relationship Id="rId1" Type="http://schemas.microsoft.com/office/2007/relationships/media" Target="../media/media43.wav"/><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av"/><Relationship Id="rId1" Type="http://schemas.microsoft.com/office/2007/relationships/media" Target="../media/media46.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av"/><Relationship Id="rId1" Type="http://schemas.microsoft.com/office/2007/relationships/media" Target="../media/media47.wav"/><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av"/><Relationship Id="rId1" Type="http://schemas.microsoft.com/office/2007/relationships/media" Target="../media/media48.wav"/><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av"/><Relationship Id="rId1" Type="http://schemas.microsoft.com/office/2007/relationships/media" Target="../media/media51.wav"/><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av"/><Relationship Id="rId1" Type="http://schemas.microsoft.com/office/2007/relationships/media" Target="../media/media53.wav"/><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wav"/><Relationship Id="rId1" Type="http://schemas.microsoft.com/office/2007/relationships/media" Target="../media/media54.wav"/><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av"/><Relationship Id="rId1" Type="http://schemas.microsoft.com/office/2007/relationships/media" Target="../media/media55.wav"/><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av"/><Relationship Id="rId1" Type="http://schemas.microsoft.com/office/2007/relationships/media" Target="../media/media56.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av"/><Relationship Id="rId1" Type="http://schemas.microsoft.com/office/2007/relationships/media" Target="../media/media57.wav"/><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av"/><Relationship Id="rId1" Type="http://schemas.microsoft.com/office/2007/relationships/media" Target="../media/media58.wav"/><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wav"/><Relationship Id="rId1" Type="http://schemas.microsoft.com/office/2007/relationships/media" Target="../media/media59.wav"/><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wav"/><Relationship Id="rId1" Type="http://schemas.microsoft.com/office/2007/relationships/media" Target="../media/media60.wav"/><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wav"/><Relationship Id="rId1" Type="http://schemas.microsoft.com/office/2007/relationships/media" Target="../media/media61.wav"/><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wav"/><Relationship Id="rId1" Type="http://schemas.microsoft.com/office/2007/relationships/media" Target="../media/media62.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a:t>Section 8 Housing Choice Voucher Briefing Session</a:t>
            </a:r>
          </a:p>
        </p:txBody>
      </p:sp>
      <p:sp>
        <p:nvSpPr>
          <p:cNvPr id="2051" name="Rectangle 3"/>
          <p:cNvSpPr>
            <a:spLocks noGrp="1" noChangeArrowheads="1"/>
          </p:cNvSpPr>
          <p:nvPr>
            <p:ph type="subTitle" idx="1"/>
          </p:nvPr>
        </p:nvSpPr>
        <p:spPr/>
        <p:txBody>
          <a:bodyPr/>
          <a:lstStyle/>
          <a:p>
            <a:pPr eaLnBrk="1" hangingPunct="1"/>
            <a:r>
              <a:rPr lang="en-US"/>
              <a:t>New York City Department of Housing Preservation and Development (</a:t>
            </a:r>
            <a:r>
              <a:rPr lang="en-US" b="1"/>
              <a:t>HPD</a:t>
            </a:r>
            <a:r>
              <a:rPr lang="en-US"/>
              <a: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3200" y="2133600"/>
            <a:ext cx="609600" cy="609600"/>
          </a:xfrm>
          <a:prstGeom prst="rect">
            <a:avLst/>
          </a:prstGeom>
        </p:spPr>
      </p:pic>
    </p:spTree>
  </p:cSld>
  <p:clrMapOvr>
    <a:masterClrMapping/>
  </p:clrMapOvr>
  <p:transition spd="slow" advTm="8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1126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C52947-AA51-4F76-8111-73B1B35FC5AA}" type="slidenum">
              <a:rPr lang="en-US" smtClean="0"/>
              <a:pPr eaLnBrk="1" hangingPunct="1"/>
              <a:t>10</a:t>
            </a:fld>
            <a:endParaRPr lang="en-US"/>
          </a:p>
        </p:txBody>
      </p:sp>
      <p:sp>
        <p:nvSpPr>
          <p:cNvPr id="11268" name="Rectangle 2"/>
          <p:cNvSpPr>
            <a:spLocks noGrp="1" noChangeArrowheads="1"/>
          </p:cNvSpPr>
          <p:nvPr>
            <p:ph type="title"/>
          </p:nvPr>
        </p:nvSpPr>
        <p:spPr/>
        <p:txBody>
          <a:bodyPr/>
          <a:lstStyle/>
          <a:p>
            <a:pPr eaLnBrk="1" hangingPunct="1"/>
            <a:r>
              <a:rPr lang="en-US" sz="4000"/>
              <a:t>What will happen after today?</a:t>
            </a:r>
          </a:p>
        </p:txBody>
      </p:sp>
      <p:sp>
        <p:nvSpPr>
          <p:cNvPr id="11269" name="Rectangle 3"/>
          <p:cNvSpPr>
            <a:spLocks noGrp="1" noChangeArrowheads="1"/>
          </p:cNvSpPr>
          <p:nvPr>
            <p:ph type="body" idx="1"/>
          </p:nvPr>
        </p:nvSpPr>
        <p:spPr>
          <a:xfrm>
            <a:off x="457200" y="1295400"/>
            <a:ext cx="8229600" cy="4830763"/>
          </a:xfrm>
        </p:spPr>
        <p:txBody>
          <a:bodyPr/>
          <a:lstStyle/>
          <a:p>
            <a:pPr marL="609600" indent="-609600" eaLnBrk="1" hangingPunct="1">
              <a:buFontTx/>
              <a:buAutoNum type="arabicPeriod" startAt="5"/>
            </a:pPr>
            <a:r>
              <a:rPr lang="en-US" sz="2800"/>
              <a:t>You must then sign a lease with your landlord and your landlord must sign a HAP contract. The landlord must mail the signed HAP contract and a copy of the lease to HPD within 30 days. </a:t>
            </a:r>
          </a:p>
          <a:p>
            <a:pPr marL="609600" indent="-609600" eaLnBrk="1" hangingPunct="1">
              <a:buFontTx/>
              <a:buAutoNum type="arabicPeriod" startAt="5"/>
            </a:pPr>
            <a:r>
              <a:rPr lang="en-US" sz="2800"/>
              <a:t>Once the HAP contract is returned, HPD will complete a final review of the file and if you remain eligible, HPD will mail you a New Admission Rent Breakdown letter stating the contract rent, HPD’s HAP share of rent and your tenant share of rent</a:t>
            </a:r>
          </a:p>
          <a:p>
            <a:pPr marL="609600" indent="-609600" eaLnBrk="1" hangingPunct="1">
              <a:buFontTx/>
              <a:buAutoNum type="arabicPeriod" startAt="5"/>
            </a:pPr>
            <a:endParaRPr lang="en-US" sz="280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25000" y="2526632"/>
            <a:ext cx="609600" cy="609600"/>
          </a:xfrm>
          <a:prstGeom prst="rect">
            <a:avLst/>
          </a:prstGeom>
        </p:spPr>
      </p:pic>
    </p:spTree>
  </p:cSld>
  <p:clrMapOvr>
    <a:masterClrMapping/>
  </p:clrMapOvr>
  <p:transition spd="slow" advTm="28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12291"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3F5DB03-59AC-4F9E-8404-49FF0FE9D9E3}" type="slidenum">
              <a:rPr lang="en-US" smtClean="0"/>
              <a:pPr eaLnBrk="1" hangingPunct="1"/>
              <a:t>11</a:t>
            </a:fld>
            <a:endParaRPr lang="en-US"/>
          </a:p>
        </p:txBody>
      </p:sp>
      <p:sp>
        <p:nvSpPr>
          <p:cNvPr id="12292" name="Rectangle 2"/>
          <p:cNvSpPr>
            <a:spLocks noGrp="1" noChangeArrowheads="1"/>
          </p:cNvSpPr>
          <p:nvPr>
            <p:ph type="title"/>
          </p:nvPr>
        </p:nvSpPr>
        <p:spPr/>
        <p:txBody>
          <a:bodyPr/>
          <a:lstStyle/>
          <a:p>
            <a:pPr eaLnBrk="1" hangingPunct="1"/>
            <a:r>
              <a:rPr lang="en-US"/>
              <a:t>Key Points to Know </a:t>
            </a:r>
          </a:p>
        </p:txBody>
      </p:sp>
      <p:sp>
        <p:nvSpPr>
          <p:cNvPr id="12293" name="Rectangle 3"/>
          <p:cNvSpPr>
            <a:spLocks noGrp="1" noChangeArrowheads="1"/>
          </p:cNvSpPr>
          <p:nvPr>
            <p:ph type="body" idx="1"/>
          </p:nvPr>
        </p:nvSpPr>
        <p:spPr/>
        <p:txBody>
          <a:bodyPr/>
          <a:lstStyle/>
          <a:p>
            <a:pPr eaLnBrk="1" hangingPunct="1"/>
            <a:r>
              <a:rPr lang="en-US" b="1" u="sng"/>
              <a:t>You are not a participant</a:t>
            </a:r>
            <a:r>
              <a:rPr lang="en-US"/>
              <a:t> in the Section 8 program until you receive a </a:t>
            </a:r>
            <a:br>
              <a:rPr lang="en-US"/>
            </a:br>
            <a:r>
              <a:rPr lang="en-US"/>
              <a:t>New Admission Rent Breakdown letter</a:t>
            </a:r>
            <a:br>
              <a:rPr lang="en-US"/>
            </a:br>
            <a:endParaRPr lang="en-US"/>
          </a:p>
          <a:p>
            <a:pPr eaLnBrk="1" hangingPunct="1"/>
            <a:r>
              <a:rPr lang="en-US"/>
              <a:t>Becoming a participant in the Section 8 program is not only dependent on your compliance, but also on voucher and funding availability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34600" y="2133600"/>
            <a:ext cx="609600" cy="609600"/>
          </a:xfrm>
          <a:prstGeom prst="rect">
            <a:avLst/>
          </a:prstGeom>
        </p:spPr>
      </p:pic>
    </p:spTree>
  </p:cSld>
  <p:clrMapOvr>
    <a:masterClrMapping/>
  </p:clrMapOvr>
  <p:transition spd="slow" advTm="15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3AD3-EE8B-F1F5-B2FF-C13A38FEB635}"/>
              </a:ext>
            </a:extLst>
          </p:cNvPr>
          <p:cNvSpPr>
            <a:spLocks noGrp="1"/>
          </p:cNvSpPr>
          <p:nvPr>
            <p:ph type="title"/>
          </p:nvPr>
        </p:nvSpPr>
        <p:spPr/>
        <p:txBody>
          <a:bodyPr/>
          <a:lstStyle/>
          <a:p>
            <a:r>
              <a:rPr lang="en-US">
                <a:cs typeface="Arial"/>
              </a:rPr>
              <a:t>Key Points to Know</a:t>
            </a:r>
            <a:endParaRPr lang="en-US"/>
          </a:p>
        </p:txBody>
      </p:sp>
      <p:sp>
        <p:nvSpPr>
          <p:cNvPr id="3" name="Content Placeholder 2">
            <a:extLst>
              <a:ext uri="{FF2B5EF4-FFF2-40B4-BE49-F238E27FC236}">
                <a16:creationId xmlns:a16="http://schemas.microsoft.com/office/drawing/2014/main" id="{B495B68F-7EF0-2B0A-D9CF-59AD892C681D}"/>
              </a:ext>
            </a:extLst>
          </p:cNvPr>
          <p:cNvSpPr>
            <a:spLocks noGrp="1"/>
          </p:cNvSpPr>
          <p:nvPr>
            <p:ph idx="1"/>
          </p:nvPr>
        </p:nvSpPr>
        <p:spPr/>
        <p:txBody>
          <a:bodyPr/>
          <a:lstStyle/>
          <a:p>
            <a:r>
              <a:rPr lang="en-US" sz="2000" dirty="0">
                <a:latin typeface="Arial"/>
                <a:ea typeface="Calibri"/>
                <a:cs typeface="Calibri"/>
              </a:rPr>
              <a:t>Applicants are required to sign a Declaration of Information form as part of the HCV application, which requires that you:</a:t>
            </a:r>
          </a:p>
          <a:p>
            <a:pPr lvl="1"/>
            <a:r>
              <a:rPr lang="en-US" sz="2000" dirty="0">
                <a:latin typeface="Arial"/>
                <a:ea typeface="Calibri"/>
                <a:cs typeface="Calibri"/>
              </a:rPr>
              <a:t>Provide consent to HPD to verify your immigration status with the United States Bureau of Citizenship and Immigration Services (USCIS) </a:t>
            </a:r>
          </a:p>
          <a:p>
            <a:pPr lvl="1"/>
            <a:r>
              <a:rPr lang="en-US" sz="2000" dirty="0">
                <a:latin typeface="Arial"/>
                <a:ea typeface="Calibri"/>
                <a:cs typeface="Calibri"/>
              </a:rPr>
              <a:t>Acknowledge that this information may be shared with federal agencies, such as the Department of Housing and Urban Development (HUD), USCIS and/or other federal agencies</a:t>
            </a:r>
            <a:endParaRPr lang="en-US" sz="2000" dirty="0">
              <a:latin typeface="Arial"/>
              <a:ea typeface="Calibri"/>
              <a:cs typeface="Arial"/>
            </a:endParaRPr>
          </a:p>
          <a:p>
            <a:pPr lvl="1"/>
            <a:endParaRPr lang="en-US" sz="2000" dirty="0">
              <a:latin typeface="Arial"/>
              <a:ea typeface="Calibri"/>
              <a:cs typeface="Calibri"/>
            </a:endParaRPr>
          </a:p>
          <a:p>
            <a:pPr marL="457200" lvl="1" indent="0">
              <a:buNone/>
            </a:pPr>
            <a:r>
              <a:rPr lang="en-US" sz="2000" dirty="0">
                <a:latin typeface="Arial"/>
                <a:ea typeface="Calibri"/>
                <a:cs typeface="Calibri"/>
              </a:rPr>
              <a:t>Note: HPD does not have control over how HUD, USCIS, the Department of Homeland Security (DHS) or others will use or share the immigration status information it collects</a:t>
            </a:r>
            <a:r>
              <a:rPr lang="en-US" sz="2000" i="1" dirty="0">
                <a:latin typeface="Arial"/>
                <a:ea typeface="Calibri"/>
                <a:cs typeface="Calibri"/>
              </a:rPr>
              <a:t>.</a:t>
            </a:r>
            <a:endParaRPr lang="en-US" sz="2000">
              <a:latin typeface="Arial"/>
              <a:cs typeface="Arial"/>
            </a:endParaRPr>
          </a:p>
        </p:txBody>
      </p:sp>
      <p:sp>
        <p:nvSpPr>
          <p:cNvPr id="4" name="Footer Placeholder 3">
            <a:extLst>
              <a:ext uri="{FF2B5EF4-FFF2-40B4-BE49-F238E27FC236}">
                <a16:creationId xmlns:a16="http://schemas.microsoft.com/office/drawing/2014/main" id="{54F3CA62-BDCF-FE13-BC58-D6A231A265D9}"/>
              </a:ext>
            </a:extLst>
          </p:cNvPr>
          <p:cNvSpPr>
            <a:spLocks noGrp="1"/>
          </p:cNvSpPr>
          <p:nvPr>
            <p:ph type="ftr" sz="quarter" idx="11"/>
          </p:nvPr>
        </p:nvSpPr>
        <p:spPr/>
        <p:txBody>
          <a:bodyPr/>
          <a:lstStyle/>
          <a:p>
            <a:pPr>
              <a:defRPr/>
            </a:pPr>
            <a:r>
              <a:rPr lang="en-US"/>
              <a:t>NYC HPD Section 8 Housing Choice Voucher Briefing Session</a:t>
            </a:r>
          </a:p>
        </p:txBody>
      </p:sp>
      <p:sp>
        <p:nvSpPr>
          <p:cNvPr id="5" name="Slide Number Placeholder 4">
            <a:extLst>
              <a:ext uri="{FF2B5EF4-FFF2-40B4-BE49-F238E27FC236}">
                <a16:creationId xmlns:a16="http://schemas.microsoft.com/office/drawing/2014/main" id="{F2AD93D4-6565-0D0B-8C90-BBE65460CF8F}"/>
              </a:ext>
            </a:extLst>
          </p:cNvPr>
          <p:cNvSpPr>
            <a:spLocks noGrp="1"/>
          </p:cNvSpPr>
          <p:nvPr>
            <p:ph type="sldNum" sz="quarter" idx="12"/>
          </p:nvPr>
        </p:nvSpPr>
        <p:spPr/>
        <p:txBody>
          <a:bodyPr/>
          <a:lstStyle/>
          <a:p>
            <a:pPr>
              <a:defRPr/>
            </a:pPr>
            <a:fld id="{7FE6D6C9-AB2A-4C32-87C2-C6CC5881B0D1}" type="slidenum">
              <a:rPr lang="en-US"/>
              <a:pPr>
                <a:defRPr/>
              </a:pPr>
              <a:t>12</a:t>
            </a:fld>
            <a:endParaRPr lang="en-US"/>
          </a:p>
        </p:txBody>
      </p:sp>
      <p:pic>
        <p:nvPicPr>
          <p:cNvPr id="7" name="KPTK">
            <a:hlinkClick r:id="" action="ppaction://media"/>
            <a:extLst>
              <a:ext uri="{FF2B5EF4-FFF2-40B4-BE49-F238E27FC236}">
                <a16:creationId xmlns:a16="http://schemas.microsoft.com/office/drawing/2014/main" id="{E163546A-C3F3-8AFD-4EE3-1C002ADF0B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03137" y="3225800"/>
            <a:ext cx="406400" cy="406400"/>
          </a:xfrm>
          <a:prstGeom prst="rect">
            <a:avLst/>
          </a:prstGeom>
        </p:spPr>
      </p:pic>
    </p:spTree>
    <p:extLst>
      <p:ext uri="{BB962C8B-B14F-4D97-AF65-F5344CB8AC3E}">
        <p14:creationId xmlns:p14="http://schemas.microsoft.com/office/powerpoint/2010/main" val="186013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6950BFC3-D8DA-4A85-94F7-54DA5524770B}">
      <p188:commentRel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1331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C6C5061-14A1-489F-BEEC-4A9BA745C08F}" type="slidenum">
              <a:rPr lang="en-US" smtClean="0"/>
              <a:pPr eaLnBrk="1" hangingPunct="1"/>
              <a:t>13</a:t>
            </a:fld>
            <a:endParaRPr lang="en-US"/>
          </a:p>
        </p:txBody>
      </p:sp>
      <p:sp>
        <p:nvSpPr>
          <p:cNvPr id="13316" name="Rectangle 2"/>
          <p:cNvSpPr>
            <a:spLocks noGrp="1" noChangeArrowheads="1"/>
          </p:cNvSpPr>
          <p:nvPr>
            <p:ph type="title"/>
          </p:nvPr>
        </p:nvSpPr>
        <p:spPr/>
        <p:txBody>
          <a:bodyPr/>
          <a:lstStyle/>
          <a:p>
            <a:pPr eaLnBrk="1" hangingPunct="1"/>
            <a:r>
              <a:rPr lang="en-US"/>
              <a:t>Key Points to Know </a:t>
            </a:r>
          </a:p>
        </p:txBody>
      </p:sp>
      <p:sp>
        <p:nvSpPr>
          <p:cNvPr id="13317" name="Rectangle 3"/>
          <p:cNvSpPr>
            <a:spLocks noGrp="1" noChangeArrowheads="1"/>
          </p:cNvSpPr>
          <p:nvPr>
            <p:ph type="body" idx="1"/>
          </p:nvPr>
        </p:nvSpPr>
        <p:spPr/>
        <p:txBody>
          <a:bodyPr/>
          <a:lstStyle/>
          <a:p>
            <a:pPr eaLnBrk="1" hangingPunct="1"/>
            <a:r>
              <a:rPr lang="en-US" sz="2800"/>
              <a:t>If HPD needs additional information (AI), HPD will provide you with a notice listing the documents you need to submit</a:t>
            </a:r>
          </a:p>
          <a:p>
            <a:pPr lvl="1" eaLnBrk="1" hangingPunct="1"/>
            <a:r>
              <a:rPr lang="en-US" sz="2400"/>
              <a:t>Your voucher will not be issued to you until all the required documents are received by HPD </a:t>
            </a:r>
          </a:p>
          <a:p>
            <a:pPr eaLnBrk="1" hangingPunct="1"/>
            <a:r>
              <a:rPr lang="en-US" sz="2800"/>
              <a:t>If a Landlord Package is not submitted to HPD by the voucher expiration date, your voucher will expire and </a:t>
            </a:r>
            <a:r>
              <a:rPr lang="en-US" sz="2800" b="1"/>
              <a:t>no notification will be sent. </a:t>
            </a:r>
            <a:r>
              <a:rPr lang="en-US" sz="2800" b="1" u="sng"/>
              <a:t>Please take note of the voucher expiration date</a:t>
            </a:r>
            <a:r>
              <a:rPr lang="en-US" sz="2800" b="1"/>
              <a:t>.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29800" y="2133600"/>
            <a:ext cx="609600" cy="609600"/>
          </a:xfrm>
          <a:prstGeom prst="rect">
            <a:avLst/>
          </a:prstGeom>
        </p:spPr>
      </p:pic>
    </p:spTree>
  </p:cSld>
  <p:clrMapOvr>
    <a:masterClrMapping/>
  </p:clrMapOvr>
  <p:transition spd="slow" advTm="3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1433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A5C080D-3FA5-45C1-AEE3-ECE1B87C3802}" type="slidenum">
              <a:rPr lang="en-US" smtClean="0"/>
              <a:pPr eaLnBrk="1" hangingPunct="1"/>
              <a:t>14</a:t>
            </a:fld>
            <a:endParaRPr lang="en-US"/>
          </a:p>
        </p:txBody>
      </p:sp>
      <p:sp>
        <p:nvSpPr>
          <p:cNvPr id="14340" name="Rectangle 2"/>
          <p:cNvSpPr>
            <a:spLocks noGrp="1" noChangeArrowheads="1"/>
          </p:cNvSpPr>
          <p:nvPr>
            <p:ph type="title"/>
          </p:nvPr>
        </p:nvSpPr>
        <p:spPr/>
        <p:txBody>
          <a:bodyPr/>
          <a:lstStyle/>
          <a:p>
            <a:pPr eaLnBrk="1" hangingPunct="1"/>
            <a:r>
              <a:rPr lang="en-US"/>
              <a:t>Key Points to Know</a:t>
            </a:r>
          </a:p>
        </p:txBody>
      </p:sp>
      <p:sp>
        <p:nvSpPr>
          <p:cNvPr id="14341" name="Rectangle 3"/>
          <p:cNvSpPr>
            <a:spLocks noGrp="1" noChangeArrowheads="1"/>
          </p:cNvSpPr>
          <p:nvPr>
            <p:ph type="body" idx="1"/>
          </p:nvPr>
        </p:nvSpPr>
        <p:spPr/>
        <p:txBody>
          <a:bodyPr/>
          <a:lstStyle/>
          <a:p>
            <a:pPr eaLnBrk="1" hangingPunct="1"/>
            <a:r>
              <a:rPr lang="en-US" sz="2800"/>
              <a:t>To avoid your voucher expiring, HPD recommends submitting a Landlord Package for your current residence</a:t>
            </a:r>
          </a:p>
          <a:p>
            <a:pPr lvl="1" eaLnBrk="1" hangingPunct="1"/>
            <a:r>
              <a:rPr lang="en-US" sz="2400"/>
              <a:t>If you have an active lease and decide to move with your voucher, you are still responsible for fulfilling your obligations under that lease, as it is a legal binding contract</a:t>
            </a:r>
          </a:p>
          <a:p>
            <a:pPr lvl="1" eaLnBrk="1" hangingPunct="1"/>
            <a:r>
              <a:rPr lang="en-US" sz="2400"/>
              <a:t>Section 8 participants are allowed to request a move voucher once a year. The priority right now is for you to become a Section 8 participant.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70432" y="1981200"/>
            <a:ext cx="609600" cy="609600"/>
          </a:xfrm>
          <a:prstGeom prst="rect">
            <a:avLst/>
          </a:prstGeom>
        </p:spPr>
      </p:pic>
    </p:spTree>
  </p:cSld>
  <p:clrMapOvr>
    <a:masterClrMapping/>
  </p:clrMapOvr>
  <p:transition spd="slow" advTm="26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1536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8F7DD0-652B-4CB8-A009-C574192B7FAB}" type="slidenum">
              <a:rPr lang="en-US" smtClean="0"/>
              <a:pPr eaLnBrk="1" hangingPunct="1"/>
              <a:t>15</a:t>
            </a:fld>
            <a:endParaRPr lang="en-US"/>
          </a:p>
        </p:txBody>
      </p:sp>
      <p:sp>
        <p:nvSpPr>
          <p:cNvPr id="15364" name="Rectangle 2"/>
          <p:cNvSpPr>
            <a:spLocks noGrp="1" noChangeArrowheads="1"/>
          </p:cNvSpPr>
          <p:nvPr>
            <p:ph type="title"/>
          </p:nvPr>
        </p:nvSpPr>
        <p:spPr/>
        <p:txBody>
          <a:bodyPr/>
          <a:lstStyle/>
          <a:p>
            <a:pPr eaLnBrk="1" hangingPunct="1"/>
            <a:r>
              <a:rPr lang="en-US"/>
              <a:t>Key Points to Know</a:t>
            </a:r>
          </a:p>
        </p:txBody>
      </p:sp>
      <p:sp>
        <p:nvSpPr>
          <p:cNvPr id="15365" name="Rectangle 3"/>
          <p:cNvSpPr>
            <a:spLocks noGrp="1" noChangeArrowheads="1"/>
          </p:cNvSpPr>
          <p:nvPr>
            <p:ph type="body" idx="1"/>
          </p:nvPr>
        </p:nvSpPr>
        <p:spPr/>
        <p:txBody>
          <a:bodyPr/>
          <a:lstStyle/>
          <a:p>
            <a:pPr eaLnBrk="1" hangingPunct="1"/>
            <a:r>
              <a:rPr lang="en-US"/>
              <a:t>HPD reviews submitted Landlord Packages for rent reasonableness and affordability</a:t>
            </a:r>
          </a:p>
          <a:p>
            <a:pPr lvl="1" eaLnBrk="1" hangingPunct="1"/>
            <a:r>
              <a:rPr lang="en-US"/>
              <a:t>Landlord Packages will be rejected if the proposed rent is not reasonable, affordable or the Landlord Package is incomplete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1828800"/>
            <a:ext cx="609600" cy="609600"/>
          </a:xfrm>
          <a:prstGeom prst="rect">
            <a:avLst/>
          </a:prstGeom>
        </p:spPr>
      </p:pic>
    </p:spTree>
  </p:cSld>
  <p:clrMapOvr>
    <a:masterClrMapping/>
  </p:clrMapOvr>
  <p:transition spd="slow" advTm="14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1638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2D123B3-F6C8-407A-AD1F-31AECA0E8AD1}" type="slidenum">
              <a:rPr lang="en-US" smtClean="0"/>
              <a:pPr eaLnBrk="1" hangingPunct="1"/>
              <a:t>16</a:t>
            </a:fld>
            <a:endParaRPr lang="en-US"/>
          </a:p>
        </p:txBody>
      </p:sp>
      <p:sp>
        <p:nvSpPr>
          <p:cNvPr id="16388" name="Rectangle 2"/>
          <p:cNvSpPr>
            <a:spLocks noGrp="1" noChangeArrowheads="1"/>
          </p:cNvSpPr>
          <p:nvPr>
            <p:ph type="title"/>
          </p:nvPr>
        </p:nvSpPr>
        <p:spPr/>
        <p:txBody>
          <a:bodyPr/>
          <a:lstStyle/>
          <a:p>
            <a:pPr eaLnBrk="1" hangingPunct="1"/>
            <a:r>
              <a:rPr lang="en-US"/>
              <a:t>Key Points to Know </a:t>
            </a:r>
          </a:p>
        </p:txBody>
      </p:sp>
      <p:sp>
        <p:nvSpPr>
          <p:cNvPr id="16389" name="Rectangle 3"/>
          <p:cNvSpPr>
            <a:spLocks noGrp="1" noChangeArrowheads="1"/>
          </p:cNvSpPr>
          <p:nvPr>
            <p:ph type="body" idx="1"/>
          </p:nvPr>
        </p:nvSpPr>
        <p:spPr>
          <a:xfrm>
            <a:off x="457200" y="1600200"/>
            <a:ext cx="8229600" cy="4876800"/>
          </a:xfrm>
        </p:spPr>
        <p:txBody>
          <a:bodyPr/>
          <a:lstStyle/>
          <a:p>
            <a:pPr eaLnBrk="1" hangingPunct="1">
              <a:lnSpc>
                <a:spcPct val="80000"/>
              </a:lnSpc>
            </a:pPr>
            <a:r>
              <a:rPr lang="en-US" sz="3000"/>
              <a:t>If HPD accepts your Landlord Package, the “clock” on the 120 days is stopped.</a:t>
            </a:r>
          </a:p>
          <a:p>
            <a:pPr eaLnBrk="1" hangingPunct="1">
              <a:lnSpc>
                <a:spcPct val="80000"/>
              </a:lnSpc>
              <a:buFontTx/>
              <a:buNone/>
            </a:pPr>
            <a:r>
              <a:rPr lang="en-US" sz="2800" i="1"/>
              <a:t>	If your Landlord Package is rejected, the “clock” on the 120 days voucher is activated again.  You will be offered time back on your voucher. </a:t>
            </a:r>
            <a:br>
              <a:rPr lang="en-US" sz="2800" i="1"/>
            </a:br>
            <a:br>
              <a:rPr lang="en-US" sz="2800" i="1"/>
            </a:br>
            <a:r>
              <a:rPr lang="en-US" sz="2800" u="sng"/>
              <a:t>Example</a:t>
            </a:r>
          </a:p>
          <a:p>
            <a:pPr lvl="1" eaLnBrk="1" hangingPunct="1">
              <a:lnSpc>
                <a:spcPct val="80000"/>
              </a:lnSpc>
              <a:buFontTx/>
              <a:buNone/>
            </a:pPr>
            <a:r>
              <a:rPr lang="en-US"/>
              <a:t>-Your voucher is issued on 1/1 for 120 days </a:t>
            </a:r>
          </a:p>
          <a:p>
            <a:pPr lvl="1" eaLnBrk="1" hangingPunct="1">
              <a:lnSpc>
                <a:spcPct val="80000"/>
              </a:lnSpc>
              <a:buFontTx/>
              <a:buNone/>
            </a:pPr>
            <a:r>
              <a:rPr lang="en-US"/>
              <a:t>-You submit a Landlord Package on 2/1 (30 days out of 120 days used)</a:t>
            </a:r>
          </a:p>
          <a:p>
            <a:pPr lvl="1" eaLnBrk="1" hangingPunct="1">
              <a:lnSpc>
                <a:spcPct val="80000"/>
              </a:lnSpc>
              <a:buFontTx/>
              <a:buNone/>
            </a:pPr>
            <a:r>
              <a:rPr lang="en-US"/>
              <a:t>-If the Package is rejected, you will be offered a voucher for 90 days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29800" y="2057400"/>
            <a:ext cx="609600" cy="609600"/>
          </a:xfrm>
          <a:prstGeom prst="rect">
            <a:avLst/>
          </a:prstGeom>
        </p:spPr>
      </p:pic>
    </p:spTree>
  </p:cSld>
  <p:clrMapOvr>
    <a:masterClrMapping/>
  </p:clrMapOvr>
  <p:transition spd="slow" advTm="31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4895A-4404-4C2D-8C1A-B88D3E8D80BE}"/>
              </a:ext>
            </a:extLst>
          </p:cNvPr>
          <p:cNvSpPr>
            <a:spLocks noGrp="1"/>
          </p:cNvSpPr>
          <p:nvPr>
            <p:ph type="title"/>
          </p:nvPr>
        </p:nvSpPr>
        <p:spPr/>
        <p:txBody>
          <a:bodyPr/>
          <a:lstStyle/>
          <a:p>
            <a:r>
              <a:rPr lang="en-US"/>
              <a:t>Key Points to Know</a:t>
            </a:r>
          </a:p>
        </p:txBody>
      </p:sp>
      <p:sp>
        <p:nvSpPr>
          <p:cNvPr id="3" name="Content Placeholder 2">
            <a:extLst>
              <a:ext uri="{FF2B5EF4-FFF2-40B4-BE49-F238E27FC236}">
                <a16:creationId xmlns:a16="http://schemas.microsoft.com/office/drawing/2014/main" id="{BBA960F3-BF09-1939-0FA9-1FEA72EC6A1A}"/>
              </a:ext>
            </a:extLst>
          </p:cNvPr>
          <p:cNvSpPr>
            <a:spLocks noGrp="1"/>
          </p:cNvSpPr>
          <p:nvPr>
            <p:ph idx="1"/>
          </p:nvPr>
        </p:nvSpPr>
        <p:spPr/>
        <p:txBody>
          <a:bodyPr/>
          <a:lstStyle/>
          <a:p>
            <a:pPr marL="0" indent="0">
              <a:buNone/>
            </a:pPr>
            <a:r>
              <a:rPr lang="en-US"/>
              <a:t>If you have a disability, have limited English proficiency or are a survivor of gender-based violence, you may be able to request a reasonable accommodation to assist you in meeting program requirements. </a:t>
            </a:r>
          </a:p>
        </p:txBody>
      </p:sp>
      <p:sp>
        <p:nvSpPr>
          <p:cNvPr id="4" name="Footer Placeholder 3">
            <a:extLst>
              <a:ext uri="{FF2B5EF4-FFF2-40B4-BE49-F238E27FC236}">
                <a16:creationId xmlns:a16="http://schemas.microsoft.com/office/drawing/2014/main" id="{84F37AFC-F36B-8073-AC3E-2B651DD2F881}"/>
              </a:ext>
            </a:extLst>
          </p:cNvPr>
          <p:cNvSpPr>
            <a:spLocks noGrp="1"/>
          </p:cNvSpPr>
          <p:nvPr>
            <p:ph type="ftr" sz="quarter" idx="11"/>
          </p:nvPr>
        </p:nvSpPr>
        <p:spPr/>
        <p:txBody>
          <a:bodyPr/>
          <a:lstStyle/>
          <a:p>
            <a:pPr>
              <a:defRPr/>
            </a:pPr>
            <a:r>
              <a:rPr lang="en-US"/>
              <a:t>NYC HPD Section 8 Housing Choice Voucher Briefing Session</a:t>
            </a:r>
          </a:p>
        </p:txBody>
      </p:sp>
      <p:sp>
        <p:nvSpPr>
          <p:cNvPr id="5" name="Slide Number Placeholder 4">
            <a:extLst>
              <a:ext uri="{FF2B5EF4-FFF2-40B4-BE49-F238E27FC236}">
                <a16:creationId xmlns:a16="http://schemas.microsoft.com/office/drawing/2014/main" id="{90B4B66E-562E-B2CF-D768-4567CD229015}"/>
              </a:ext>
            </a:extLst>
          </p:cNvPr>
          <p:cNvSpPr>
            <a:spLocks noGrp="1"/>
          </p:cNvSpPr>
          <p:nvPr>
            <p:ph type="sldNum" sz="quarter" idx="12"/>
          </p:nvPr>
        </p:nvSpPr>
        <p:spPr/>
        <p:txBody>
          <a:bodyPr/>
          <a:lstStyle/>
          <a:p>
            <a:pPr>
              <a:defRPr/>
            </a:pPr>
            <a:fld id="{7FE6D6C9-AB2A-4C32-87C2-C6CC5881B0D1}" type="slidenum">
              <a:rPr lang="en-US" smtClean="0"/>
              <a:pPr>
                <a:defRPr/>
              </a:pPr>
              <a:t>17</a:t>
            </a:fld>
            <a:endParaRPr lang="en-US"/>
          </a:p>
        </p:txBody>
      </p:sp>
    </p:spTree>
    <p:extLst>
      <p:ext uri="{BB962C8B-B14F-4D97-AF65-F5344CB8AC3E}">
        <p14:creationId xmlns:p14="http://schemas.microsoft.com/office/powerpoint/2010/main" val="1264761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848B-6E7E-C773-0695-7745453C51B8}"/>
              </a:ext>
            </a:extLst>
          </p:cNvPr>
          <p:cNvSpPr>
            <a:spLocks noGrp="1"/>
          </p:cNvSpPr>
          <p:nvPr>
            <p:ph type="title"/>
          </p:nvPr>
        </p:nvSpPr>
        <p:spPr/>
        <p:txBody>
          <a:bodyPr/>
          <a:lstStyle/>
          <a:p>
            <a:r>
              <a:rPr lang="en-US"/>
              <a:t>Key Points To Know</a:t>
            </a:r>
          </a:p>
        </p:txBody>
      </p:sp>
      <p:sp>
        <p:nvSpPr>
          <p:cNvPr id="3" name="Content Placeholder 2">
            <a:extLst>
              <a:ext uri="{FF2B5EF4-FFF2-40B4-BE49-F238E27FC236}">
                <a16:creationId xmlns:a16="http://schemas.microsoft.com/office/drawing/2014/main" id="{DD126084-D93B-0C02-6CEE-F2558EB6D047}"/>
              </a:ext>
            </a:extLst>
          </p:cNvPr>
          <p:cNvSpPr>
            <a:spLocks noGrp="1"/>
          </p:cNvSpPr>
          <p:nvPr>
            <p:ph idx="1"/>
          </p:nvPr>
        </p:nvSpPr>
        <p:spPr/>
        <p:txBody>
          <a:bodyPr/>
          <a:lstStyle/>
          <a:p>
            <a:r>
              <a:rPr lang="en-US"/>
              <a:t>A reasonable accommodation can look like:</a:t>
            </a:r>
          </a:p>
          <a:p>
            <a:pPr lvl="1"/>
            <a:r>
              <a:rPr lang="en-US"/>
              <a:t>Support in completing documents</a:t>
            </a:r>
          </a:p>
          <a:p>
            <a:pPr lvl="1"/>
            <a:r>
              <a:rPr lang="en-US"/>
              <a:t>Requests to add a live-in aide</a:t>
            </a:r>
          </a:p>
          <a:p>
            <a:pPr lvl="1"/>
            <a:r>
              <a:rPr lang="en-US"/>
              <a:t>Expedited move request</a:t>
            </a:r>
          </a:p>
          <a:p>
            <a:pPr lvl="1"/>
            <a:r>
              <a:rPr lang="en-US"/>
              <a:t>Translation requests</a:t>
            </a:r>
          </a:p>
          <a:p>
            <a:pPr lvl="1"/>
            <a:r>
              <a:rPr lang="en-US"/>
              <a:t>Accessibility requests (for the unit or when meeting with HPD staff)</a:t>
            </a:r>
          </a:p>
          <a:p>
            <a:pPr lvl="1"/>
            <a:endParaRPr lang="en-US"/>
          </a:p>
          <a:p>
            <a:pPr lvl="1"/>
            <a:endParaRPr lang="en-US"/>
          </a:p>
        </p:txBody>
      </p:sp>
      <p:sp>
        <p:nvSpPr>
          <p:cNvPr id="4" name="Footer Placeholder 3">
            <a:extLst>
              <a:ext uri="{FF2B5EF4-FFF2-40B4-BE49-F238E27FC236}">
                <a16:creationId xmlns:a16="http://schemas.microsoft.com/office/drawing/2014/main" id="{3992B543-615D-84CD-F3C6-DFF2F3619765}"/>
              </a:ext>
            </a:extLst>
          </p:cNvPr>
          <p:cNvSpPr>
            <a:spLocks noGrp="1"/>
          </p:cNvSpPr>
          <p:nvPr>
            <p:ph type="ftr" sz="quarter" idx="11"/>
          </p:nvPr>
        </p:nvSpPr>
        <p:spPr/>
        <p:txBody>
          <a:bodyPr/>
          <a:lstStyle/>
          <a:p>
            <a:pPr>
              <a:defRPr/>
            </a:pPr>
            <a:r>
              <a:rPr lang="en-US"/>
              <a:t>NYC HPD Section 8 Housing Choice Voucher Briefing Session</a:t>
            </a:r>
          </a:p>
        </p:txBody>
      </p:sp>
      <p:sp>
        <p:nvSpPr>
          <p:cNvPr id="5" name="Slide Number Placeholder 4">
            <a:extLst>
              <a:ext uri="{FF2B5EF4-FFF2-40B4-BE49-F238E27FC236}">
                <a16:creationId xmlns:a16="http://schemas.microsoft.com/office/drawing/2014/main" id="{4C5DF869-8776-A544-BF81-F0E61AF6C062}"/>
              </a:ext>
            </a:extLst>
          </p:cNvPr>
          <p:cNvSpPr>
            <a:spLocks noGrp="1"/>
          </p:cNvSpPr>
          <p:nvPr>
            <p:ph type="sldNum" sz="quarter" idx="12"/>
          </p:nvPr>
        </p:nvSpPr>
        <p:spPr/>
        <p:txBody>
          <a:bodyPr/>
          <a:lstStyle/>
          <a:p>
            <a:pPr>
              <a:defRPr/>
            </a:pPr>
            <a:fld id="{7FE6D6C9-AB2A-4C32-87C2-C6CC5881B0D1}" type="slidenum">
              <a:rPr lang="en-US" smtClean="0"/>
              <a:pPr>
                <a:defRPr/>
              </a:pPr>
              <a:t>18</a:t>
            </a:fld>
            <a:endParaRPr lang="en-US"/>
          </a:p>
        </p:txBody>
      </p:sp>
    </p:spTree>
    <p:extLst>
      <p:ext uri="{BB962C8B-B14F-4D97-AF65-F5344CB8AC3E}">
        <p14:creationId xmlns:p14="http://schemas.microsoft.com/office/powerpoint/2010/main" val="4174255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5BBF9-34D9-4C89-8A1F-8F6C1EB0EB12}"/>
              </a:ext>
            </a:extLst>
          </p:cNvPr>
          <p:cNvSpPr>
            <a:spLocks noGrp="1"/>
          </p:cNvSpPr>
          <p:nvPr>
            <p:ph type="title"/>
          </p:nvPr>
        </p:nvSpPr>
        <p:spPr/>
        <p:txBody>
          <a:bodyPr/>
          <a:lstStyle/>
          <a:p>
            <a:r>
              <a:rPr lang="en-US"/>
              <a:t>Key Points to Know </a:t>
            </a:r>
          </a:p>
        </p:txBody>
      </p:sp>
      <p:sp>
        <p:nvSpPr>
          <p:cNvPr id="3" name="Content Placeholder 2">
            <a:extLst>
              <a:ext uri="{FF2B5EF4-FFF2-40B4-BE49-F238E27FC236}">
                <a16:creationId xmlns:a16="http://schemas.microsoft.com/office/drawing/2014/main" id="{C7949033-9FF4-F789-0E2C-C02C8B58B59E}"/>
              </a:ext>
            </a:extLst>
          </p:cNvPr>
          <p:cNvSpPr>
            <a:spLocks noGrp="1"/>
          </p:cNvSpPr>
          <p:nvPr>
            <p:ph idx="1"/>
          </p:nvPr>
        </p:nvSpPr>
        <p:spPr/>
        <p:txBody>
          <a:bodyPr/>
          <a:lstStyle/>
          <a:p>
            <a:r>
              <a:rPr lang="en-US"/>
              <a:t>How can I request a Reasonable Accommodation?</a:t>
            </a:r>
          </a:p>
          <a:p>
            <a:pPr lvl="1"/>
            <a:r>
              <a:rPr lang="en-US"/>
              <a:t>Applicants must complete the Reasonable Accommodation Request form available on HPD’s website and submit it to HPD with any necessary supporting documentation. </a:t>
            </a:r>
          </a:p>
        </p:txBody>
      </p:sp>
      <p:sp>
        <p:nvSpPr>
          <p:cNvPr id="4" name="Footer Placeholder 3">
            <a:extLst>
              <a:ext uri="{FF2B5EF4-FFF2-40B4-BE49-F238E27FC236}">
                <a16:creationId xmlns:a16="http://schemas.microsoft.com/office/drawing/2014/main" id="{E47876D0-0BB4-2EAF-B397-74416746CD38}"/>
              </a:ext>
            </a:extLst>
          </p:cNvPr>
          <p:cNvSpPr>
            <a:spLocks noGrp="1"/>
          </p:cNvSpPr>
          <p:nvPr>
            <p:ph type="ftr" sz="quarter" idx="11"/>
          </p:nvPr>
        </p:nvSpPr>
        <p:spPr/>
        <p:txBody>
          <a:bodyPr/>
          <a:lstStyle/>
          <a:p>
            <a:pPr>
              <a:defRPr/>
            </a:pPr>
            <a:r>
              <a:rPr lang="en-US"/>
              <a:t>NYC HPD Section 8 Housing Choice Voucher Briefing Session</a:t>
            </a:r>
          </a:p>
        </p:txBody>
      </p:sp>
      <p:sp>
        <p:nvSpPr>
          <p:cNvPr id="5" name="Slide Number Placeholder 4">
            <a:extLst>
              <a:ext uri="{FF2B5EF4-FFF2-40B4-BE49-F238E27FC236}">
                <a16:creationId xmlns:a16="http://schemas.microsoft.com/office/drawing/2014/main" id="{1BF6AF12-2B96-27CE-663A-5CF62BDDFB30}"/>
              </a:ext>
            </a:extLst>
          </p:cNvPr>
          <p:cNvSpPr>
            <a:spLocks noGrp="1"/>
          </p:cNvSpPr>
          <p:nvPr>
            <p:ph type="sldNum" sz="quarter" idx="12"/>
          </p:nvPr>
        </p:nvSpPr>
        <p:spPr/>
        <p:txBody>
          <a:bodyPr/>
          <a:lstStyle/>
          <a:p>
            <a:pPr>
              <a:defRPr/>
            </a:pPr>
            <a:fld id="{7FE6D6C9-AB2A-4C32-87C2-C6CC5881B0D1}" type="slidenum">
              <a:rPr lang="en-US" smtClean="0"/>
              <a:pPr>
                <a:defRPr/>
              </a:pPr>
              <a:t>19</a:t>
            </a:fld>
            <a:endParaRPr lang="en-US"/>
          </a:p>
        </p:txBody>
      </p:sp>
    </p:spTree>
    <p:extLst>
      <p:ext uri="{BB962C8B-B14F-4D97-AF65-F5344CB8AC3E}">
        <p14:creationId xmlns:p14="http://schemas.microsoft.com/office/powerpoint/2010/main" val="1599776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307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8315C84-914B-40C6-9909-F357CBE3C364}" type="slidenum">
              <a:rPr lang="en-US" smtClean="0"/>
              <a:pPr eaLnBrk="1" hangingPunct="1"/>
              <a:t>2</a:t>
            </a:fld>
            <a:endParaRPr lang="en-US"/>
          </a:p>
        </p:txBody>
      </p:sp>
      <p:sp>
        <p:nvSpPr>
          <p:cNvPr id="3076" name="Rectangle 2"/>
          <p:cNvSpPr>
            <a:spLocks noGrp="1" noChangeArrowheads="1"/>
          </p:cNvSpPr>
          <p:nvPr>
            <p:ph type="title"/>
          </p:nvPr>
        </p:nvSpPr>
        <p:spPr/>
        <p:txBody>
          <a:bodyPr/>
          <a:lstStyle/>
          <a:p>
            <a:pPr eaLnBrk="1" hangingPunct="1"/>
            <a:r>
              <a:rPr lang="en-US"/>
              <a:t>What we will cover today</a:t>
            </a:r>
          </a:p>
        </p:txBody>
      </p:sp>
      <p:sp>
        <p:nvSpPr>
          <p:cNvPr id="3077" name="Rectangle 3"/>
          <p:cNvSpPr>
            <a:spLocks noGrp="1" noChangeArrowheads="1"/>
          </p:cNvSpPr>
          <p:nvPr>
            <p:ph type="body" idx="1"/>
          </p:nvPr>
        </p:nvSpPr>
        <p:spPr/>
        <p:txBody>
          <a:bodyPr/>
          <a:lstStyle/>
          <a:p>
            <a:pPr eaLnBrk="1" hangingPunct="1"/>
            <a:r>
              <a:rPr lang="en-US"/>
              <a:t>Overview of the Section 8 Program</a:t>
            </a:r>
          </a:p>
          <a:p>
            <a:pPr eaLnBrk="1" hangingPunct="1"/>
            <a:r>
              <a:rPr lang="en-US"/>
              <a:t>Your questions about the program</a:t>
            </a:r>
          </a:p>
          <a:p>
            <a:pPr eaLnBrk="1" hangingPunct="1"/>
            <a:r>
              <a:rPr lang="en-US"/>
              <a:t>Issue your voucher (if eligible)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72600" y="2133600"/>
            <a:ext cx="609600" cy="609600"/>
          </a:xfrm>
          <a:prstGeom prst="rect">
            <a:avLst/>
          </a:prstGeom>
        </p:spPr>
      </p:pic>
    </p:spTree>
  </p:cSld>
  <p:clrMapOvr>
    <a:masterClrMapping/>
  </p:clrMapOvr>
  <p:transition spd="slow" advTm="113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17411"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1BB8E49-A936-4F09-8C76-5E16371A9A4F}" type="slidenum">
              <a:rPr lang="en-US" smtClean="0"/>
              <a:pPr eaLnBrk="1" hangingPunct="1"/>
              <a:t>20</a:t>
            </a:fld>
            <a:endParaRPr lang="en-US"/>
          </a:p>
        </p:txBody>
      </p:sp>
      <p:sp>
        <p:nvSpPr>
          <p:cNvPr id="17412" name="Rectangle 2"/>
          <p:cNvSpPr>
            <a:spLocks noGrp="1" noChangeArrowheads="1"/>
          </p:cNvSpPr>
          <p:nvPr>
            <p:ph type="title"/>
          </p:nvPr>
        </p:nvSpPr>
        <p:spPr/>
        <p:txBody>
          <a:bodyPr/>
          <a:lstStyle/>
          <a:p>
            <a:pPr eaLnBrk="1" hangingPunct="1"/>
            <a:r>
              <a:rPr lang="en-US"/>
              <a:t>What is a Voucher?</a:t>
            </a:r>
          </a:p>
        </p:txBody>
      </p:sp>
      <p:sp>
        <p:nvSpPr>
          <p:cNvPr id="17413" name="Rectangle 3"/>
          <p:cNvSpPr>
            <a:spLocks noGrp="1" noChangeArrowheads="1"/>
          </p:cNvSpPr>
          <p:nvPr>
            <p:ph type="body" idx="1"/>
          </p:nvPr>
        </p:nvSpPr>
        <p:spPr/>
        <p:txBody>
          <a:bodyPr/>
          <a:lstStyle/>
          <a:p>
            <a:pPr eaLnBrk="1" hangingPunct="1"/>
            <a:r>
              <a:rPr lang="en-US"/>
              <a:t>A voucher certifies that you are preliminarily eligible to participate in the Section 8 program and have 120 days to find housing and submit a landlord package to HPD</a:t>
            </a:r>
            <a:br>
              <a:rPr lang="en-US"/>
            </a:br>
            <a:endParaRPr lang="en-US"/>
          </a:p>
          <a:p>
            <a:pPr eaLnBrk="1" hangingPunct="1"/>
            <a:r>
              <a:rPr lang="en-US"/>
              <a:t>A voucher is a “contract” between you and HPD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48800" y="2514600"/>
            <a:ext cx="609600" cy="609600"/>
          </a:xfrm>
          <a:prstGeom prst="rect">
            <a:avLst/>
          </a:prstGeom>
        </p:spPr>
      </p:pic>
    </p:spTree>
  </p:cSld>
  <p:clrMapOvr>
    <a:masterClrMapping/>
  </p:clrMapOvr>
  <p:transition spd="slow" advTm="16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1843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73AB3D1-F4CD-4499-ADFC-8D6B8161E345}" type="slidenum">
              <a:rPr lang="en-US" smtClean="0"/>
              <a:pPr eaLnBrk="1" hangingPunct="1"/>
              <a:t>21</a:t>
            </a:fld>
            <a:endParaRPr lang="en-US"/>
          </a:p>
        </p:txBody>
      </p:sp>
      <p:sp>
        <p:nvSpPr>
          <p:cNvPr id="18436" name="Rectangle 2"/>
          <p:cNvSpPr>
            <a:spLocks noGrp="1" noChangeArrowheads="1"/>
          </p:cNvSpPr>
          <p:nvPr>
            <p:ph type="title"/>
          </p:nvPr>
        </p:nvSpPr>
        <p:spPr/>
        <p:txBody>
          <a:bodyPr/>
          <a:lstStyle/>
          <a:p>
            <a:pPr eaLnBrk="1" hangingPunct="1"/>
            <a:r>
              <a:rPr lang="en-US" sz="4000"/>
              <a:t>What Information is on the Voucher?</a:t>
            </a:r>
          </a:p>
        </p:txBody>
      </p:sp>
      <p:sp>
        <p:nvSpPr>
          <p:cNvPr id="18437" name="Rectangle 3"/>
          <p:cNvSpPr>
            <a:spLocks noGrp="1" noChangeArrowheads="1"/>
          </p:cNvSpPr>
          <p:nvPr>
            <p:ph type="body" idx="1"/>
          </p:nvPr>
        </p:nvSpPr>
        <p:spPr/>
        <p:txBody>
          <a:bodyPr/>
          <a:lstStyle/>
          <a:p>
            <a:pPr eaLnBrk="1" hangingPunct="1">
              <a:buClr>
                <a:schemeClr val="tx1"/>
              </a:buClr>
            </a:pPr>
            <a:r>
              <a:rPr lang="en-US">
                <a:solidFill>
                  <a:srgbClr val="000000"/>
                </a:solidFill>
                <a:cs typeface="Times New Roman" pitchFamily="18" charset="0"/>
              </a:rPr>
              <a:t>The approved unit size </a:t>
            </a:r>
            <a:r>
              <a:rPr lang="en-US">
                <a:cs typeface="Times New Roman" pitchFamily="18" charset="0"/>
              </a:rPr>
              <a:t>(maximum apartment size you are eligible to rent)</a:t>
            </a:r>
          </a:p>
          <a:p>
            <a:pPr eaLnBrk="1" hangingPunct="1">
              <a:buClr>
                <a:schemeClr val="tx1"/>
              </a:buClr>
            </a:pPr>
            <a:r>
              <a:rPr lang="en-US">
                <a:solidFill>
                  <a:srgbClr val="000000"/>
                </a:solidFill>
                <a:cs typeface="Times New Roman" pitchFamily="18" charset="0"/>
              </a:rPr>
              <a:t>The date the voucher is issued</a:t>
            </a:r>
          </a:p>
          <a:p>
            <a:pPr eaLnBrk="1" hangingPunct="1">
              <a:buClr>
                <a:schemeClr val="tx1"/>
              </a:buClr>
            </a:pPr>
            <a:r>
              <a:rPr lang="en-US">
                <a:solidFill>
                  <a:srgbClr val="000000"/>
                </a:solidFill>
                <a:cs typeface="Times New Roman" pitchFamily="18" charset="0"/>
              </a:rPr>
              <a:t>The expiration date (the date by which you must submit a complete Landlord Package to HPD)</a:t>
            </a:r>
          </a:p>
          <a:p>
            <a:pPr eaLnBrk="1" hangingPunct="1">
              <a:buClr>
                <a:schemeClr val="tx1"/>
              </a:buClr>
            </a:pPr>
            <a:r>
              <a:rPr lang="en-US">
                <a:solidFill>
                  <a:srgbClr val="000000"/>
                </a:solidFill>
                <a:cs typeface="Times New Roman" pitchFamily="18" charset="0"/>
              </a:rPr>
              <a:t>Description of the family obligations</a:t>
            </a:r>
          </a:p>
          <a:p>
            <a:pPr eaLnBrk="1" hangingPunct="1"/>
            <a:r>
              <a:rPr lang="en-US"/>
              <a:t>Description of the rental assistance</a:t>
            </a:r>
            <a:endParaRPr lang="en-US">
              <a:solidFill>
                <a:srgbClr val="000000"/>
              </a:solidFill>
              <a:cs typeface="Times New Roman"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82200" y="2514600"/>
            <a:ext cx="609600" cy="609600"/>
          </a:xfrm>
          <a:prstGeom prst="rect">
            <a:avLst/>
          </a:prstGeom>
        </p:spPr>
      </p:pic>
    </p:spTree>
  </p:cSld>
  <p:clrMapOvr>
    <a:masterClrMapping/>
  </p:clrMapOvr>
  <p:transition spd="slow" advTm="22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1945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89E46AE-724D-4B20-BD2E-6FABB1235120}" type="slidenum">
              <a:rPr lang="en-US" smtClean="0"/>
              <a:pPr eaLnBrk="1" hangingPunct="1"/>
              <a:t>22</a:t>
            </a:fld>
            <a:endParaRPr lang="en-US"/>
          </a:p>
        </p:txBody>
      </p:sp>
      <p:sp>
        <p:nvSpPr>
          <p:cNvPr id="19460" name="Rectangle 2"/>
          <p:cNvSpPr>
            <a:spLocks noGrp="1" noChangeArrowheads="1"/>
          </p:cNvSpPr>
          <p:nvPr>
            <p:ph type="title"/>
          </p:nvPr>
        </p:nvSpPr>
        <p:spPr/>
        <p:txBody>
          <a:bodyPr/>
          <a:lstStyle/>
          <a:p>
            <a:pPr eaLnBrk="1" hangingPunct="1"/>
            <a:r>
              <a:rPr lang="en-US"/>
              <a:t>What is a Voucher?</a:t>
            </a:r>
          </a:p>
        </p:txBody>
      </p:sp>
      <p:pic>
        <p:nvPicPr>
          <p:cNvPr id="19461" name="Picture 4"/>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782638" y="1600200"/>
            <a:ext cx="7577137" cy="4525963"/>
          </a:xfrm>
          <a:noFill/>
          <a:ln>
            <a:solidFill>
              <a:schemeClr val="tx1"/>
            </a:solidFill>
            <a:miter lim="800000"/>
            <a:headEnd/>
            <a:tailEnd/>
          </a:ln>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1200" y="2667000"/>
            <a:ext cx="609600" cy="609600"/>
          </a:xfrm>
          <a:prstGeom prst="rect">
            <a:avLst/>
          </a:prstGeom>
        </p:spPr>
      </p:pic>
    </p:spTree>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2048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D61E4EE-7BDC-49A4-BA24-B345365B7EAB}" type="slidenum">
              <a:rPr lang="en-US" smtClean="0"/>
              <a:pPr eaLnBrk="1" hangingPunct="1"/>
              <a:t>23</a:t>
            </a:fld>
            <a:endParaRPr lang="en-US"/>
          </a:p>
        </p:txBody>
      </p:sp>
      <p:sp>
        <p:nvSpPr>
          <p:cNvPr id="20484" name="Rectangle 2"/>
          <p:cNvSpPr>
            <a:spLocks noGrp="1" noChangeArrowheads="1"/>
          </p:cNvSpPr>
          <p:nvPr>
            <p:ph type="title"/>
          </p:nvPr>
        </p:nvSpPr>
        <p:spPr/>
        <p:txBody>
          <a:bodyPr/>
          <a:lstStyle/>
          <a:p>
            <a:pPr eaLnBrk="1" hangingPunct="1"/>
            <a:r>
              <a:rPr lang="en-US" sz="4000"/>
              <a:t>How does HPD determine your “</a:t>
            </a:r>
            <a:r>
              <a:rPr lang="en-US" sz="4000">
                <a:solidFill>
                  <a:schemeClr val="tx1"/>
                </a:solidFill>
              </a:rPr>
              <a:t>unit</a:t>
            </a:r>
            <a:r>
              <a:rPr lang="en-US" sz="4000">
                <a:solidFill>
                  <a:srgbClr val="FF3300"/>
                </a:solidFill>
              </a:rPr>
              <a:t> </a:t>
            </a:r>
            <a:r>
              <a:rPr lang="en-US" sz="4000"/>
              <a:t>size”?</a:t>
            </a:r>
          </a:p>
        </p:txBody>
      </p:sp>
      <p:sp>
        <p:nvSpPr>
          <p:cNvPr id="20485" name="Rectangle 3"/>
          <p:cNvSpPr>
            <a:spLocks noGrp="1" noChangeArrowheads="1"/>
          </p:cNvSpPr>
          <p:nvPr>
            <p:ph type="body" idx="1"/>
          </p:nvPr>
        </p:nvSpPr>
        <p:spPr/>
        <p:txBody>
          <a:bodyPr/>
          <a:lstStyle/>
          <a:p>
            <a:pPr eaLnBrk="1" hangingPunct="1"/>
            <a:r>
              <a:rPr lang="en-US" sz="2800"/>
              <a:t>Federal regulations allows a maximum of 2 people per living space</a:t>
            </a:r>
          </a:p>
          <a:p>
            <a:pPr lvl="1" eaLnBrk="1" hangingPunct="1"/>
            <a:r>
              <a:rPr lang="en-US" sz="2400"/>
              <a:t>a maximum of 4 people can reside in a 1 bedroom apartment with a living room. Federal regulations consider living rooms as sleeping quarters.</a:t>
            </a:r>
          </a:p>
          <a:p>
            <a:pPr lvl="1" eaLnBrk="1" hangingPunct="1"/>
            <a:r>
              <a:rPr lang="en-US" sz="2400"/>
              <a:t>5 or more people in a 1 bedroom apartment with a living room is overcrowded. HPD cannot provide subsidy to a family residing in overcrowded conditions</a:t>
            </a:r>
          </a:p>
          <a:p>
            <a:pPr lvl="1" eaLnBrk="1" hangingPunct="1"/>
            <a:r>
              <a:rPr lang="en-US" sz="2400"/>
              <a:t>Every 2 people are eligible for 1 bedroom</a:t>
            </a:r>
          </a:p>
          <a:p>
            <a:pPr lvl="1" eaLnBrk="1" hangingPunct="1"/>
            <a:r>
              <a:rPr lang="en-US" sz="2400"/>
              <a:t>Single households are eligible for a 1 bedroom voucher</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72600" y="2971800"/>
            <a:ext cx="609600" cy="609600"/>
          </a:xfrm>
          <a:prstGeom prst="rect">
            <a:avLst/>
          </a:prstGeom>
        </p:spPr>
      </p:pic>
    </p:spTree>
  </p:cSld>
  <p:clrMapOvr>
    <a:masterClrMapping/>
  </p:clrMapOvr>
  <p:transition spd="slow" advTm="37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2150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E5D0D81-D78F-493C-BCE5-0C1A0696E81E}" type="slidenum">
              <a:rPr lang="en-US" smtClean="0"/>
              <a:pPr eaLnBrk="1" hangingPunct="1"/>
              <a:t>24</a:t>
            </a:fld>
            <a:endParaRPr lang="en-US"/>
          </a:p>
        </p:txBody>
      </p:sp>
      <p:sp>
        <p:nvSpPr>
          <p:cNvPr id="21508" name="Rectangle 2"/>
          <p:cNvSpPr>
            <a:spLocks noGrp="1" noChangeArrowheads="1"/>
          </p:cNvSpPr>
          <p:nvPr>
            <p:ph type="title"/>
          </p:nvPr>
        </p:nvSpPr>
        <p:spPr/>
        <p:txBody>
          <a:bodyPr/>
          <a:lstStyle/>
          <a:p>
            <a:pPr eaLnBrk="1" hangingPunct="1"/>
            <a:r>
              <a:rPr lang="en-US"/>
              <a:t>More on Unit Size</a:t>
            </a:r>
          </a:p>
        </p:txBody>
      </p:sp>
      <p:sp>
        <p:nvSpPr>
          <p:cNvPr id="21509" name="Rectangle 3"/>
          <p:cNvSpPr>
            <a:spLocks noGrp="1" noChangeArrowheads="1"/>
          </p:cNvSpPr>
          <p:nvPr>
            <p:ph type="body" idx="1"/>
          </p:nvPr>
        </p:nvSpPr>
        <p:spPr/>
        <p:txBody>
          <a:bodyPr/>
          <a:lstStyle/>
          <a:p>
            <a:pPr eaLnBrk="1" hangingPunct="1">
              <a:lnSpc>
                <a:spcPct val="80000"/>
              </a:lnSpc>
            </a:pPr>
            <a:r>
              <a:rPr lang="en-US" sz="2800"/>
              <a:t>If you are pregnant at the time of your application, please make sure to indicate this and provide documentation as your unborn child is considered to be an additional member in your family when voucher size is determined</a:t>
            </a:r>
          </a:p>
          <a:p>
            <a:pPr eaLnBrk="1" hangingPunct="1">
              <a:lnSpc>
                <a:spcPct val="80000"/>
              </a:lnSpc>
            </a:pPr>
            <a:r>
              <a:rPr lang="en-US" sz="2800"/>
              <a:t>Foster children and live in aides need to be added to the household composition and must submit vital records and</a:t>
            </a:r>
            <a:r>
              <a:rPr lang="en-US" sz="2800">
                <a:solidFill>
                  <a:srgbClr val="FF3300"/>
                </a:solidFill>
              </a:rPr>
              <a:t> </a:t>
            </a:r>
            <a:r>
              <a:rPr lang="en-US" sz="2800"/>
              <a:t>supporting documentation</a:t>
            </a:r>
          </a:p>
          <a:p>
            <a:pPr lvl="1" eaLnBrk="1" hangingPunct="1">
              <a:lnSpc>
                <a:spcPct val="80000"/>
              </a:lnSpc>
            </a:pPr>
            <a:r>
              <a:rPr lang="en-US" sz="2400"/>
              <a:t>Foster children will be included in determining unit size only if they will be in the unit for more than 183 days (six months) a year</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9400" y="2362200"/>
            <a:ext cx="609600" cy="609600"/>
          </a:xfrm>
          <a:prstGeom prst="rect">
            <a:avLst/>
          </a:prstGeom>
        </p:spPr>
      </p:pic>
    </p:spTree>
  </p:cSld>
  <p:clrMapOvr>
    <a:masterClrMapping/>
  </p:clrMapOvr>
  <p:transition spd="slow" advTm="31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5"/>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22531" name="Slide Number Placeholder 6"/>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2DBCFB4-28B5-4BF6-978B-20EB84F3C135}" type="slidenum">
              <a:rPr lang="en-US" smtClean="0"/>
              <a:pPr eaLnBrk="1" hangingPunct="1"/>
              <a:t>25</a:t>
            </a:fld>
            <a:endParaRPr lang="en-US"/>
          </a:p>
        </p:txBody>
      </p:sp>
      <p:sp>
        <p:nvSpPr>
          <p:cNvPr id="22532" name="Rectangle 2"/>
          <p:cNvSpPr>
            <a:spLocks noGrp="1" noChangeArrowheads="1"/>
          </p:cNvSpPr>
          <p:nvPr>
            <p:ph type="title"/>
          </p:nvPr>
        </p:nvSpPr>
        <p:spPr/>
        <p:txBody>
          <a:bodyPr/>
          <a:lstStyle/>
          <a:p>
            <a:pPr eaLnBrk="1" hangingPunct="1"/>
            <a:r>
              <a:rPr lang="en-US" sz="4000"/>
              <a:t>How much rent can I afford with my voucher?</a:t>
            </a:r>
          </a:p>
        </p:txBody>
      </p:sp>
      <p:sp>
        <p:nvSpPr>
          <p:cNvPr id="22533" name="Rectangle 3"/>
          <p:cNvSpPr>
            <a:spLocks noGrp="1" noChangeArrowheads="1"/>
          </p:cNvSpPr>
          <p:nvPr>
            <p:ph type="body" sz="half" idx="1"/>
          </p:nvPr>
        </p:nvSpPr>
        <p:spPr>
          <a:xfrm>
            <a:off x="457200" y="1600200"/>
            <a:ext cx="8001000" cy="4525963"/>
          </a:xfrm>
        </p:spPr>
        <p:txBody>
          <a:bodyPr/>
          <a:lstStyle/>
          <a:p>
            <a:pPr eaLnBrk="1" hangingPunct="1">
              <a:lnSpc>
                <a:spcPct val="90000"/>
              </a:lnSpc>
            </a:pPr>
            <a:r>
              <a:rPr lang="en-US" sz="2800"/>
              <a:t>The payment standard is the maximum monthly subsidy HPD will pay for units, according to the number of bedrooms listed on the voucher or the number of bedrooms in the apartment, whichever is less</a:t>
            </a:r>
          </a:p>
          <a:p>
            <a:pPr eaLnBrk="1" hangingPunct="1">
              <a:lnSpc>
                <a:spcPct val="90000"/>
              </a:lnSpc>
            </a:pPr>
            <a:r>
              <a:rPr lang="en-US" sz="2800"/>
              <a:t>Payment standards are subject to change. The most recent payment standards are included in your briefing book and at nyc.gov\</a:t>
            </a:r>
            <a:r>
              <a:rPr lang="en-US" sz="2800" err="1"/>
              <a:t>hpd</a:t>
            </a:r>
            <a:r>
              <a:rPr lang="en-US" sz="2800"/>
              <a:t>-payment-standards. </a:t>
            </a:r>
            <a:endParaRPr lang="en-US" sz="2800">
              <a:cs typeface="Aria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63200" y="2286000"/>
            <a:ext cx="609600" cy="609600"/>
          </a:xfrm>
          <a:prstGeom prst="rect">
            <a:avLst/>
          </a:prstGeom>
        </p:spPr>
      </p:pic>
    </p:spTree>
  </p:cSld>
  <p:clrMapOvr>
    <a:masterClrMapping/>
  </p:clrMapOvr>
  <p:transition spd="slow" advTm="204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5"/>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22531" name="Slide Number Placeholder 6"/>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2DBCFB4-28B5-4BF6-978B-20EB84F3C135}" type="slidenum">
              <a:rPr lang="en-US" smtClean="0"/>
              <a:pPr eaLnBrk="1" hangingPunct="1"/>
              <a:t>26</a:t>
            </a:fld>
            <a:endParaRPr lang="en-US"/>
          </a:p>
        </p:txBody>
      </p:sp>
      <p:sp>
        <p:nvSpPr>
          <p:cNvPr id="22532" name="Rectangle 2"/>
          <p:cNvSpPr>
            <a:spLocks noGrp="1" noChangeArrowheads="1"/>
          </p:cNvSpPr>
          <p:nvPr>
            <p:ph type="title"/>
          </p:nvPr>
        </p:nvSpPr>
        <p:spPr/>
        <p:txBody>
          <a:bodyPr/>
          <a:lstStyle/>
          <a:p>
            <a:pPr eaLnBrk="1" hangingPunct="1"/>
            <a:r>
              <a:rPr lang="en-US" sz="4000"/>
              <a:t>Exception Payment Standards </a:t>
            </a:r>
          </a:p>
        </p:txBody>
      </p:sp>
      <p:sp>
        <p:nvSpPr>
          <p:cNvPr id="22533" name="Rectangle 3"/>
          <p:cNvSpPr>
            <a:spLocks noGrp="1" noChangeArrowheads="1"/>
          </p:cNvSpPr>
          <p:nvPr>
            <p:ph type="body" sz="half" idx="1"/>
          </p:nvPr>
        </p:nvSpPr>
        <p:spPr>
          <a:xfrm>
            <a:off x="457200" y="1600200"/>
            <a:ext cx="8001000" cy="4525963"/>
          </a:xfrm>
        </p:spPr>
        <p:txBody>
          <a:bodyPr/>
          <a:lstStyle/>
          <a:p>
            <a:pPr eaLnBrk="1" hangingPunct="1">
              <a:lnSpc>
                <a:spcPct val="90000"/>
              </a:lnSpc>
            </a:pPr>
            <a:r>
              <a:rPr lang="en-US" sz="2800"/>
              <a:t>In certain zip codes in NYC, HPD has a higher payment standard. These are called Exception Payment Standards (EPS).   The areas are shown in the following slide. </a:t>
            </a:r>
          </a:p>
          <a:p>
            <a:pPr marL="0" indent="0" eaLnBrk="1" hangingPunct="1">
              <a:lnSpc>
                <a:spcPct val="90000"/>
              </a:lnSpc>
              <a:buNone/>
            </a:pPr>
            <a:endParaRPr lang="en-US" sz="2800"/>
          </a:p>
          <a:p>
            <a:pPr eaLnBrk="1" hangingPunct="1">
              <a:lnSpc>
                <a:spcPct val="90000"/>
              </a:lnSpc>
            </a:pPr>
            <a:r>
              <a:rPr lang="en-US" sz="2800"/>
              <a:t>During your housing search, go to nyc.gov\</a:t>
            </a:r>
            <a:r>
              <a:rPr lang="en-US" sz="2800" err="1"/>
              <a:t>hpd</a:t>
            </a:r>
            <a:r>
              <a:rPr lang="en-US" sz="2800"/>
              <a:t>-payment-standards to find the EPS that applies to apartments you find.</a:t>
            </a:r>
            <a:endParaRPr lang="en-US" sz="2800">
              <a:cs typeface="Arial"/>
            </a:endParaRPr>
          </a:p>
          <a:p>
            <a:pPr eaLnBrk="1" hangingPunct="1">
              <a:lnSpc>
                <a:spcPct val="90000"/>
              </a:lnSpc>
              <a:buFontTx/>
              <a:buNone/>
            </a:pPr>
            <a:endParaRPr lang="en-US" sz="2800"/>
          </a:p>
          <a:p>
            <a:pPr eaLnBrk="1" hangingPunct="1">
              <a:lnSpc>
                <a:spcPct val="90000"/>
              </a:lnSpc>
              <a:buFontTx/>
              <a:buNone/>
            </a:pPr>
            <a:endParaRPr lang="en-US" sz="2800"/>
          </a:p>
          <a:p>
            <a:pPr eaLnBrk="1" hangingPunct="1">
              <a:lnSpc>
                <a:spcPct val="90000"/>
              </a:lnSpc>
              <a:buFontTx/>
              <a:buNone/>
            </a:pPr>
            <a:endParaRPr lang="en-US" sz="140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1600200"/>
            <a:ext cx="609600" cy="609600"/>
          </a:xfrm>
          <a:prstGeom prst="rect">
            <a:avLst/>
          </a:prstGeom>
        </p:spPr>
      </p:pic>
    </p:spTree>
    <p:extLst>
      <p:ext uri="{BB962C8B-B14F-4D97-AF65-F5344CB8AC3E}">
        <p14:creationId xmlns:p14="http://schemas.microsoft.com/office/powerpoint/2010/main" val="334171467"/>
      </p:ext>
    </p:extLst>
  </p:cSld>
  <p:clrMapOvr>
    <a:masterClrMapping/>
  </p:clrMapOvr>
  <p:transition spd="slow" advTm="204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5"/>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22531" name="Slide Number Placeholder 6"/>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2DBCFB4-28B5-4BF6-978B-20EB84F3C135}" type="slidenum">
              <a:rPr lang="en-US" smtClean="0"/>
              <a:pPr eaLnBrk="1" hangingPunct="1"/>
              <a:t>27</a:t>
            </a:fld>
            <a:endParaRPr lang="en-US"/>
          </a:p>
        </p:txBody>
      </p:sp>
      <p:sp>
        <p:nvSpPr>
          <p:cNvPr id="22533" name="Rectangle 3"/>
          <p:cNvSpPr>
            <a:spLocks noGrp="1" noChangeArrowheads="1"/>
          </p:cNvSpPr>
          <p:nvPr>
            <p:ph type="body" sz="half" idx="4294967295"/>
          </p:nvPr>
        </p:nvSpPr>
        <p:spPr>
          <a:xfrm>
            <a:off x="0" y="1600200"/>
            <a:ext cx="8001000" cy="4525963"/>
          </a:xfrm>
        </p:spPr>
        <p:txBody>
          <a:bodyPr/>
          <a:lstStyle/>
          <a:p>
            <a:pPr eaLnBrk="1" hangingPunct="1">
              <a:lnSpc>
                <a:spcPct val="90000"/>
              </a:lnSpc>
              <a:buFontTx/>
              <a:buNone/>
            </a:pPr>
            <a:endParaRPr lang="en-US" sz="2800"/>
          </a:p>
          <a:p>
            <a:pPr eaLnBrk="1" hangingPunct="1">
              <a:lnSpc>
                <a:spcPct val="90000"/>
              </a:lnSpc>
              <a:buFontTx/>
              <a:buNone/>
            </a:pPr>
            <a:endParaRPr lang="en-US" sz="2800"/>
          </a:p>
          <a:p>
            <a:pPr eaLnBrk="1" hangingPunct="1">
              <a:lnSpc>
                <a:spcPct val="90000"/>
              </a:lnSpc>
              <a:buFontTx/>
              <a:buNone/>
            </a:pPr>
            <a:endParaRPr lang="en-US" sz="1400"/>
          </a:p>
        </p:txBody>
      </p:sp>
      <p:pic>
        <p:nvPicPr>
          <p:cNvPr id="7" name="Picture 6"/>
          <p:cNvPicPr/>
          <p:nvPr/>
        </p:nvPicPr>
        <p:blipFill rotWithShape="1">
          <a:blip r:embed="rId4"/>
          <a:srcRect l="-1" t="6779" r="65403" b="4358"/>
          <a:stretch/>
        </p:blipFill>
        <p:spPr bwMode="auto">
          <a:xfrm>
            <a:off x="152400" y="228600"/>
            <a:ext cx="8839199" cy="6019800"/>
          </a:xfrm>
          <a:prstGeom prst="rect">
            <a:avLst/>
          </a:prstGeom>
          <a:ln>
            <a:noFill/>
          </a:ln>
          <a:extLst>
            <a:ext uri="{53640926-AAD7-44D8-BBD7-CCE9431645EC}">
              <a14:shadowObscured xmlns:a14="http://schemas.microsoft.com/office/drawing/2010/main"/>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0" y="1828800"/>
            <a:ext cx="609600" cy="609600"/>
          </a:xfrm>
          <a:prstGeom prst="rect">
            <a:avLst/>
          </a:prstGeom>
        </p:spPr>
      </p:pic>
    </p:spTree>
    <p:extLst>
      <p:ext uri="{BB962C8B-B14F-4D97-AF65-F5344CB8AC3E}">
        <p14:creationId xmlns:p14="http://schemas.microsoft.com/office/powerpoint/2010/main" val="4262613107"/>
      </p:ext>
    </p:extLst>
  </p:cSld>
  <p:clrMapOvr>
    <a:masterClrMapping/>
  </p:clrMapOvr>
  <p:transition advTm="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Higher Opportunity Neighborhoods</a:t>
            </a:r>
          </a:p>
        </p:txBody>
      </p:sp>
      <p:sp>
        <p:nvSpPr>
          <p:cNvPr id="3" name="Content Placeholder 2"/>
          <p:cNvSpPr>
            <a:spLocks noGrp="1"/>
          </p:cNvSpPr>
          <p:nvPr>
            <p:ph idx="1"/>
          </p:nvPr>
        </p:nvSpPr>
        <p:spPr>
          <a:xfrm>
            <a:off x="457200" y="1600200"/>
            <a:ext cx="8382000" cy="4648200"/>
          </a:xfrm>
        </p:spPr>
        <p:txBody>
          <a:bodyPr>
            <a:normAutofit lnSpcReduction="10000"/>
          </a:bodyPr>
          <a:lstStyle/>
          <a:p>
            <a:r>
              <a:rPr lang="en-US"/>
              <a:t>Are defined as areas in NYC with lower poverty, lower crime and well resourced schools </a:t>
            </a:r>
          </a:p>
          <a:p>
            <a:r>
              <a:rPr lang="en-US"/>
              <a:t>These areas will have Exception Payment Standards (EPS)</a:t>
            </a:r>
          </a:p>
          <a:p>
            <a:r>
              <a:rPr lang="en-US"/>
              <a:t>For more information about opportunity neighborhoods in NYC and their benefits, please see </a:t>
            </a:r>
            <a:r>
              <a:rPr lang="en-US" b="1"/>
              <a:t>Appendix G</a:t>
            </a:r>
            <a:r>
              <a:rPr lang="en-US"/>
              <a:t> in your Briefing Book</a:t>
            </a:r>
          </a:p>
        </p:txBody>
      </p:sp>
      <p:sp>
        <p:nvSpPr>
          <p:cNvPr id="4" name="Footer Placeholder 4"/>
          <p:cNvSpPr>
            <a:spLocks noGrp="1"/>
          </p:cNvSpPr>
          <p:nvPr>
            <p:ph type="ftr" sz="quarter" idx="11"/>
          </p:nvPr>
        </p:nvSpPr>
        <p:spPr>
          <a:xfrm>
            <a:off x="3124200" y="6019800"/>
            <a:ext cx="2895600" cy="365125"/>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5" name="Slide Number Placeholder 4"/>
          <p:cNvSpPr>
            <a:spLocks noGrp="1"/>
          </p:cNvSpPr>
          <p:nvPr>
            <p:ph type="sldNum" sz="quarter" idx="12"/>
          </p:nvPr>
        </p:nvSpPr>
        <p:spPr/>
        <p:txBody>
          <a:bodyPr/>
          <a:lstStyle/>
          <a:p>
            <a:fld id="{24CDFDAD-E495-4FDC-8364-B88F99CDE44B}" type="slidenum">
              <a:rPr lang="en-US" smtClean="0"/>
              <a:t>28</a:t>
            </a:fld>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20400" y="2514600"/>
            <a:ext cx="609600" cy="609600"/>
          </a:xfrm>
          <a:prstGeom prst="rect">
            <a:avLst/>
          </a:prstGeom>
        </p:spPr>
      </p:pic>
    </p:spTree>
    <p:extLst>
      <p:ext uri="{BB962C8B-B14F-4D97-AF65-F5344CB8AC3E}">
        <p14:creationId xmlns:p14="http://schemas.microsoft.com/office/powerpoint/2010/main" val="3627522283"/>
      </p:ext>
    </p:extLst>
  </p:cSld>
  <p:clrMapOvr>
    <a:masterClrMapping/>
  </p:clrMapOvr>
  <mc:AlternateContent xmlns:mc="http://schemas.openxmlformats.org/markup-compatibility/2006" xmlns:p14="http://schemas.microsoft.com/office/powerpoint/2010/main">
    <mc:Choice Requires="p14">
      <p:transition spd="slow" p14:dur="2000" advTm="24750"/>
    </mc:Choice>
    <mc:Fallback xmlns="">
      <p:transition spd="slow" advTm="24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Benefits of Higher Opportunity Neighborhoods </a:t>
            </a:r>
          </a:p>
        </p:txBody>
      </p:sp>
      <p:sp>
        <p:nvSpPr>
          <p:cNvPr id="3" name="Content Placeholder 2"/>
          <p:cNvSpPr>
            <a:spLocks noGrp="1"/>
          </p:cNvSpPr>
          <p:nvPr>
            <p:ph idx="1"/>
          </p:nvPr>
        </p:nvSpPr>
        <p:spPr/>
        <p:txBody>
          <a:bodyPr>
            <a:normAutofit lnSpcReduction="10000"/>
          </a:bodyPr>
          <a:lstStyle/>
          <a:p>
            <a:r>
              <a:rPr lang="en-US"/>
              <a:t>Children enjoy greater economic success later in life and are more likely to attend college</a:t>
            </a:r>
          </a:p>
          <a:p>
            <a:pPr marL="0" indent="0">
              <a:buNone/>
            </a:pPr>
            <a:endParaRPr lang="en-US" sz="2400"/>
          </a:p>
          <a:p>
            <a:r>
              <a:rPr lang="en-US"/>
              <a:t>Children more likely to attend high-performing schools</a:t>
            </a:r>
          </a:p>
          <a:p>
            <a:endParaRPr lang="en-US" sz="2400"/>
          </a:p>
          <a:p>
            <a:r>
              <a:rPr lang="en-US"/>
              <a:t>Adults are more likely to have better health outcomes</a:t>
            </a:r>
          </a:p>
          <a:p>
            <a:endParaRPr lang="en-US"/>
          </a:p>
        </p:txBody>
      </p:sp>
      <p:sp>
        <p:nvSpPr>
          <p:cNvPr id="4" name="Footer Placeholder 4"/>
          <p:cNvSpPr>
            <a:spLocks noGrp="1"/>
          </p:cNvSpPr>
          <p:nvPr>
            <p:ph type="ftr" sz="quarter" idx="11"/>
          </p:nvPr>
        </p:nvSpPr>
        <p:spPr>
          <a:xfrm>
            <a:off x="3124200" y="6096000"/>
            <a:ext cx="2895600" cy="365125"/>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5" name="Slide Number Placeholder 4"/>
          <p:cNvSpPr>
            <a:spLocks noGrp="1"/>
          </p:cNvSpPr>
          <p:nvPr>
            <p:ph type="sldNum" sz="quarter" idx="12"/>
          </p:nvPr>
        </p:nvSpPr>
        <p:spPr/>
        <p:txBody>
          <a:bodyPr/>
          <a:lstStyle/>
          <a:p>
            <a:fld id="{24CDFDAD-E495-4FDC-8364-B88F99CDE44B}" type="slidenum">
              <a:rPr lang="en-US" smtClean="0"/>
              <a:t>29</a:t>
            </a:fld>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9400" y="2362200"/>
            <a:ext cx="609600" cy="609600"/>
          </a:xfrm>
          <a:prstGeom prst="rect">
            <a:avLst/>
          </a:prstGeom>
        </p:spPr>
      </p:pic>
    </p:spTree>
    <p:extLst>
      <p:ext uri="{BB962C8B-B14F-4D97-AF65-F5344CB8AC3E}">
        <p14:creationId xmlns:p14="http://schemas.microsoft.com/office/powerpoint/2010/main" val="2307605887"/>
      </p:ext>
    </p:extLst>
  </p:cSld>
  <p:clrMapOvr>
    <a:masterClrMapping/>
  </p:clrMapOvr>
  <mc:AlternateContent xmlns:mc="http://schemas.openxmlformats.org/markup-compatibility/2006" xmlns:p14="http://schemas.microsoft.com/office/powerpoint/2010/main">
    <mc:Choice Requires="p14">
      <p:transition spd="slow" p14:dur="2000" advTm="17900"/>
    </mc:Choice>
    <mc:Fallback xmlns="">
      <p:transition spd="slow" advTm="179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409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AEE5990-F8A5-4C06-ACCD-C61A9539EA63}" type="slidenum">
              <a:rPr lang="en-US" smtClean="0"/>
              <a:pPr eaLnBrk="1" hangingPunct="1"/>
              <a:t>3</a:t>
            </a:fld>
            <a:endParaRPr lang="en-US"/>
          </a:p>
        </p:txBody>
      </p:sp>
      <p:sp>
        <p:nvSpPr>
          <p:cNvPr id="4100" name="Rectangle 2"/>
          <p:cNvSpPr>
            <a:spLocks noGrp="1" noChangeArrowheads="1"/>
          </p:cNvSpPr>
          <p:nvPr>
            <p:ph type="title"/>
          </p:nvPr>
        </p:nvSpPr>
        <p:spPr/>
        <p:txBody>
          <a:bodyPr/>
          <a:lstStyle/>
          <a:p>
            <a:pPr eaLnBrk="1" hangingPunct="1"/>
            <a:r>
              <a:rPr lang="en-US" sz="4000"/>
              <a:t>What is the Section 8 Housing Choice Voucher Program?</a:t>
            </a:r>
          </a:p>
        </p:txBody>
      </p:sp>
      <p:sp>
        <p:nvSpPr>
          <p:cNvPr id="4101" name="Rectangle 3"/>
          <p:cNvSpPr>
            <a:spLocks noGrp="1" noChangeArrowheads="1"/>
          </p:cNvSpPr>
          <p:nvPr>
            <p:ph type="body" idx="1"/>
          </p:nvPr>
        </p:nvSpPr>
        <p:spPr/>
        <p:txBody>
          <a:bodyPr/>
          <a:lstStyle/>
          <a:p>
            <a:pPr eaLnBrk="1" hangingPunct="1"/>
            <a:r>
              <a:rPr lang="en-US" sz="2400"/>
              <a:t>A federally funded rental assistance program</a:t>
            </a:r>
          </a:p>
          <a:p>
            <a:pPr eaLnBrk="1" hangingPunct="1"/>
            <a:r>
              <a:rPr lang="en-US" sz="2400"/>
              <a:t>Section 8 assists low income families.  Section 8 participants pay approximately 30% of the families’ adjusted income towards the rent and Section 8 pays the difference up to the payment standard.</a:t>
            </a:r>
            <a:r>
              <a:rPr lang="en-US" sz="2000"/>
              <a:t> </a:t>
            </a:r>
          </a:p>
          <a:p>
            <a:pPr eaLnBrk="1" hangingPunct="1">
              <a:buFontTx/>
              <a:buNone/>
            </a:pPr>
            <a:endParaRPr lang="en-US" sz="3000"/>
          </a:p>
        </p:txBody>
      </p:sp>
      <p:sp>
        <p:nvSpPr>
          <p:cNvPr id="4102" name="AutoShape 15"/>
          <p:cNvSpPr>
            <a:spLocks noChangeArrowheads="1"/>
          </p:cNvSpPr>
          <p:nvPr/>
        </p:nvSpPr>
        <p:spPr bwMode="auto">
          <a:xfrm>
            <a:off x="0" y="3657600"/>
            <a:ext cx="3657600" cy="2971800"/>
          </a:xfrm>
          <a:prstGeom prst="diamond">
            <a:avLst/>
          </a:prstGeom>
          <a:solidFill>
            <a:schemeClr val="bg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lgn="ctr"/>
            <a:endParaRPr lang="en-US" b="1"/>
          </a:p>
          <a:p>
            <a:pPr algn="ctr"/>
            <a:r>
              <a:rPr lang="en-US" b="1"/>
              <a:t>Congress appropriates </a:t>
            </a:r>
          </a:p>
          <a:p>
            <a:pPr algn="ctr"/>
            <a:r>
              <a:rPr lang="en-US" b="1"/>
              <a:t>funding for the</a:t>
            </a:r>
          </a:p>
          <a:p>
            <a:pPr algn="ctr"/>
            <a:r>
              <a:rPr lang="en-US" b="1"/>
              <a:t>US Dept. of Housing Urban </a:t>
            </a:r>
          </a:p>
          <a:p>
            <a:pPr algn="ctr"/>
            <a:r>
              <a:rPr lang="en-US" b="1"/>
              <a:t>Development</a:t>
            </a:r>
          </a:p>
          <a:p>
            <a:pPr algn="ctr"/>
            <a:r>
              <a:rPr lang="en-US" b="1"/>
              <a:t>(HUD) </a:t>
            </a:r>
          </a:p>
        </p:txBody>
      </p:sp>
      <p:cxnSp>
        <p:nvCxnSpPr>
          <p:cNvPr id="4103" name="AutoShape 16"/>
          <p:cNvCxnSpPr>
            <a:cxnSpLocks noChangeShapeType="1"/>
            <a:endCxn id="4104" idx="1"/>
          </p:cNvCxnSpPr>
          <p:nvPr/>
        </p:nvCxnSpPr>
        <p:spPr bwMode="auto">
          <a:xfrm>
            <a:off x="3657600" y="5067300"/>
            <a:ext cx="1676400" cy="0"/>
          </a:xfrm>
          <a:prstGeom prst="straightConnector1">
            <a:avLst/>
          </a:prstGeom>
          <a:noFill/>
          <a:ln w="127000">
            <a:solidFill>
              <a:schemeClr val="accent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04" name="AutoShape 17"/>
          <p:cNvSpPr>
            <a:spLocks noChangeArrowheads="1"/>
          </p:cNvSpPr>
          <p:nvPr/>
        </p:nvSpPr>
        <p:spPr bwMode="auto">
          <a:xfrm>
            <a:off x="5334000" y="3886200"/>
            <a:ext cx="3048000" cy="2362200"/>
          </a:xfrm>
          <a:prstGeom prst="roundRect">
            <a:avLst>
              <a:gd name="adj" fmla="val 16667"/>
            </a:avLst>
          </a:prstGeom>
          <a:solidFill>
            <a:schemeClr val="accent1"/>
          </a:solidFill>
          <a:ln w="9525">
            <a:solidFill>
              <a:schemeClr val="tx1"/>
            </a:solidFill>
            <a:round/>
            <a:headEnd/>
            <a:tailEnd/>
          </a:ln>
          <a:effectLst>
            <a:outerShdw dist="107763" dir="2700000" algn="ctr" rotWithShape="0">
              <a:schemeClr val="bg2">
                <a:alpha val="50000"/>
              </a:schemeClr>
            </a:outerShdw>
          </a:effectLst>
        </p:spPr>
        <p:txBody>
          <a:bodyPr wrap="none" anchor="ctr"/>
          <a:lstStyle/>
          <a:p>
            <a:pPr marL="342900" indent="-342900"/>
            <a:r>
              <a:rPr lang="en-US"/>
              <a:t>HUD provides funding </a:t>
            </a:r>
          </a:p>
          <a:p>
            <a:pPr marL="342900" indent="-342900"/>
            <a:r>
              <a:rPr lang="en-US"/>
              <a:t>to Public Housing </a:t>
            </a:r>
          </a:p>
          <a:p>
            <a:pPr marL="342900" indent="-342900"/>
            <a:r>
              <a:rPr lang="en-US"/>
              <a:t>Authorities (PHA). </a:t>
            </a:r>
          </a:p>
          <a:p>
            <a:pPr marL="342900" indent="-342900"/>
            <a:r>
              <a:rPr lang="en-US"/>
              <a:t>In NYC, there are 3 PHAs: </a:t>
            </a:r>
          </a:p>
          <a:p>
            <a:pPr marL="342900" indent="-342900"/>
            <a:endParaRPr lang="en-US"/>
          </a:p>
          <a:p>
            <a:pPr marL="342900" indent="-342900">
              <a:buFontTx/>
              <a:buAutoNum type="arabicPeriod"/>
            </a:pPr>
            <a:r>
              <a:rPr lang="en-US" b="1" u="sng"/>
              <a:t>HPD</a:t>
            </a:r>
            <a:endParaRPr lang="en-US"/>
          </a:p>
          <a:p>
            <a:pPr marL="342900" indent="-342900">
              <a:buFontTx/>
              <a:buAutoNum type="arabicPeriod"/>
            </a:pPr>
            <a:r>
              <a:rPr lang="en-US"/>
              <a:t>NYCHA</a:t>
            </a:r>
          </a:p>
          <a:p>
            <a:pPr marL="342900" indent="-342900">
              <a:buFontTx/>
              <a:buAutoNum type="arabicPeriod"/>
            </a:pPr>
            <a:r>
              <a:rPr lang="en-US"/>
              <a:t>HCR</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53600" y="2667000"/>
            <a:ext cx="609600" cy="609600"/>
          </a:xfrm>
          <a:prstGeom prst="rect">
            <a:avLst/>
          </a:prstGeom>
        </p:spPr>
      </p:pic>
    </p:spTree>
  </p:cSld>
  <p:clrMapOvr>
    <a:masterClrMapping/>
  </p:clrMapOvr>
  <p:transition spd="slow" advTm="401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2355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D5FBB40-6D4E-4CA5-8CBE-F2B94D7355F6}" type="slidenum">
              <a:rPr lang="en-US" smtClean="0"/>
              <a:pPr eaLnBrk="1" hangingPunct="1"/>
              <a:t>30</a:t>
            </a:fld>
            <a:endParaRPr lang="en-US"/>
          </a:p>
        </p:txBody>
      </p:sp>
      <p:sp>
        <p:nvSpPr>
          <p:cNvPr id="23556" name="Rectangle 2"/>
          <p:cNvSpPr>
            <a:spLocks noGrp="1" noChangeArrowheads="1"/>
          </p:cNvSpPr>
          <p:nvPr>
            <p:ph type="title"/>
          </p:nvPr>
        </p:nvSpPr>
        <p:spPr/>
        <p:txBody>
          <a:bodyPr/>
          <a:lstStyle/>
          <a:p>
            <a:pPr eaLnBrk="1" hangingPunct="1"/>
            <a:r>
              <a:rPr lang="en-US"/>
              <a:t>Submitting a Landlord Package</a:t>
            </a:r>
          </a:p>
        </p:txBody>
      </p:sp>
      <p:sp>
        <p:nvSpPr>
          <p:cNvPr id="23557" name="Rectangle 3"/>
          <p:cNvSpPr>
            <a:spLocks noGrp="1" noChangeArrowheads="1"/>
          </p:cNvSpPr>
          <p:nvPr>
            <p:ph type="body" idx="1"/>
          </p:nvPr>
        </p:nvSpPr>
        <p:spPr/>
        <p:txBody>
          <a:bodyPr/>
          <a:lstStyle/>
          <a:p>
            <a:pPr eaLnBrk="1" hangingPunct="1"/>
            <a:r>
              <a:rPr lang="en-US" sz="2800"/>
              <a:t>You can submit a Landlord Package for an apartment with fewer bedrooms than what is listed on your voucher as long it does not create an overcrowded household</a:t>
            </a:r>
          </a:p>
          <a:p>
            <a:pPr lvl="1" eaLnBrk="1" hangingPunct="1"/>
            <a:r>
              <a:rPr lang="en-US" sz="2400"/>
              <a:t>For example, a 5-member household that is issued a 3-bedroom voucher can submit a landlord package for a 2-bedroom apartment</a:t>
            </a:r>
          </a:p>
          <a:p>
            <a:pPr lvl="1" eaLnBrk="1" hangingPunct="1"/>
            <a:r>
              <a:rPr lang="en-US" sz="2400"/>
              <a:t>A 5-member household that is issued a 3-bedroom voucher </a:t>
            </a:r>
            <a:r>
              <a:rPr lang="en-US" sz="2400" b="1" u="sng"/>
              <a:t>cannot</a:t>
            </a:r>
            <a:r>
              <a:rPr lang="en-US" sz="2400"/>
              <a:t> submit a landlord package for a 1-bedroom apartment because it would be an overcrowded household</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34600" y="2362200"/>
            <a:ext cx="609600" cy="609600"/>
          </a:xfrm>
          <a:prstGeom prst="rect">
            <a:avLst/>
          </a:prstGeom>
        </p:spPr>
      </p:pic>
    </p:spTree>
  </p:cSld>
  <p:clrMapOvr>
    <a:masterClrMapping/>
  </p:clrMapOvr>
  <p:transition spd="slow" advTm="25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2457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B89BF5E-CB90-40F6-A24C-CAFE24846364}" type="slidenum">
              <a:rPr lang="en-US" smtClean="0"/>
              <a:pPr eaLnBrk="1" hangingPunct="1"/>
              <a:t>31</a:t>
            </a:fld>
            <a:endParaRPr lang="en-US"/>
          </a:p>
        </p:txBody>
      </p:sp>
      <p:sp>
        <p:nvSpPr>
          <p:cNvPr id="24580" name="Rectangle 2"/>
          <p:cNvSpPr>
            <a:spLocks noGrp="1" noChangeArrowheads="1"/>
          </p:cNvSpPr>
          <p:nvPr>
            <p:ph type="title"/>
          </p:nvPr>
        </p:nvSpPr>
        <p:spPr/>
        <p:txBody>
          <a:bodyPr/>
          <a:lstStyle/>
          <a:p>
            <a:pPr eaLnBrk="1" hangingPunct="1"/>
            <a:r>
              <a:rPr lang="en-US"/>
              <a:t>Submitting a Landlord Package</a:t>
            </a:r>
          </a:p>
        </p:txBody>
      </p:sp>
      <p:sp>
        <p:nvSpPr>
          <p:cNvPr id="24581" name="Rectangle 3"/>
          <p:cNvSpPr>
            <a:spLocks noGrp="1" noChangeArrowheads="1"/>
          </p:cNvSpPr>
          <p:nvPr>
            <p:ph type="body" idx="1"/>
          </p:nvPr>
        </p:nvSpPr>
        <p:spPr/>
        <p:txBody>
          <a:bodyPr/>
          <a:lstStyle/>
          <a:p>
            <a:pPr eaLnBrk="1" hangingPunct="1">
              <a:lnSpc>
                <a:spcPct val="80000"/>
              </a:lnSpc>
            </a:pPr>
            <a:r>
              <a:rPr lang="en-US" sz="2800"/>
              <a:t>You may also submit a Landlord Package for an apartment with more bedrooms than what is listed on your voucher as long as the apartment will still be affordable</a:t>
            </a:r>
            <a:endParaRPr lang="en-US" sz="2800">
              <a:latin typeface="Helvetica" charset="0"/>
            </a:endParaRPr>
          </a:p>
          <a:p>
            <a:pPr eaLnBrk="1" hangingPunct="1">
              <a:lnSpc>
                <a:spcPct val="80000"/>
              </a:lnSpc>
            </a:pPr>
            <a:r>
              <a:rPr lang="en-US" sz="2800">
                <a:latin typeface="Helvetica" charset="0"/>
              </a:rPr>
              <a:t>If the gross rent for the unit</a:t>
            </a:r>
            <a:r>
              <a:rPr lang="en-US" sz="2800">
                <a:solidFill>
                  <a:srgbClr val="FF3300"/>
                </a:solidFill>
                <a:latin typeface="Helvetica" charset="0"/>
              </a:rPr>
              <a:t> </a:t>
            </a:r>
            <a:r>
              <a:rPr lang="en-US" sz="2800">
                <a:latin typeface="Helvetica" charset="0"/>
              </a:rPr>
              <a:t>exceeds the applicable payment standard, the family share of the rent may not exceed 40% of the family’s monthly adjusted income</a:t>
            </a:r>
          </a:p>
          <a:p>
            <a:pPr eaLnBrk="1" hangingPunct="1">
              <a:lnSpc>
                <a:spcPct val="80000"/>
              </a:lnSpc>
            </a:pPr>
            <a:r>
              <a:rPr lang="en-US" sz="2800">
                <a:latin typeface="Helvetica" charset="0"/>
              </a:rPr>
              <a:t>Landlord Packages for apartments with gross rents that violate this affordability requirement will not be approved as the unit is not affordable based on federal regulations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9400" y="2590800"/>
            <a:ext cx="609600" cy="609600"/>
          </a:xfrm>
          <a:prstGeom prst="rect">
            <a:avLst/>
          </a:prstGeom>
        </p:spPr>
      </p:pic>
    </p:spTree>
  </p:cSld>
  <p:clrMapOvr>
    <a:masterClrMapping/>
  </p:clrMapOvr>
  <p:transition spd="slow" advTm="31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2560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B484248-5D1E-4C82-BB3F-E613F4F7F95F}" type="slidenum">
              <a:rPr lang="en-US" smtClean="0"/>
              <a:pPr eaLnBrk="1" hangingPunct="1"/>
              <a:t>32</a:t>
            </a:fld>
            <a:endParaRPr lang="en-US"/>
          </a:p>
        </p:txBody>
      </p:sp>
      <p:sp>
        <p:nvSpPr>
          <p:cNvPr id="25604" name="Rectangle 2"/>
          <p:cNvSpPr>
            <a:spLocks noGrp="1" noChangeArrowheads="1"/>
          </p:cNvSpPr>
          <p:nvPr>
            <p:ph type="title"/>
          </p:nvPr>
        </p:nvSpPr>
        <p:spPr/>
        <p:txBody>
          <a:bodyPr/>
          <a:lstStyle/>
          <a:p>
            <a:pPr eaLnBrk="1" hangingPunct="1"/>
            <a:r>
              <a:rPr lang="en-US" sz="4000"/>
              <a:t>How much rent can I afford with my voucher?</a:t>
            </a:r>
          </a:p>
        </p:txBody>
      </p:sp>
      <p:sp>
        <p:nvSpPr>
          <p:cNvPr id="25605" name="Rectangle 3"/>
          <p:cNvSpPr>
            <a:spLocks noGrp="1" noChangeArrowheads="1"/>
          </p:cNvSpPr>
          <p:nvPr>
            <p:ph type="body" idx="1"/>
          </p:nvPr>
        </p:nvSpPr>
        <p:spPr/>
        <p:txBody>
          <a:bodyPr/>
          <a:lstStyle/>
          <a:p>
            <a:pPr eaLnBrk="1" hangingPunct="1">
              <a:buFontTx/>
              <a:buNone/>
            </a:pPr>
            <a:r>
              <a:rPr lang="en-US" sz="2400"/>
              <a:t>EXAMPLE </a:t>
            </a:r>
          </a:p>
          <a:p>
            <a:pPr eaLnBrk="1" hangingPunct="1"/>
            <a:r>
              <a:rPr lang="en-US" sz="2400"/>
              <a:t>The payment standard for a 1-bedroom is $1,367</a:t>
            </a:r>
          </a:p>
          <a:p>
            <a:pPr eaLnBrk="1" hangingPunct="1"/>
            <a:r>
              <a:rPr lang="en-US" sz="2400"/>
              <a:t>You locate an apartment with a gross rent of $1,500 with your 1-bedroom voucher</a:t>
            </a:r>
          </a:p>
          <a:p>
            <a:pPr eaLnBrk="1" hangingPunct="1"/>
            <a:r>
              <a:rPr lang="en-US" sz="2400"/>
              <a:t>And based on your income, HPD calculated your tenant share of the rent to be $500</a:t>
            </a:r>
          </a:p>
          <a:p>
            <a:pPr eaLnBrk="1" hangingPunct="1"/>
            <a:r>
              <a:rPr lang="en-US" sz="2400"/>
              <a:t>Then your tenant share will include the $133 difference from the payment standard ($1,500- $1,367)</a:t>
            </a:r>
          </a:p>
          <a:p>
            <a:pPr eaLnBrk="1" hangingPunct="1"/>
            <a:r>
              <a:rPr lang="en-US" sz="2400"/>
              <a:t>Your final total share of rent is </a:t>
            </a:r>
            <a:r>
              <a:rPr lang="en-US" sz="2400" b="1"/>
              <a:t>$633</a:t>
            </a:r>
            <a:r>
              <a:rPr lang="en-US" sz="2400"/>
              <a:t> ($500 + $133)</a:t>
            </a:r>
            <a:br>
              <a:rPr lang="en-US" sz="2400"/>
            </a:br>
            <a:endParaRPr lang="en-US" sz="2400"/>
          </a:p>
          <a:p>
            <a:pPr lvl="1" eaLnBrk="1" hangingPunct="1">
              <a:buFontTx/>
              <a:buNone/>
            </a:pPr>
            <a:r>
              <a:rPr lang="en-US" sz="2000" b="1"/>
              <a:t>$633 CANNOT exceed 40% of your monthly adjusted income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1371600"/>
            <a:ext cx="609600" cy="609600"/>
          </a:xfrm>
          <a:prstGeom prst="rect">
            <a:avLst/>
          </a:prstGeom>
        </p:spPr>
      </p:pic>
    </p:spTree>
  </p:cSld>
  <p:clrMapOvr>
    <a:masterClrMapping/>
  </p:clrMapOvr>
  <p:transition spd="slow" advTm="40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2662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8C2E31C-43DE-4287-B66E-7ED46E07E906}" type="slidenum">
              <a:rPr lang="en-US" smtClean="0"/>
              <a:pPr eaLnBrk="1" hangingPunct="1"/>
              <a:t>33</a:t>
            </a:fld>
            <a:endParaRPr lang="en-US"/>
          </a:p>
        </p:txBody>
      </p:sp>
      <p:sp>
        <p:nvSpPr>
          <p:cNvPr id="26628" name="Rectangle 2"/>
          <p:cNvSpPr>
            <a:spLocks noGrp="1" noChangeArrowheads="1"/>
          </p:cNvSpPr>
          <p:nvPr>
            <p:ph type="title"/>
          </p:nvPr>
        </p:nvSpPr>
        <p:spPr/>
        <p:txBody>
          <a:bodyPr/>
          <a:lstStyle/>
          <a:p>
            <a:pPr eaLnBrk="1" hangingPunct="1"/>
            <a:r>
              <a:rPr lang="en-US" sz="4000"/>
              <a:t>Eligibility for a HPD Section 8 Voucher</a:t>
            </a:r>
          </a:p>
        </p:txBody>
      </p:sp>
      <p:sp>
        <p:nvSpPr>
          <p:cNvPr id="26629" name="Rectangle 3"/>
          <p:cNvSpPr>
            <a:spLocks noGrp="1" noChangeArrowheads="1"/>
          </p:cNvSpPr>
          <p:nvPr>
            <p:ph type="body" idx="1"/>
          </p:nvPr>
        </p:nvSpPr>
        <p:spPr/>
        <p:txBody>
          <a:bodyPr/>
          <a:lstStyle/>
          <a:p>
            <a:pPr eaLnBrk="1" hangingPunct="1">
              <a:lnSpc>
                <a:spcPct val="80000"/>
              </a:lnSpc>
              <a:buFontTx/>
              <a:buNone/>
            </a:pPr>
            <a:r>
              <a:rPr lang="en-US" sz="2400"/>
              <a:t>The family . . .</a:t>
            </a:r>
          </a:p>
          <a:p>
            <a:pPr eaLnBrk="1" hangingPunct="1">
              <a:lnSpc>
                <a:spcPct val="80000"/>
              </a:lnSpc>
            </a:pPr>
            <a:r>
              <a:rPr lang="en-US" sz="2400"/>
              <a:t>must meet the definition of a family</a:t>
            </a:r>
          </a:p>
          <a:p>
            <a:pPr eaLnBrk="1" hangingPunct="1">
              <a:lnSpc>
                <a:spcPct val="80000"/>
              </a:lnSpc>
            </a:pPr>
            <a:r>
              <a:rPr lang="en-US" sz="2400"/>
              <a:t>must be within the income limits</a:t>
            </a:r>
          </a:p>
          <a:p>
            <a:pPr eaLnBrk="1" hangingPunct="1">
              <a:lnSpc>
                <a:spcPct val="80000"/>
              </a:lnSpc>
            </a:pPr>
            <a:r>
              <a:rPr lang="en-US" sz="2400"/>
              <a:t>must meet HPD program preference</a:t>
            </a:r>
          </a:p>
          <a:p>
            <a:pPr eaLnBrk="1" hangingPunct="1">
              <a:lnSpc>
                <a:spcPct val="80000"/>
              </a:lnSpc>
            </a:pPr>
            <a:r>
              <a:rPr lang="en-US" sz="2400"/>
              <a:t>must provide all requested information</a:t>
            </a:r>
          </a:p>
          <a:p>
            <a:pPr eaLnBrk="1" hangingPunct="1">
              <a:lnSpc>
                <a:spcPct val="80000"/>
              </a:lnSpc>
            </a:pPr>
            <a:r>
              <a:rPr lang="en-US" sz="2400"/>
              <a:t>must not have been convicted of producing methamphetamines on federally assisted property</a:t>
            </a:r>
          </a:p>
          <a:p>
            <a:pPr eaLnBrk="1" hangingPunct="1">
              <a:lnSpc>
                <a:spcPct val="80000"/>
              </a:lnSpc>
            </a:pPr>
            <a:r>
              <a:rPr lang="en-US" sz="2400"/>
              <a:t>must not be subject to a lifetime sex offender registry</a:t>
            </a:r>
          </a:p>
          <a:p>
            <a:pPr eaLnBrk="1" hangingPunct="1">
              <a:lnSpc>
                <a:spcPct val="80000"/>
              </a:lnSpc>
            </a:pPr>
            <a:r>
              <a:rPr lang="en-US" sz="2400"/>
              <a:t>must have at least one household member who is a citizen or eligible immigrant</a:t>
            </a:r>
            <a:endParaRPr lang="en-US" sz="2400">
              <a:cs typeface="Arial"/>
            </a:endParaRPr>
          </a:p>
          <a:p>
            <a:pPr eaLnBrk="1" hangingPunct="1">
              <a:lnSpc>
                <a:spcPct val="80000"/>
              </a:lnSpc>
            </a:pPr>
            <a:r>
              <a:rPr lang="en-US" sz="2400"/>
              <a:t>must not have a household member who was previously terminated by a Public Housing Authority for fraud or owe money to HPD or another PHA</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1800" y="1905000"/>
            <a:ext cx="609600" cy="609600"/>
          </a:xfrm>
          <a:prstGeom prst="rect">
            <a:avLst/>
          </a:prstGeom>
        </p:spPr>
      </p:pic>
    </p:spTree>
  </p:cSld>
  <p:clrMapOvr>
    <a:masterClrMapping/>
  </p:clrMapOvr>
  <p:transition spd="slow" advTm="424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r:id="rId4"/>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27651"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00EDC7B-C1E4-4AE5-A658-D295E02049FB}" type="slidenum">
              <a:rPr lang="en-US" smtClean="0"/>
              <a:pPr eaLnBrk="1" hangingPunct="1"/>
              <a:t>34</a:t>
            </a:fld>
            <a:endParaRPr lang="en-US"/>
          </a:p>
        </p:txBody>
      </p:sp>
      <p:sp>
        <p:nvSpPr>
          <p:cNvPr id="27652" name="Rectangle 2"/>
          <p:cNvSpPr>
            <a:spLocks noGrp="1" noChangeArrowheads="1"/>
          </p:cNvSpPr>
          <p:nvPr>
            <p:ph type="title"/>
          </p:nvPr>
        </p:nvSpPr>
        <p:spPr/>
        <p:txBody>
          <a:bodyPr/>
          <a:lstStyle/>
          <a:p>
            <a:pPr eaLnBrk="1" hangingPunct="1"/>
            <a:r>
              <a:rPr lang="en-US" sz="4000"/>
              <a:t>How does HPD Calculate your Share of the Total Rent? </a:t>
            </a:r>
          </a:p>
        </p:txBody>
      </p:sp>
      <p:sp>
        <p:nvSpPr>
          <p:cNvPr id="27653" name="Rectangle 3"/>
          <p:cNvSpPr>
            <a:spLocks noGrp="1" noChangeArrowheads="1"/>
          </p:cNvSpPr>
          <p:nvPr>
            <p:ph type="body" idx="1"/>
          </p:nvPr>
        </p:nvSpPr>
        <p:spPr/>
        <p:txBody>
          <a:bodyPr/>
          <a:lstStyle/>
          <a:p>
            <a:pPr marL="609600" indent="-609600" eaLnBrk="1" hangingPunct="1">
              <a:buFontTx/>
              <a:buAutoNum type="arabicPeriod"/>
            </a:pPr>
            <a:r>
              <a:rPr lang="en-US"/>
              <a:t>Determines your Payment Standard from the unit size on your voucher </a:t>
            </a:r>
          </a:p>
          <a:p>
            <a:pPr marL="609600" indent="-609600" eaLnBrk="1" hangingPunct="1">
              <a:buFontTx/>
              <a:buAutoNum type="arabicPeriod"/>
            </a:pPr>
            <a:r>
              <a:rPr lang="en-US"/>
              <a:t>Determines your total rent (“gross rent”)</a:t>
            </a:r>
          </a:p>
          <a:p>
            <a:pPr marL="609600" indent="-609600" eaLnBrk="1" hangingPunct="1">
              <a:buFontTx/>
              <a:buAutoNum type="arabicPeriod"/>
            </a:pPr>
            <a:r>
              <a:rPr lang="en-US"/>
              <a:t>Determines your adjusted income</a:t>
            </a:r>
          </a:p>
          <a:p>
            <a:pPr marL="609600" indent="-609600" eaLnBrk="1" hangingPunct="1">
              <a:buFontTx/>
              <a:buAutoNum type="arabicPeriod"/>
            </a:pPr>
            <a:r>
              <a:rPr lang="en-US"/>
              <a:t>Calculates your Total Tenant Payment (TTP)</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0" y="1905000"/>
            <a:ext cx="609600" cy="609600"/>
          </a:xfrm>
          <a:prstGeom prst="rect">
            <a:avLst/>
          </a:prstGeom>
        </p:spPr>
      </p:pic>
    </p:spTree>
  </p:cSld>
  <p:clrMapOvr>
    <a:masterClrMapping/>
  </p:clrMapOvr>
  <p:transition spd="slow" advTm="17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2867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A5EA441-64A8-4D59-850B-F59E99AFD765}" type="slidenum">
              <a:rPr lang="en-US" smtClean="0"/>
              <a:pPr eaLnBrk="1" hangingPunct="1"/>
              <a:t>35</a:t>
            </a:fld>
            <a:endParaRPr lang="en-US"/>
          </a:p>
        </p:txBody>
      </p:sp>
      <p:sp>
        <p:nvSpPr>
          <p:cNvPr id="28676" name="Rectangle 2"/>
          <p:cNvSpPr>
            <a:spLocks noGrp="1" noChangeArrowheads="1"/>
          </p:cNvSpPr>
          <p:nvPr>
            <p:ph type="title"/>
          </p:nvPr>
        </p:nvSpPr>
        <p:spPr/>
        <p:txBody>
          <a:bodyPr/>
          <a:lstStyle/>
          <a:p>
            <a:pPr eaLnBrk="1" hangingPunct="1"/>
            <a:r>
              <a:rPr lang="en-US" sz="4000"/>
              <a:t>How does HPD Calculate your Share of the Total Rent?</a:t>
            </a:r>
          </a:p>
        </p:txBody>
      </p:sp>
      <p:sp>
        <p:nvSpPr>
          <p:cNvPr id="28677" name="Rectangle 3"/>
          <p:cNvSpPr>
            <a:spLocks noGrp="1" noChangeArrowheads="1"/>
          </p:cNvSpPr>
          <p:nvPr>
            <p:ph type="body" idx="1"/>
          </p:nvPr>
        </p:nvSpPr>
        <p:spPr/>
        <p:txBody>
          <a:bodyPr/>
          <a:lstStyle/>
          <a:p>
            <a:pPr eaLnBrk="1" hangingPunct="1"/>
            <a:r>
              <a:rPr lang="en-US"/>
              <a:t>Your total rent (“gross rent”) is the rent you pay to the landlord plus the utility costs</a:t>
            </a:r>
            <a:br>
              <a:rPr lang="en-US"/>
            </a:br>
            <a:endParaRPr lang="en-US"/>
          </a:p>
          <a:p>
            <a:pPr eaLnBrk="1" hangingPunct="1"/>
            <a:r>
              <a:rPr lang="en-US"/>
              <a:t>HPD will determine whether the rent for your unit is reasonable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1676400"/>
            <a:ext cx="609600" cy="609600"/>
          </a:xfrm>
          <a:prstGeom prst="rect">
            <a:avLst/>
          </a:prstGeom>
        </p:spPr>
      </p:pic>
    </p:spTree>
  </p:cSld>
  <p:clrMapOvr>
    <a:masterClrMapping/>
  </p:clrMapOvr>
  <p:transition spd="slow" advTm="11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2969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5F06D6-19C4-41CA-A7A5-EDA47B3849AE}" type="slidenum">
              <a:rPr lang="en-US" smtClean="0"/>
              <a:pPr eaLnBrk="1" hangingPunct="1"/>
              <a:t>36</a:t>
            </a:fld>
            <a:endParaRPr lang="en-US"/>
          </a:p>
        </p:txBody>
      </p:sp>
      <p:sp>
        <p:nvSpPr>
          <p:cNvPr id="29700" name="Rectangle 2"/>
          <p:cNvSpPr>
            <a:spLocks noGrp="1" noChangeArrowheads="1"/>
          </p:cNvSpPr>
          <p:nvPr>
            <p:ph type="title"/>
          </p:nvPr>
        </p:nvSpPr>
        <p:spPr/>
        <p:txBody>
          <a:bodyPr/>
          <a:lstStyle/>
          <a:p>
            <a:pPr eaLnBrk="1" hangingPunct="1"/>
            <a:r>
              <a:rPr lang="en-US" sz="4000"/>
              <a:t>How does HPD Calculate your Share of the Total Rent?</a:t>
            </a:r>
          </a:p>
        </p:txBody>
      </p:sp>
      <p:sp>
        <p:nvSpPr>
          <p:cNvPr id="29701" name="Rectangle 3"/>
          <p:cNvSpPr>
            <a:spLocks noGrp="1" noChangeArrowheads="1"/>
          </p:cNvSpPr>
          <p:nvPr>
            <p:ph type="body" idx="1"/>
          </p:nvPr>
        </p:nvSpPr>
        <p:spPr/>
        <p:txBody>
          <a:bodyPr/>
          <a:lstStyle/>
          <a:p>
            <a:pPr eaLnBrk="1" hangingPunct="1"/>
            <a:r>
              <a:rPr lang="en-US"/>
              <a:t>HPD determines your gross income from income for all family members: wages (before taxes), Social Security, SSI, Public Assistance, pensions, unemployment, self-employment, child support, family support and income from assets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72800" y="1143000"/>
            <a:ext cx="609600" cy="609600"/>
          </a:xfrm>
          <a:prstGeom prst="rect">
            <a:avLst/>
          </a:prstGeom>
        </p:spPr>
      </p:pic>
    </p:spTree>
  </p:cSld>
  <p:clrMapOvr>
    <a:masterClrMapping/>
  </p:clrMapOvr>
  <p:transition spd="slow" advTm="18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3072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CA0AACD-596A-49FF-8E5C-60DA643A9648}" type="slidenum">
              <a:rPr lang="en-US" smtClean="0"/>
              <a:pPr eaLnBrk="1" hangingPunct="1"/>
              <a:t>37</a:t>
            </a:fld>
            <a:endParaRPr lang="en-US"/>
          </a:p>
        </p:txBody>
      </p:sp>
      <p:sp>
        <p:nvSpPr>
          <p:cNvPr id="30724" name="Rectangle 2"/>
          <p:cNvSpPr>
            <a:spLocks noGrp="1" noChangeArrowheads="1"/>
          </p:cNvSpPr>
          <p:nvPr>
            <p:ph type="title"/>
          </p:nvPr>
        </p:nvSpPr>
        <p:spPr/>
        <p:txBody>
          <a:bodyPr/>
          <a:lstStyle/>
          <a:p>
            <a:pPr eaLnBrk="1" hangingPunct="1"/>
            <a:r>
              <a:rPr lang="en-US" sz="4000"/>
              <a:t>How does HPD Calculate your Share of the Total Rent?</a:t>
            </a:r>
          </a:p>
        </p:txBody>
      </p:sp>
      <p:sp>
        <p:nvSpPr>
          <p:cNvPr id="30725" name="Rectangle 3"/>
          <p:cNvSpPr>
            <a:spLocks noGrp="1" noChangeArrowheads="1"/>
          </p:cNvSpPr>
          <p:nvPr>
            <p:ph type="body" idx="1"/>
          </p:nvPr>
        </p:nvSpPr>
        <p:spPr/>
        <p:txBody>
          <a:bodyPr/>
          <a:lstStyle/>
          <a:p>
            <a:pPr eaLnBrk="1" hangingPunct="1">
              <a:lnSpc>
                <a:spcPct val="90000"/>
              </a:lnSpc>
            </a:pPr>
            <a:r>
              <a:rPr lang="en-US" sz="2400"/>
              <a:t>HPD makes deductions for the following</a:t>
            </a:r>
          </a:p>
          <a:p>
            <a:pPr lvl="1" eaLnBrk="1" hangingPunct="1">
              <a:lnSpc>
                <a:spcPct val="90000"/>
              </a:lnSpc>
            </a:pPr>
            <a:r>
              <a:rPr lang="en-US" sz="2000"/>
              <a:t>Minor Children: any minor 17 or younger</a:t>
            </a:r>
          </a:p>
          <a:p>
            <a:pPr lvl="1" eaLnBrk="1" hangingPunct="1">
              <a:lnSpc>
                <a:spcPct val="90000"/>
              </a:lnSpc>
            </a:pPr>
            <a:r>
              <a:rPr lang="en-US" sz="2000"/>
              <a:t>Seniors and Persons with Disabilities: disabled or elderly (62+) head of household, co-head, or spouse with unreimbursed medical or pharmacy expenses</a:t>
            </a:r>
          </a:p>
          <a:p>
            <a:pPr lvl="1" eaLnBrk="1" hangingPunct="1">
              <a:lnSpc>
                <a:spcPct val="90000"/>
              </a:lnSpc>
            </a:pPr>
            <a:r>
              <a:rPr lang="en-US" sz="2000"/>
              <a:t>Disability Assistance: unreimbursed expenses for family members 13 or older which allow a family member or disabled person to be employed </a:t>
            </a:r>
          </a:p>
          <a:p>
            <a:pPr lvl="1" eaLnBrk="1" hangingPunct="1">
              <a:lnSpc>
                <a:spcPct val="90000"/>
              </a:lnSpc>
            </a:pPr>
            <a:r>
              <a:rPr lang="en-US" sz="2000"/>
              <a:t>Childcare Expense: minors 12 or younger; expense which allow the head of household to be employed and/or further education</a:t>
            </a:r>
          </a:p>
          <a:p>
            <a:pPr lvl="1" eaLnBrk="1" hangingPunct="1">
              <a:lnSpc>
                <a:spcPct val="90000"/>
              </a:lnSpc>
            </a:pPr>
            <a:r>
              <a:rPr lang="en-US" sz="2000"/>
              <a:t>Medical Expense: Unreimbursed medical expenses that exceed 3% of the household income for any member of the family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0" y="2057400"/>
            <a:ext cx="609600" cy="609600"/>
          </a:xfrm>
          <a:prstGeom prst="rect">
            <a:avLst/>
          </a:prstGeom>
        </p:spPr>
      </p:pic>
    </p:spTree>
  </p:cSld>
  <p:clrMapOvr>
    <a:masterClrMapping/>
  </p:clrMapOvr>
  <p:transition spd="slow" advTm="49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3174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159BF2-186F-4636-91D2-9CB136307E4D}" type="slidenum">
              <a:rPr lang="en-US" smtClean="0"/>
              <a:pPr eaLnBrk="1" hangingPunct="1"/>
              <a:t>38</a:t>
            </a:fld>
            <a:endParaRPr lang="en-US"/>
          </a:p>
        </p:txBody>
      </p:sp>
      <p:sp>
        <p:nvSpPr>
          <p:cNvPr id="31748" name="Rectangle 2"/>
          <p:cNvSpPr>
            <a:spLocks noGrp="1" noChangeArrowheads="1"/>
          </p:cNvSpPr>
          <p:nvPr>
            <p:ph type="title"/>
          </p:nvPr>
        </p:nvSpPr>
        <p:spPr/>
        <p:txBody>
          <a:bodyPr/>
          <a:lstStyle/>
          <a:p>
            <a:pPr eaLnBrk="1" hangingPunct="1"/>
            <a:r>
              <a:rPr lang="en-US" sz="4000"/>
              <a:t>How does HPD Calculate your Share of the Total Rent?</a:t>
            </a:r>
          </a:p>
        </p:txBody>
      </p:sp>
      <p:sp>
        <p:nvSpPr>
          <p:cNvPr id="31749" name="Rectangle 3"/>
          <p:cNvSpPr>
            <a:spLocks noGrp="1" noChangeArrowheads="1"/>
          </p:cNvSpPr>
          <p:nvPr>
            <p:ph type="body" idx="1"/>
          </p:nvPr>
        </p:nvSpPr>
        <p:spPr/>
        <p:txBody>
          <a:bodyPr/>
          <a:lstStyle/>
          <a:p>
            <a:pPr eaLnBrk="1" hangingPunct="1"/>
            <a:endParaRPr lang="en-US"/>
          </a:p>
          <a:p>
            <a:pPr eaLnBrk="1" hangingPunct="1"/>
            <a:r>
              <a:rPr lang="en-US"/>
              <a:t>Your </a:t>
            </a:r>
            <a:r>
              <a:rPr lang="en-US" b="1"/>
              <a:t>adjusted income</a:t>
            </a:r>
            <a:r>
              <a:rPr lang="en-US"/>
              <a:t> is your gross income (before taxes) minus your allowable deductions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0" y="1580147"/>
            <a:ext cx="609600" cy="609600"/>
          </a:xfrm>
          <a:prstGeom prst="rect">
            <a:avLst/>
          </a:prstGeom>
        </p:spPr>
      </p:pic>
    </p:spTree>
  </p:cSld>
  <p:clrMapOvr>
    <a:masterClrMapping/>
  </p:clrMapOvr>
  <p:transition spd="slow" advTm="70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32771"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C7DED75-3A59-4266-BDF2-742C8322A054}" type="slidenum">
              <a:rPr lang="en-US" smtClean="0"/>
              <a:pPr eaLnBrk="1" hangingPunct="1"/>
              <a:t>39</a:t>
            </a:fld>
            <a:endParaRPr lang="en-US"/>
          </a:p>
        </p:txBody>
      </p:sp>
      <p:sp>
        <p:nvSpPr>
          <p:cNvPr id="32772" name="Rectangle 2"/>
          <p:cNvSpPr>
            <a:spLocks noGrp="1" noChangeArrowheads="1"/>
          </p:cNvSpPr>
          <p:nvPr>
            <p:ph type="title"/>
          </p:nvPr>
        </p:nvSpPr>
        <p:spPr/>
        <p:txBody>
          <a:bodyPr/>
          <a:lstStyle/>
          <a:p>
            <a:pPr eaLnBrk="1" hangingPunct="1"/>
            <a:r>
              <a:rPr lang="en-US" sz="4000"/>
              <a:t>How does HPD Calculate your Share of the Total Rent? </a:t>
            </a:r>
          </a:p>
        </p:txBody>
      </p:sp>
      <p:sp>
        <p:nvSpPr>
          <p:cNvPr id="32773" name="Rectangle 3"/>
          <p:cNvSpPr>
            <a:spLocks noGrp="1" noChangeArrowheads="1"/>
          </p:cNvSpPr>
          <p:nvPr>
            <p:ph type="body" idx="1"/>
          </p:nvPr>
        </p:nvSpPr>
        <p:spPr/>
        <p:txBody>
          <a:bodyPr/>
          <a:lstStyle/>
          <a:p>
            <a:pPr eaLnBrk="1" hangingPunct="1">
              <a:lnSpc>
                <a:spcPct val="80000"/>
              </a:lnSpc>
              <a:buFontTx/>
              <a:buNone/>
            </a:pPr>
            <a:r>
              <a:rPr lang="en-US" sz="2800"/>
              <a:t>The Total Tenant Payment (TTP) for voucher holders is the greater of: </a:t>
            </a:r>
          </a:p>
          <a:p>
            <a:pPr eaLnBrk="1" hangingPunct="1">
              <a:lnSpc>
                <a:spcPct val="80000"/>
              </a:lnSpc>
              <a:buFontTx/>
              <a:buNone/>
            </a:pPr>
            <a:endParaRPr lang="en-US" sz="2800"/>
          </a:p>
          <a:p>
            <a:pPr eaLnBrk="1" hangingPunct="1">
              <a:lnSpc>
                <a:spcPct val="80000"/>
              </a:lnSpc>
            </a:pPr>
            <a:r>
              <a:rPr lang="en-US" sz="2800"/>
              <a:t>30% of your monthly adjusted income</a:t>
            </a:r>
          </a:p>
          <a:p>
            <a:pPr eaLnBrk="1" hangingPunct="1">
              <a:lnSpc>
                <a:spcPct val="80000"/>
              </a:lnSpc>
              <a:buFontTx/>
              <a:buNone/>
            </a:pPr>
            <a:r>
              <a:rPr lang="en-US" sz="2800"/>
              <a:t>	OR</a:t>
            </a:r>
          </a:p>
          <a:p>
            <a:pPr eaLnBrk="1" hangingPunct="1">
              <a:lnSpc>
                <a:spcPct val="80000"/>
              </a:lnSpc>
            </a:pPr>
            <a:r>
              <a:rPr lang="en-US" sz="2800"/>
              <a:t>10% of your monthly gross income</a:t>
            </a:r>
          </a:p>
          <a:p>
            <a:pPr eaLnBrk="1" hangingPunct="1">
              <a:lnSpc>
                <a:spcPct val="80000"/>
              </a:lnSpc>
              <a:buFontTx/>
              <a:buNone/>
            </a:pPr>
            <a:r>
              <a:rPr lang="en-US" sz="2800"/>
              <a:t>	OR</a:t>
            </a:r>
          </a:p>
          <a:p>
            <a:pPr eaLnBrk="1" hangingPunct="1">
              <a:lnSpc>
                <a:spcPct val="80000"/>
              </a:lnSpc>
            </a:pPr>
            <a:r>
              <a:rPr lang="en-US" sz="2800"/>
              <a:t>Public Assistance Rent</a:t>
            </a:r>
          </a:p>
          <a:p>
            <a:pPr eaLnBrk="1" hangingPunct="1">
              <a:lnSpc>
                <a:spcPct val="80000"/>
              </a:lnSpc>
              <a:buFontTx/>
              <a:buNone/>
            </a:pPr>
            <a:r>
              <a:rPr lang="en-US" sz="2800"/>
              <a:t>	OR</a:t>
            </a:r>
          </a:p>
          <a:p>
            <a:pPr eaLnBrk="1" hangingPunct="1">
              <a:lnSpc>
                <a:spcPct val="80000"/>
              </a:lnSpc>
            </a:pPr>
            <a:r>
              <a:rPr lang="en-US" sz="2800"/>
              <a:t>$50</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31642" y="1447800"/>
            <a:ext cx="609600" cy="609600"/>
          </a:xfrm>
          <a:prstGeom prst="rect">
            <a:avLst/>
          </a:prstGeom>
        </p:spPr>
      </p:pic>
    </p:spTree>
  </p:cSld>
  <p:clrMapOvr>
    <a:masterClrMapping/>
  </p:clrMapOvr>
  <p:transition spd="slow" advTm="25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512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418B59A-18A9-4958-9049-C6515313D566}" type="slidenum">
              <a:rPr lang="en-US" smtClean="0"/>
              <a:pPr eaLnBrk="1" hangingPunct="1"/>
              <a:t>4</a:t>
            </a:fld>
            <a:endParaRPr lang="en-US"/>
          </a:p>
        </p:txBody>
      </p:sp>
      <p:sp>
        <p:nvSpPr>
          <p:cNvPr id="5124" name="Rectangle 2"/>
          <p:cNvSpPr>
            <a:spLocks noGrp="1" noChangeArrowheads="1"/>
          </p:cNvSpPr>
          <p:nvPr>
            <p:ph type="title"/>
          </p:nvPr>
        </p:nvSpPr>
        <p:spPr/>
        <p:txBody>
          <a:bodyPr/>
          <a:lstStyle/>
          <a:p>
            <a:pPr eaLnBrk="1" hangingPunct="1"/>
            <a:r>
              <a:rPr lang="en-US" sz="4000"/>
              <a:t>Overview of the Section 8 Program</a:t>
            </a:r>
          </a:p>
        </p:txBody>
      </p:sp>
      <p:sp>
        <p:nvSpPr>
          <p:cNvPr id="5125" name="Rectangle 3"/>
          <p:cNvSpPr>
            <a:spLocks noGrp="1" noChangeArrowheads="1"/>
          </p:cNvSpPr>
          <p:nvPr>
            <p:ph type="body" idx="1"/>
          </p:nvPr>
        </p:nvSpPr>
        <p:spPr/>
        <p:txBody>
          <a:bodyPr/>
          <a:lstStyle/>
          <a:p>
            <a:pPr eaLnBrk="1" hangingPunct="1"/>
            <a:r>
              <a:rPr lang="en-US"/>
              <a:t>The Section 8 program provides rental assistance to eligible households to assist in renting privately-owned apartments</a:t>
            </a:r>
            <a:br>
              <a:rPr lang="en-US"/>
            </a:br>
            <a:endParaRPr lang="en-US"/>
          </a:p>
          <a:p>
            <a:pPr eaLnBrk="1" hangingPunct="1"/>
            <a:r>
              <a:rPr lang="en-US"/>
              <a:t>HPD administers the Section 8 Program and makes Housing Assistance Payments (HAP) on behalf of the tenants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25000" y="2362200"/>
            <a:ext cx="609600" cy="609600"/>
          </a:xfrm>
          <a:prstGeom prst="rect">
            <a:avLst/>
          </a:prstGeom>
        </p:spPr>
      </p:pic>
    </p:spTree>
  </p:cSld>
  <p:clrMapOvr>
    <a:masterClrMapping/>
  </p:clrMapOvr>
  <p:transition spd="slow" advTm="14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3379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CDBCB77-B073-4125-B8F2-DFAD035F2D2B}" type="slidenum">
              <a:rPr lang="en-US" smtClean="0"/>
              <a:pPr eaLnBrk="1" hangingPunct="1"/>
              <a:t>40</a:t>
            </a:fld>
            <a:endParaRPr lang="en-US"/>
          </a:p>
        </p:txBody>
      </p:sp>
      <p:sp>
        <p:nvSpPr>
          <p:cNvPr id="33796" name="Rectangle 2"/>
          <p:cNvSpPr>
            <a:spLocks noGrp="1" noChangeArrowheads="1"/>
          </p:cNvSpPr>
          <p:nvPr>
            <p:ph type="title"/>
          </p:nvPr>
        </p:nvSpPr>
        <p:spPr/>
        <p:txBody>
          <a:bodyPr/>
          <a:lstStyle/>
          <a:p>
            <a:pPr eaLnBrk="1" hangingPunct="1"/>
            <a:r>
              <a:rPr lang="en-US"/>
              <a:t>Household Income</a:t>
            </a:r>
          </a:p>
        </p:txBody>
      </p:sp>
      <p:sp>
        <p:nvSpPr>
          <p:cNvPr id="33797" name="Rectangle 3"/>
          <p:cNvSpPr>
            <a:spLocks noGrp="1" noChangeArrowheads="1"/>
          </p:cNvSpPr>
          <p:nvPr>
            <p:ph type="body" idx="1"/>
          </p:nvPr>
        </p:nvSpPr>
        <p:spPr/>
        <p:txBody>
          <a:bodyPr/>
          <a:lstStyle/>
          <a:p>
            <a:pPr eaLnBrk="1" hangingPunct="1">
              <a:lnSpc>
                <a:spcPct val="80000"/>
              </a:lnSpc>
            </a:pPr>
            <a:r>
              <a:rPr lang="en-US" sz="2000"/>
              <a:t>All income received by any member of the household must be reported. Income includes (but is not limited to)</a:t>
            </a:r>
          </a:p>
          <a:p>
            <a:pPr eaLnBrk="1" hangingPunct="1">
              <a:lnSpc>
                <a:spcPct val="80000"/>
              </a:lnSpc>
            </a:pPr>
            <a:endParaRPr lang="en-US" sz="2000"/>
          </a:p>
          <a:p>
            <a:pPr lvl="1" eaLnBrk="1" hangingPunct="1">
              <a:lnSpc>
                <a:spcPct val="80000"/>
              </a:lnSpc>
            </a:pPr>
            <a:r>
              <a:rPr lang="en-US" sz="1800"/>
              <a:t>Any regular income received from organizations or persons (including relatives and friends) not residing in your home</a:t>
            </a:r>
          </a:p>
          <a:p>
            <a:pPr lvl="1" eaLnBrk="1" hangingPunct="1">
              <a:lnSpc>
                <a:spcPct val="80000"/>
              </a:lnSpc>
            </a:pPr>
            <a:r>
              <a:rPr lang="en-US" sz="1800"/>
              <a:t>Self-employment/ seasonal employment</a:t>
            </a:r>
          </a:p>
          <a:p>
            <a:pPr lvl="1" eaLnBrk="1" hangingPunct="1">
              <a:lnSpc>
                <a:spcPct val="80000"/>
              </a:lnSpc>
            </a:pPr>
            <a:r>
              <a:rPr lang="en-US" sz="1800"/>
              <a:t>“Working off the books”</a:t>
            </a:r>
          </a:p>
          <a:p>
            <a:pPr lvl="1" eaLnBrk="1" hangingPunct="1">
              <a:lnSpc>
                <a:spcPct val="80000"/>
              </a:lnSpc>
            </a:pPr>
            <a:r>
              <a:rPr lang="en-US" sz="1800"/>
              <a:t>Child Support/Alimony</a:t>
            </a:r>
          </a:p>
          <a:p>
            <a:pPr lvl="1" eaLnBrk="1" hangingPunct="1">
              <a:lnSpc>
                <a:spcPct val="80000"/>
              </a:lnSpc>
            </a:pPr>
            <a:r>
              <a:rPr lang="en-US" sz="1800"/>
              <a:t>Unemployment/worker’s compensation</a:t>
            </a:r>
          </a:p>
          <a:p>
            <a:pPr lvl="1" eaLnBrk="1" hangingPunct="1">
              <a:lnSpc>
                <a:spcPct val="80000"/>
              </a:lnSpc>
            </a:pPr>
            <a:r>
              <a:rPr lang="en-US" sz="1800"/>
              <a:t>Social Security/SSI</a:t>
            </a:r>
          </a:p>
          <a:p>
            <a:pPr lvl="1" eaLnBrk="1" hangingPunct="1">
              <a:lnSpc>
                <a:spcPct val="80000"/>
              </a:lnSpc>
            </a:pPr>
            <a:r>
              <a:rPr lang="en-US" sz="1800"/>
              <a:t>Public Assistance </a:t>
            </a:r>
          </a:p>
          <a:p>
            <a:pPr lvl="1" eaLnBrk="1" hangingPunct="1">
              <a:lnSpc>
                <a:spcPct val="80000"/>
              </a:lnSpc>
            </a:pPr>
            <a:r>
              <a:rPr lang="en-US" sz="1800"/>
              <a:t>Pension/Retirement</a:t>
            </a:r>
          </a:p>
          <a:p>
            <a:pPr lvl="1" eaLnBrk="1" hangingPunct="1">
              <a:lnSpc>
                <a:spcPct val="80000"/>
              </a:lnSpc>
            </a:pPr>
            <a:r>
              <a:rPr lang="en-US" sz="1800"/>
              <a:t>Disability payments</a:t>
            </a:r>
          </a:p>
          <a:p>
            <a:pPr lvl="1" eaLnBrk="1" hangingPunct="1">
              <a:lnSpc>
                <a:spcPct val="80000"/>
              </a:lnSpc>
            </a:pPr>
            <a:r>
              <a:rPr lang="en-US" sz="1800"/>
              <a:t>Veteran’s pay</a:t>
            </a:r>
          </a:p>
          <a:p>
            <a:pPr lvl="1" eaLnBrk="1" hangingPunct="1">
              <a:lnSpc>
                <a:spcPct val="80000"/>
              </a:lnSpc>
            </a:pPr>
            <a:r>
              <a:rPr lang="en-US" sz="1800"/>
              <a:t>Financial Aid/Scholarship</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1042737"/>
            <a:ext cx="609600" cy="609600"/>
          </a:xfrm>
          <a:prstGeom prst="rect">
            <a:avLst/>
          </a:prstGeom>
        </p:spPr>
      </p:pic>
    </p:spTree>
  </p:cSld>
  <p:clrMapOvr>
    <a:masterClrMapping/>
  </p:clrMapOvr>
  <p:transition spd="slow" advTm="394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3481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8BD719-7FE0-40F8-9605-F089B61765FF}" type="slidenum">
              <a:rPr lang="en-US" smtClean="0"/>
              <a:pPr eaLnBrk="1" hangingPunct="1"/>
              <a:t>41</a:t>
            </a:fld>
            <a:endParaRPr lang="en-US"/>
          </a:p>
        </p:txBody>
      </p:sp>
      <p:sp>
        <p:nvSpPr>
          <p:cNvPr id="34820" name="Rectangle 2"/>
          <p:cNvSpPr>
            <a:spLocks noGrp="1" noChangeArrowheads="1"/>
          </p:cNvSpPr>
          <p:nvPr>
            <p:ph type="title"/>
          </p:nvPr>
        </p:nvSpPr>
        <p:spPr/>
        <p:txBody>
          <a:bodyPr/>
          <a:lstStyle/>
          <a:p>
            <a:pPr eaLnBrk="1" hangingPunct="1"/>
            <a:r>
              <a:rPr lang="en-US"/>
              <a:t>Household Assets</a:t>
            </a:r>
          </a:p>
        </p:txBody>
      </p:sp>
      <p:sp>
        <p:nvSpPr>
          <p:cNvPr id="34821" name="Rectangle 3"/>
          <p:cNvSpPr>
            <a:spLocks noGrp="1" noChangeArrowheads="1"/>
          </p:cNvSpPr>
          <p:nvPr>
            <p:ph type="body" idx="1"/>
          </p:nvPr>
        </p:nvSpPr>
        <p:spPr/>
        <p:txBody>
          <a:bodyPr/>
          <a:lstStyle/>
          <a:p>
            <a:pPr eaLnBrk="1" hangingPunct="1">
              <a:lnSpc>
                <a:spcPct val="90000"/>
              </a:lnSpc>
            </a:pPr>
            <a:r>
              <a:rPr lang="en-US" sz="2800"/>
              <a:t>All assets for any member of the household must be reported. An asset is something you own that you can convert into cash. This includes (but is not limited to):</a:t>
            </a:r>
          </a:p>
          <a:p>
            <a:pPr lvl="1" eaLnBrk="1" hangingPunct="1">
              <a:lnSpc>
                <a:spcPct val="90000"/>
              </a:lnSpc>
            </a:pPr>
            <a:r>
              <a:rPr lang="en-US" sz="2400"/>
              <a:t>Bank accounts</a:t>
            </a:r>
          </a:p>
          <a:p>
            <a:pPr lvl="1" eaLnBrk="1" hangingPunct="1">
              <a:lnSpc>
                <a:spcPct val="90000"/>
              </a:lnSpc>
            </a:pPr>
            <a:r>
              <a:rPr lang="en-US" sz="2400"/>
              <a:t>Investment accounts</a:t>
            </a:r>
          </a:p>
          <a:p>
            <a:pPr lvl="1" eaLnBrk="1" hangingPunct="1">
              <a:lnSpc>
                <a:spcPct val="90000"/>
              </a:lnSpc>
            </a:pPr>
            <a:r>
              <a:rPr lang="en-US" sz="2400"/>
              <a:t>Equity in real estate property</a:t>
            </a:r>
          </a:p>
          <a:p>
            <a:pPr lvl="1" eaLnBrk="1" hangingPunct="1">
              <a:lnSpc>
                <a:spcPct val="90000"/>
              </a:lnSpc>
            </a:pPr>
            <a:r>
              <a:rPr lang="en-US" sz="2400"/>
              <a:t>Retirement savings accounts</a:t>
            </a:r>
          </a:p>
          <a:p>
            <a:pPr lvl="1" eaLnBrk="1" hangingPunct="1">
              <a:lnSpc>
                <a:spcPct val="90000"/>
              </a:lnSpc>
            </a:pPr>
            <a:r>
              <a:rPr lang="en-US" sz="2400"/>
              <a:t>Company retirement or pension accounts</a:t>
            </a:r>
          </a:p>
          <a:p>
            <a:pPr lvl="1" eaLnBrk="1" hangingPunct="1">
              <a:lnSpc>
                <a:spcPct val="90000"/>
              </a:lnSpc>
            </a:pPr>
            <a:r>
              <a:rPr lang="en-US" sz="2400"/>
              <a:t>Lump sum payment</a:t>
            </a:r>
          </a:p>
          <a:p>
            <a:pPr lvl="1" eaLnBrk="1" hangingPunct="1">
              <a:lnSpc>
                <a:spcPct val="90000"/>
              </a:lnSpc>
            </a:pPr>
            <a:r>
              <a:rPr lang="en-US" sz="2400"/>
              <a:t>Personal property held as investment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96600" y="533400"/>
            <a:ext cx="609600" cy="609600"/>
          </a:xfrm>
          <a:prstGeom prst="rect">
            <a:avLst/>
          </a:prstGeom>
        </p:spPr>
      </p:pic>
    </p:spTree>
  </p:cSld>
  <p:clrMapOvr>
    <a:masterClrMapping/>
  </p:clrMapOvr>
  <p:transition spd="slow" advTm="254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0F243-AF27-20E0-7D39-3E548792B1CF}"/>
              </a:ext>
            </a:extLst>
          </p:cNvPr>
          <p:cNvSpPr>
            <a:spLocks noGrp="1"/>
          </p:cNvSpPr>
          <p:nvPr>
            <p:ph type="title"/>
          </p:nvPr>
        </p:nvSpPr>
        <p:spPr/>
        <p:txBody>
          <a:bodyPr/>
          <a:lstStyle/>
          <a:p>
            <a:r>
              <a:rPr lang="en-US">
                <a:cs typeface="Arial"/>
              </a:rPr>
              <a:t>Eligible Household Members</a:t>
            </a:r>
            <a:endParaRPr lang="en-US"/>
          </a:p>
        </p:txBody>
      </p:sp>
      <p:sp>
        <p:nvSpPr>
          <p:cNvPr id="3" name="Content Placeholder 2">
            <a:extLst>
              <a:ext uri="{FF2B5EF4-FFF2-40B4-BE49-F238E27FC236}">
                <a16:creationId xmlns:a16="http://schemas.microsoft.com/office/drawing/2014/main" id="{207A6F14-8BA1-708F-69D3-322F36C14BF8}"/>
              </a:ext>
            </a:extLst>
          </p:cNvPr>
          <p:cNvSpPr>
            <a:spLocks noGrp="1"/>
          </p:cNvSpPr>
          <p:nvPr>
            <p:ph idx="1"/>
          </p:nvPr>
        </p:nvSpPr>
        <p:spPr/>
        <p:txBody>
          <a:bodyPr/>
          <a:lstStyle/>
          <a:p>
            <a:r>
              <a:rPr lang="en-US" sz="2600" dirty="0">
                <a:latin typeface="Calibri"/>
                <a:ea typeface="Calibri"/>
                <a:cs typeface="Calibri"/>
              </a:rPr>
              <a:t>You are required to report the immigration status of all eligible household members to HPD, whether they are a citizen or eligible immigrant. HPD is required </a:t>
            </a:r>
            <a:r>
              <a:rPr lang="en-US" sz="2600" dirty="0">
                <a:latin typeface="Calibri"/>
                <a:ea typeface="+mn-lt"/>
                <a:cs typeface="+mn-lt"/>
              </a:rPr>
              <a:t>to share this information with federal agencies (such as HUD and USCIS).</a:t>
            </a:r>
            <a:r>
              <a:rPr lang="en-US" sz="2600" dirty="0">
                <a:latin typeface="Calibri"/>
                <a:ea typeface="Calibri"/>
                <a:cs typeface="Arial"/>
              </a:rPr>
              <a:t> </a:t>
            </a:r>
            <a:r>
              <a:rPr lang="en-US" sz="2600" dirty="0">
                <a:latin typeface="Calibri"/>
                <a:ea typeface="Calibri"/>
                <a:cs typeface="Calibri"/>
              </a:rPr>
              <a:t>Eligible immigrants include but are not limited to: lawful permanent residents, survivors of domestic violence and trafficking, asylum seekers, refugees. </a:t>
            </a:r>
          </a:p>
          <a:p>
            <a:r>
              <a:rPr lang="en-US" sz="2600" dirty="0">
                <a:latin typeface="Calibri"/>
                <a:ea typeface="Calibri"/>
                <a:cs typeface="Calibri"/>
              </a:rPr>
              <a:t>Go to </a:t>
            </a:r>
            <a:r>
              <a:rPr lang="en-US" sz="2600" dirty="0">
                <a:latin typeface="Calibri"/>
                <a:ea typeface="+mn-lt"/>
                <a:cs typeface="+mn-lt"/>
                <a:hlinkClick r:id="rId5"/>
              </a:rPr>
              <a:t>https://shorturl.at/T3Rtt</a:t>
            </a:r>
            <a:r>
              <a:rPr lang="en-US" sz="2600" dirty="0">
                <a:latin typeface="Calibri"/>
                <a:ea typeface="+mn-lt"/>
                <a:cs typeface="+mn-lt"/>
              </a:rPr>
              <a:t> </a:t>
            </a:r>
            <a:r>
              <a:rPr lang="en-US" sz="2600" dirty="0">
                <a:latin typeface="Calibri"/>
                <a:ea typeface="Calibri"/>
                <a:cs typeface="Arial"/>
              </a:rPr>
              <a:t>to view the </a:t>
            </a:r>
            <a:r>
              <a:rPr lang="en-US" sz="2600" b="1" dirty="0">
                <a:latin typeface="Calibri"/>
                <a:ea typeface="Calibri"/>
                <a:cs typeface="Arial"/>
              </a:rPr>
              <a:t>immigration fact sheet</a:t>
            </a:r>
            <a:r>
              <a:rPr lang="en-US" sz="2600" dirty="0">
                <a:latin typeface="Calibri"/>
                <a:ea typeface="Calibri"/>
                <a:cs typeface="Arial"/>
              </a:rPr>
              <a:t> which has </a:t>
            </a:r>
            <a:r>
              <a:rPr lang="en-US" sz="2600" dirty="0">
                <a:latin typeface="Calibri"/>
                <a:ea typeface="Calibri"/>
                <a:cs typeface="Calibri"/>
              </a:rPr>
              <a:t>more information on eligible immigration status. </a:t>
            </a:r>
          </a:p>
        </p:txBody>
      </p:sp>
      <p:sp>
        <p:nvSpPr>
          <p:cNvPr id="4" name="Footer Placeholder 3">
            <a:extLst>
              <a:ext uri="{FF2B5EF4-FFF2-40B4-BE49-F238E27FC236}">
                <a16:creationId xmlns:a16="http://schemas.microsoft.com/office/drawing/2014/main" id="{2E615D31-87D7-A976-C4D0-8EF86DB6ECAB}"/>
              </a:ext>
            </a:extLst>
          </p:cNvPr>
          <p:cNvSpPr>
            <a:spLocks noGrp="1"/>
          </p:cNvSpPr>
          <p:nvPr>
            <p:ph type="ftr" sz="quarter" idx="11"/>
          </p:nvPr>
        </p:nvSpPr>
        <p:spPr/>
        <p:txBody>
          <a:bodyPr/>
          <a:lstStyle/>
          <a:p>
            <a:pPr>
              <a:defRPr/>
            </a:pPr>
            <a:r>
              <a:rPr lang="en-US"/>
              <a:t>NYC HPD Section 8 Housing Choice Voucher Briefing Session</a:t>
            </a:r>
          </a:p>
        </p:txBody>
      </p:sp>
      <p:sp>
        <p:nvSpPr>
          <p:cNvPr id="5" name="Slide Number Placeholder 4">
            <a:extLst>
              <a:ext uri="{FF2B5EF4-FFF2-40B4-BE49-F238E27FC236}">
                <a16:creationId xmlns:a16="http://schemas.microsoft.com/office/drawing/2014/main" id="{8EBC73A0-7164-D73B-3877-2895140987DD}"/>
              </a:ext>
            </a:extLst>
          </p:cNvPr>
          <p:cNvSpPr>
            <a:spLocks noGrp="1"/>
          </p:cNvSpPr>
          <p:nvPr>
            <p:ph type="sldNum" sz="quarter" idx="12"/>
          </p:nvPr>
        </p:nvSpPr>
        <p:spPr/>
        <p:txBody>
          <a:bodyPr/>
          <a:lstStyle/>
          <a:p>
            <a:pPr>
              <a:defRPr/>
            </a:pPr>
            <a:fld id="{7FE6D6C9-AB2A-4C32-87C2-C6CC5881B0D1}" type="slidenum">
              <a:rPr lang="en-US"/>
              <a:pPr>
                <a:defRPr/>
              </a:pPr>
              <a:t>42</a:t>
            </a:fld>
            <a:endParaRPr lang="en-US"/>
          </a:p>
        </p:txBody>
      </p:sp>
      <p:pic>
        <p:nvPicPr>
          <p:cNvPr id="6" name="EHM">
            <a:hlinkClick r:id="" action="ppaction://media"/>
            <a:extLst>
              <a:ext uri="{FF2B5EF4-FFF2-40B4-BE49-F238E27FC236}">
                <a16:creationId xmlns:a16="http://schemas.microsoft.com/office/drawing/2014/main" id="{C58B026D-8515-F149-3035-069FAA32A0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39443" y="3225800"/>
            <a:ext cx="406400" cy="406400"/>
          </a:xfrm>
          <a:prstGeom prst="rect">
            <a:avLst/>
          </a:prstGeom>
        </p:spPr>
      </p:pic>
    </p:spTree>
    <p:extLst>
      <p:ext uri="{BB962C8B-B14F-4D97-AF65-F5344CB8AC3E}">
        <p14:creationId xmlns:p14="http://schemas.microsoft.com/office/powerpoint/2010/main" val="57807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6950BFC3-D8DA-4A85-94F7-54DA5524770B}">
      <p188:commentRel xmlns:p188="http://schemas.microsoft.com/office/powerpoint/2018/8/main" r:id="rId4"/>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3584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084799F-7606-4CC5-9A84-BA0AC31975D0}" type="slidenum">
              <a:rPr lang="en-US" smtClean="0"/>
              <a:pPr eaLnBrk="1" hangingPunct="1"/>
              <a:t>43</a:t>
            </a:fld>
            <a:endParaRPr lang="en-US"/>
          </a:p>
        </p:txBody>
      </p:sp>
      <p:sp>
        <p:nvSpPr>
          <p:cNvPr id="35844" name="Rectangle 2"/>
          <p:cNvSpPr>
            <a:spLocks noGrp="1" noChangeArrowheads="1"/>
          </p:cNvSpPr>
          <p:nvPr>
            <p:ph type="title"/>
          </p:nvPr>
        </p:nvSpPr>
        <p:spPr/>
        <p:txBody>
          <a:bodyPr/>
          <a:lstStyle/>
          <a:p>
            <a:pPr eaLnBrk="1" hangingPunct="1"/>
            <a:r>
              <a:rPr lang="en-US"/>
              <a:t>Eligible Household Members</a:t>
            </a:r>
          </a:p>
        </p:txBody>
      </p:sp>
      <p:sp>
        <p:nvSpPr>
          <p:cNvPr id="35845" name="Rectangle 3"/>
          <p:cNvSpPr>
            <a:spLocks noGrp="1" noChangeArrowheads="1"/>
          </p:cNvSpPr>
          <p:nvPr>
            <p:ph type="body" idx="1"/>
          </p:nvPr>
        </p:nvSpPr>
        <p:spPr/>
        <p:txBody>
          <a:bodyPr/>
          <a:lstStyle/>
          <a:p>
            <a:pPr eaLnBrk="1" hangingPunct="1"/>
            <a:r>
              <a:rPr lang="en-US"/>
              <a:t>According to federal regulations, HPD can only provide Section 8 subsidy to U.S. citizens and eligible immigrants</a:t>
            </a:r>
          </a:p>
          <a:p>
            <a:pPr eaLnBrk="1" hangingPunct="1"/>
            <a:r>
              <a:rPr lang="en-US"/>
              <a:t>HPD will pro-rate subsidy for families that include ineligible household members</a:t>
            </a:r>
          </a:p>
          <a:p>
            <a:pPr eaLnBrk="1" hangingPunct="1"/>
            <a:r>
              <a:rPr lang="en-US"/>
              <a:t>Pro-rated subsidy means the assistance will only be applied to eligible household members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9400" y="1447800"/>
            <a:ext cx="609600" cy="609600"/>
          </a:xfrm>
          <a:prstGeom prst="rect">
            <a:avLst/>
          </a:prstGeom>
        </p:spPr>
      </p:pic>
    </p:spTree>
  </p:cSld>
  <p:clrMapOvr>
    <a:masterClrMapping/>
  </p:clrMapOvr>
  <p:transition spd="slow" advTm="23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50488-B4C8-C581-B905-939FD88F1815}"/>
            </a:ext>
          </a:extLst>
        </p:cNvPr>
        <p:cNvGrpSpPr/>
        <p:nvPr/>
      </p:nvGrpSpPr>
      <p:grpSpPr>
        <a:xfrm>
          <a:off x="0" y="0"/>
          <a:ext cx="0" cy="0"/>
          <a:chOff x="0" y="0"/>
          <a:chExt cx="0" cy="0"/>
        </a:xfrm>
      </p:grpSpPr>
      <p:sp>
        <p:nvSpPr>
          <p:cNvPr id="36866" name="Footer Placeholder 4">
            <a:extLst>
              <a:ext uri="{FF2B5EF4-FFF2-40B4-BE49-F238E27FC236}">
                <a16:creationId xmlns:a16="http://schemas.microsoft.com/office/drawing/2014/main" id="{9F000A9F-8A75-9CD8-3908-4F505BDB7D9F}"/>
              </a:ext>
            </a:extLst>
          </p:cNvPr>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36867" name="Slide Number Placeholder 5">
            <a:extLst>
              <a:ext uri="{FF2B5EF4-FFF2-40B4-BE49-F238E27FC236}">
                <a16:creationId xmlns:a16="http://schemas.microsoft.com/office/drawing/2014/main" id="{B99E9584-349E-EFC3-4E1B-FC47590FE770}"/>
              </a:ext>
            </a:extLst>
          </p:cNvPr>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C6A9EFE-F256-480A-A085-2F6CBC49B3DA}" type="slidenum">
              <a:rPr lang="en-US" smtClean="0"/>
              <a:pPr eaLnBrk="1" hangingPunct="1"/>
              <a:t>44</a:t>
            </a:fld>
            <a:endParaRPr lang="en-US"/>
          </a:p>
        </p:txBody>
      </p:sp>
      <p:sp>
        <p:nvSpPr>
          <p:cNvPr id="36868" name="Rectangle 2">
            <a:extLst>
              <a:ext uri="{FF2B5EF4-FFF2-40B4-BE49-F238E27FC236}">
                <a16:creationId xmlns:a16="http://schemas.microsoft.com/office/drawing/2014/main" id="{A34162F7-C62E-AC87-FBB9-9FCD31B3C6A6}"/>
              </a:ext>
            </a:extLst>
          </p:cNvPr>
          <p:cNvSpPr>
            <a:spLocks noGrp="1" noChangeArrowheads="1"/>
          </p:cNvSpPr>
          <p:nvPr>
            <p:ph type="title"/>
          </p:nvPr>
        </p:nvSpPr>
        <p:spPr/>
        <p:txBody>
          <a:bodyPr/>
          <a:lstStyle/>
          <a:p>
            <a:pPr eaLnBrk="1" hangingPunct="1"/>
            <a:r>
              <a:rPr lang="en-US"/>
              <a:t>Eligible Household Members</a:t>
            </a:r>
          </a:p>
        </p:txBody>
      </p:sp>
      <p:pic>
        <p:nvPicPr>
          <p:cNvPr id="2" name="Recorded Sound">
            <a:hlinkClick r:id="" action="ppaction://media"/>
            <a:extLst>
              <a:ext uri="{FF2B5EF4-FFF2-40B4-BE49-F238E27FC236}">
                <a16:creationId xmlns:a16="http://schemas.microsoft.com/office/drawing/2014/main" id="{83A5F14D-446B-93E4-57BE-FEF3B6943E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29800" y="2562726"/>
            <a:ext cx="609600" cy="609600"/>
          </a:xfrm>
          <a:prstGeom prst="rect">
            <a:avLst/>
          </a:prstGeom>
        </p:spPr>
      </p:pic>
      <p:graphicFrame>
        <p:nvGraphicFramePr>
          <p:cNvPr id="5" name="Table 4">
            <a:extLst>
              <a:ext uri="{FF2B5EF4-FFF2-40B4-BE49-F238E27FC236}">
                <a16:creationId xmlns:a16="http://schemas.microsoft.com/office/drawing/2014/main" id="{08942010-1DAC-480C-247D-C87E6622C831}"/>
              </a:ext>
            </a:extLst>
          </p:cNvPr>
          <p:cNvGraphicFramePr>
            <a:graphicFrameLocks noGrp="1"/>
          </p:cNvGraphicFramePr>
          <p:nvPr>
            <p:extLst>
              <p:ext uri="{D42A27DB-BD31-4B8C-83A1-F6EECF244321}">
                <p14:modId xmlns:p14="http://schemas.microsoft.com/office/powerpoint/2010/main" val="1923746858"/>
              </p:ext>
            </p:extLst>
          </p:nvPr>
        </p:nvGraphicFramePr>
        <p:xfrm>
          <a:off x="826347" y="1537293"/>
          <a:ext cx="7491440" cy="3416534"/>
        </p:xfrm>
        <a:graphic>
          <a:graphicData uri="http://schemas.openxmlformats.org/drawingml/2006/table">
            <a:tbl>
              <a:tblPr firstRow="1" bandRow="1">
                <a:tableStyleId>{5C22544A-7EE6-4342-B048-85BDC9FD1C3A}</a:tableStyleId>
              </a:tblPr>
              <a:tblGrid>
                <a:gridCol w="2889250">
                  <a:extLst>
                    <a:ext uri="{9D8B030D-6E8A-4147-A177-3AD203B41FA5}">
                      <a16:colId xmlns:a16="http://schemas.microsoft.com/office/drawing/2014/main" val="1582949037"/>
                    </a:ext>
                  </a:extLst>
                </a:gridCol>
                <a:gridCol w="856470">
                  <a:extLst>
                    <a:ext uri="{9D8B030D-6E8A-4147-A177-3AD203B41FA5}">
                      <a16:colId xmlns:a16="http://schemas.microsoft.com/office/drawing/2014/main" val="1151284999"/>
                    </a:ext>
                  </a:extLst>
                </a:gridCol>
                <a:gridCol w="1872860">
                  <a:extLst>
                    <a:ext uri="{9D8B030D-6E8A-4147-A177-3AD203B41FA5}">
                      <a16:colId xmlns:a16="http://schemas.microsoft.com/office/drawing/2014/main" val="2599357097"/>
                    </a:ext>
                  </a:extLst>
                </a:gridCol>
                <a:gridCol w="1872860">
                  <a:extLst>
                    <a:ext uri="{9D8B030D-6E8A-4147-A177-3AD203B41FA5}">
                      <a16:colId xmlns:a16="http://schemas.microsoft.com/office/drawing/2014/main" val="3730990637"/>
                    </a:ext>
                  </a:extLst>
                </a:gridCol>
              </a:tblGrid>
              <a:tr h="581894">
                <a:tc>
                  <a:txBody>
                    <a:bodyPr/>
                    <a:lstStyle/>
                    <a:p>
                      <a:pPr lvl="0">
                        <a:buNone/>
                      </a:pPr>
                      <a:r>
                        <a:rPr lang="en-US" sz="1400" b="1"/>
                        <a:t>Household of 3</a:t>
                      </a:r>
                    </a:p>
                  </a:txBody>
                  <a:tcPr/>
                </a:tc>
                <a:tc>
                  <a:txBody>
                    <a:bodyPr/>
                    <a:lstStyle/>
                    <a:p>
                      <a:r>
                        <a:rPr lang="en-US" sz="1400" b="1"/>
                        <a:t>Gross Rent for the Unit</a:t>
                      </a:r>
                    </a:p>
                  </a:txBody>
                  <a:tcPr/>
                </a:tc>
                <a:tc>
                  <a:txBody>
                    <a:bodyPr/>
                    <a:lstStyle/>
                    <a:p>
                      <a:r>
                        <a:rPr lang="en-US" sz="1400" b="1"/>
                        <a:t>Tenant Share of Rent</a:t>
                      </a:r>
                      <a:r>
                        <a:rPr lang="en-US" sz="1400" b="1" baseline="30000"/>
                        <a:t>1</a:t>
                      </a:r>
                    </a:p>
                  </a:txBody>
                  <a:tcPr/>
                </a:tc>
                <a:tc>
                  <a:txBody>
                    <a:bodyPr/>
                    <a:lstStyle/>
                    <a:p>
                      <a:r>
                        <a:rPr lang="en-US" sz="1400" b="1"/>
                        <a:t>Housing Assistance Payment</a:t>
                      </a:r>
                      <a:r>
                        <a:rPr lang="en-US" sz="1400" b="1" baseline="30000"/>
                        <a:t>2</a:t>
                      </a:r>
                    </a:p>
                  </a:txBody>
                  <a:tcPr/>
                </a:tc>
                <a:extLst>
                  <a:ext uri="{0D108BD9-81ED-4DB2-BD59-A6C34878D82A}">
                    <a16:rowId xmlns:a16="http://schemas.microsoft.com/office/drawing/2014/main" val="1295165177"/>
                  </a:ext>
                </a:extLst>
              </a:tr>
              <a:tr h="581894">
                <a:tc>
                  <a:txBody>
                    <a:bodyPr/>
                    <a:lstStyle/>
                    <a:p>
                      <a:r>
                        <a:rPr lang="en-US" sz="1400"/>
                        <a:t>All 3 members have eligible immigration status</a:t>
                      </a:r>
                    </a:p>
                  </a:txBody>
                  <a:tcPr/>
                </a:tc>
                <a:tc>
                  <a:txBody>
                    <a:bodyPr/>
                    <a:lstStyle/>
                    <a:p>
                      <a:r>
                        <a:rPr lang="en-US" sz="1400"/>
                        <a:t>$1,000</a:t>
                      </a:r>
                    </a:p>
                  </a:txBody>
                  <a:tcPr/>
                </a:tc>
                <a:tc>
                  <a:txBody>
                    <a:bodyPr/>
                    <a:lstStyle/>
                    <a:p>
                      <a:r>
                        <a:rPr lang="en-US" sz="1400"/>
                        <a:t>$200</a:t>
                      </a:r>
                    </a:p>
                    <a:p>
                      <a:pPr lvl="0">
                        <a:buNone/>
                      </a:pPr>
                      <a:endParaRPr lang="en-US" sz="1400"/>
                    </a:p>
                  </a:txBody>
                  <a:tcPr/>
                </a:tc>
                <a:tc>
                  <a:txBody>
                    <a:bodyPr/>
                    <a:lstStyle/>
                    <a:p>
                      <a:r>
                        <a:rPr lang="en-US" sz="1400"/>
                        <a:t>$800</a:t>
                      </a:r>
                    </a:p>
                  </a:txBody>
                  <a:tcPr/>
                </a:tc>
                <a:extLst>
                  <a:ext uri="{0D108BD9-81ED-4DB2-BD59-A6C34878D82A}">
                    <a16:rowId xmlns:a16="http://schemas.microsoft.com/office/drawing/2014/main" val="1508530350"/>
                  </a:ext>
                </a:extLst>
              </a:tr>
              <a:tr h="581894">
                <a:tc>
                  <a:txBody>
                    <a:bodyPr/>
                    <a:lstStyle/>
                    <a:p>
                      <a:r>
                        <a:rPr lang="en-US" sz="1400"/>
                        <a:t>2 members are citizens or have eligible immigration status; 1 immigrant is an ineligible immigrant or non-contender</a:t>
                      </a:r>
                    </a:p>
                  </a:txBody>
                  <a:tcPr/>
                </a:tc>
                <a:tc>
                  <a:txBody>
                    <a:bodyPr/>
                    <a:lstStyle/>
                    <a:p>
                      <a:r>
                        <a:rPr lang="en-US" sz="1400"/>
                        <a:t>$1,000</a:t>
                      </a:r>
                    </a:p>
                  </a:txBody>
                  <a:tcPr/>
                </a:tc>
                <a:tc>
                  <a:txBody>
                    <a:bodyPr/>
                    <a:lstStyle/>
                    <a:p>
                      <a:r>
                        <a:rPr lang="en-US" sz="1400"/>
                        <a:t>$467</a:t>
                      </a:r>
                      <a:r>
                        <a:rPr lang="en-US" sz="1400" baseline="30000"/>
                        <a:t>3</a:t>
                      </a:r>
                    </a:p>
                  </a:txBody>
                  <a:tcPr/>
                </a:tc>
                <a:tc>
                  <a:txBody>
                    <a:bodyPr/>
                    <a:lstStyle/>
                    <a:p>
                      <a:r>
                        <a:rPr lang="en-US" sz="1400"/>
                        <a:t>$533</a:t>
                      </a:r>
                    </a:p>
                  </a:txBody>
                  <a:tcPr/>
                </a:tc>
                <a:extLst>
                  <a:ext uri="{0D108BD9-81ED-4DB2-BD59-A6C34878D82A}">
                    <a16:rowId xmlns:a16="http://schemas.microsoft.com/office/drawing/2014/main" val="1454760065"/>
                  </a:ext>
                </a:extLst>
              </a:tr>
              <a:tr h="581894">
                <a:tc>
                  <a:txBody>
                    <a:bodyPr/>
                    <a:lstStyle/>
                    <a:p>
                      <a:r>
                        <a:rPr lang="en-US" sz="1400"/>
                        <a:t>1 member is a citizen or has eligible immigration status; 2 members are ineligible immigrants or non-contenders</a:t>
                      </a:r>
                    </a:p>
                  </a:txBody>
                  <a:tcPr/>
                </a:tc>
                <a:tc>
                  <a:txBody>
                    <a:bodyPr/>
                    <a:lstStyle/>
                    <a:p>
                      <a:r>
                        <a:rPr lang="en-US" sz="1400"/>
                        <a:t>$1,000</a:t>
                      </a:r>
                    </a:p>
                  </a:txBody>
                  <a:tcPr/>
                </a:tc>
                <a:tc>
                  <a:txBody>
                    <a:bodyPr/>
                    <a:lstStyle/>
                    <a:p>
                      <a:r>
                        <a:rPr lang="en-US" sz="1400"/>
                        <a:t>$733</a:t>
                      </a:r>
                      <a:r>
                        <a:rPr lang="en-US" sz="1400" baseline="30000"/>
                        <a:t>4</a:t>
                      </a:r>
                    </a:p>
                  </a:txBody>
                  <a:tcPr/>
                </a:tc>
                <a:tc>
                  <a:txBody>
                    <a:bodyPr/>
                    <a:lstStyle/>
                    <a:p>
                      <a:r>
                        <a:rPr lang="en-US" sz="1400"/>
                        <a:t>$267</a:t>
                      </a:r>
                    </a:p>
                  </a:txBody>
                  <a:tcPr/>
                </a:tc>
                <a:extLst>
                  <a:ext uri="{0D108BD9-81ED-4DB2-BD59-A6C34878D82A}">
                    <a16:rowId xmlns:a16="http://schemas.microsoft.com/office/drawing/2014/main" val="1608968910"/>
                  </a:ext>
                </a:extLst>
              </a:tr>
            </a:tbl>
          </a:graphicData>
        </a:graphic>
      </p:graphicFrame>
      <p:sp>
        <p:nvSpPr>
          <p:cNvPr id="6" name="TextBox 5">
            <a:extLst>
              <a:ext uri="{FF2B5EF4-FFF2-40B4-BE49-F238E27FC236}">
                <a16:creationId xmlns:a16="http://schemas.microsoft.com/office/drawing/2014/main" id="{5B50EF50-92B7-06DF-6CEF-E1E742230172}"/>
              </a:ext>
            </a:extLst>
          </p:cNvPr>
          <p:cNvSpPr txBox="1"/>
          <p:nvPr/>
        </p:nvSpPr>
        <p:spPr>
          <a:xfrm>
            <a:off x="751417" y="5228165"/>
            <a:ext cx="786341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aseline="30000">
                <a:latin typeface="Arial"/>
                <a:cs typeface="Arial"/>
              </a:rPr>
              <a:t>1</a:t>
            </a:r>
            <a:r>
              <a:rPr lang="en-US" sz="1000">
                <a:latin typeface="Arial"/>
                <a:cs typeface="Arial"/>
              </a:rPr>
              <a:t>30% of household's monthly adjusted income for pro-rated household</a:t>
            </a:r>
            <a:endParaRPr lang="en-US" sz="1000">
              <a:cs typeface="Arial"/>
            </a:endParaRPr>
          </a:p>
          <a:p>
            <a:r>
              <a:rPr lang="en-US" sz="1000" baseline="30000">
                <a:latin typeface="Arial"/>
                <a:cs typeface="Arial"/>
              </a:rPr>
              <a:t>2</a:t>
            </a:r>
            <a:r>
              <a:rPr lang="en-US" sz="1000">
                <a:latin typeface="Arial"/>
                <a:cs typeface="Arial"/>
              </a:rPr>
              <a:t>Gross Rent – Tenant Share</a:t>
            </a:r>
            <a:endParaRPr lang="en-US" sz="1000">
              <a:cs typeface="Arial"/>
            </a:endParaRPr>
          </a:p>
          <a:p>
            <a:r>
              <a:rPr lang="en-US" sz="1000" baseline="30000">
                <a:latin typeface="Arial"/>
                <a:cs typeface="Arial"/>
              </a:rPr>
              <a:t>3</a:t>
            </a:r>
            <a:r>
              <a:rPr lang="en-US" sz="1000">
                <a:latin typeface="Arial"/>
                <a:cs typeface="Arial"/>
              </a:rPr>
              <a:t>$200 (30% of household's monthly adjusted income </a:t>
            </a:r>
            <a:r>
              <a:rPr lang="en-US" sz="1000" b="1">
                <a:latin typeface="Arial"/>
                <a:cs typeface="Arial"/>
              </a:rPr>
              <a:t>which includes income received by ineligible members</a:t>
            </a:r>
            <a:r>
              <a:rPr lang="en-US" sz="1000">
                <a:latin typeface="Arial"/>
                <a:cs typeface="Arial"/>
              </a:rPr>
              <a:t>) + $267 (1/3 of $800 HAP)</a:t>
            </a:r>
          </a:p>
          <a:p>
            <a:r>
              <a:rPr lang="en-US" sz="1000" baseline="30000">
                <a:latin typeface="Arial"/>
                <a:cs typeface="Arial"/>
              </a:rPr>
              <a:t>4</a:t>
            </a:r>
            <a:r>
              <a:rPr lang="en-US" sz="1000">
                <a:latin typeface="Arial"/>
                <a:cs typeface="Arial"/>
              </a:rPr>
              <a:t>$200 (30% of household's monthly adjusted income </a:t>
            </a:r>
            <a:r>
              <a:rPr lang="en-US" sz="1000" b="1">
                <a:latin typeface="Arial"/>
                <a:cs typeface="Arial"/>
              </a:rPr>
              <a:t>which includes income received by ineligible members</a:t>
            </a:r>
            <a:r>
              <a:rPr lang="en-US" sz="1000">
                <a:latin typeface="Arial"/>
                <a:cs typeface="Arial"/>
              </a:rPr>
              <a:t>) + $533 (2/3 of $800 HAP)</a:t>
            </a:r>
          </a:p>
        </p:txBody>
      </p:sp>
      <p:cxnSp>
        <p:nvCxnSpPr>
          <p:cNvPr id="3" name="Straight Arrow Connector 2">
            <a:extLst>
              <a:ext uri="{FF2B5EF4-FFF2-40B4-BE49-F238E27FC236}">
                <a16:creationId xmlns:a16="http://schemas.microsoft.com/office/drawing/2014/main" id="{D6EDA4BA-B140-69A1-870E-ABEC86FD6E79}"/>
              </a:ext>
            </a:extLst>
          </p:cNvPr>
          <p:cNvCxnSpPr/>
          <p:nvPr/>
        </p:nvCxnSpPr>
        <p:spPr>
          <a:xfrm>
            <a:off x="751416" y="5206999"/>
            <a:ext cx="2455333" cy="10584"/>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9C5AE67-30A3-8C47-67C1-640B536FA111}"/>
              </a:ext>
            </a:extLst>
          </p:cNvPr>
          <p:cNvSpPr txBox="1"/>
          <p:nvPr/>
        </p:nvSpPr>
        <p:spPr>
          <a:xfrm>
            <a:off x="740833" y="1344083"/>
            <a:ext cx="19579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Arial"/>
                <a:cs typeface="Arial"/>
              </a:rPr>
              <a:t>Example case</a:t>
            </a:r>
            <a:endParaRPr lang="en-US" sz="1000" i="1"/>
          </a:p>
        </p:txBody>
      </p:sp>
    </p:spTree>
    <p:extLst>
      <p:ext uri="{BB962C8B-B14F-4D97-AF65-F5344CB8AC3E}">
        <p14:creationId xmlns:p14="http://schemas.microsoft.com/office/powerpoint/2010/main" val="1648092389"/>
      </p:ext>
    </p:extLst>
  </p:cSld>
  <p:clrMapOvr>
    <a:masterClrMapping/>
  </p:clrMapOvr>
  <p:transition spd="slow" advTm="61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37891"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25D82BD-B088-49CA-92E8-8712F0F3ECF7}" type="slidenum">
              <a:rPr lang="en-US" smtClean="0"/>
              <a:pPr eaLnBrk="1" hangingPunct="1"/>
              <a:t>45</a:t>
            </a:fld>
            <a:endParaRPr lang="en-US"/>
          </a:p>
        </p:txBody>
      </p:sp>
      <p:sp>
        <p:nvSpPr>
          <p:cNvPr id="37892" name="Rectangle 2"/>
          <p:cNvSpPr>
            <a:spLocks noGrp="1" noChangeArrowheads="1"/>
          </p:cNvSpPr>
          <p:nvPr>
            <p:ph type="title"/>
          </p:nvPr>
        </p:nvSpPr>
        <p:spPr/>
        <p:txBody>
          <a:bodyPr/>
          <a:lstStyle/>
          <a:p>
            <a:pPr eaLnBrk="1" hangingPunct="1"/>
            <a:r>
              <a:rPr lang="en-US" sz="4000"/>
              <a:t>What are the Family’s Responsibilities? </a:t>
            </a:r>
          </a:p>
        </p:txBody>
      </p:sp>
      <p:sp>
        <p:nvSpPr>
          <p:cNvPr id="37893" name="Rectangle 3"/>
          <p:cNvSpPr>
            <a:spLocks noGrp="1" noChangeArrowheads="1"/>
          </p:cNvSpPr>
          <p:nvPr>
            <p:ph type="body" idx="1"/>
          </p:nvPr>
        </p:nvSpPr>
        <p:spPr/>
        <p:txBody>
          <a:bodyPr/>
          <a:lstStyle/>
          <a:p>
            <a:pPr eaLnBrk="1" hangingPunct="1">
              <a:lnSpc>
                <a:spcPct val="90000"/>
              </a:lnSpc>
            </a:pPr>
            <a:r>
              <a:rPr lang="en-US" sz="2000"/>
              <a:t>Locate an apartment (voucher holders who will not be moving do not need to locate another apartment)</a:t>
            </a:r>
          </a:p>
          <a:p>
            <a:pPr eaLnBrk="1" hangingPunct="1">
              <a:lnSpc>
                <a:spcPct val="90000"/>
              </a:lnSpc>
            </a:pPr>
            <a:r>
              <a:rPr lang="en-US" sz="2000"/>
              <a:t>Sign a lease with your landlord</a:t>
            </a:r>
          </a:p>
          <a:p>
            <a:pPr eaLnBrk="1" hangingPunct="1">
              <a:lnSpc>
                <a:spcPct val="90000"/>
              </a:lnSpc>
            </a:pPr>
            <a:r>
              <a:rPr lang="en-US" sz="2000"/>
              <a:t>Comply with the program’s family obligations (listed in the Briefing booklet</a:t>
            </a:r>
            <a:r>
              <a:rPr lang="en-US" sz="2000">
                <a:solidFill>
                  <a:srgbClr val="FF3300"/>
                </a:solidFill>
              </a:rPr>
              <a:t> </a:t>
            </a:r>
            <a:r>
              <a:rPr lang="en-US" sz="2000"/>
              <a:t>and on your voucher)</a:t>
            </a:r>
          </a:p>
          <a:p>
            <a:pPr eaLnBrk="1" hangingPunct="1">
              <a:lnSpc>
                <a:spcPct val="90000"/>
              </a:lnSpc>
            </a:pPr>
            <a:r>
              <a:rPr lang="en-US" sz="2000"/>
              <a:t>Comply with your lease requirements</a:t>
            </a:r>
          </a:p>
          <a:p>
            <a:pPr eaLnBrk="1" hangingPunct="1">
              <a:lnSpc>
                <a:spcPct val="90000"/>
              </a:lnSpc>
            </a:pPr>
            <a:r>
              <a:rPr lang="en-US" sz="2000"/>
              <a:t>Supply all information requested by HPD (all information must be true and complete)</a:t>
            </a:r>
          </a:p>
          <a:p>
            <a:pPr eaLnBrk="1" hangingPunct="1">
              <a:lnSpc>
                <a:spcPct val="90000"/>
              </a:lnSpc>
            </a:pPr>
            <a:r>
              <a:rPr lang="en-US" sz="2000"/>
              <a:t>Sign consent forms</a:t>
            </a:r>
          </a:p>
          <a:p>
            <a:pPr eaLnBrk="1" hangingPunct="1">
              <a:lnSpc>
                <a:spcPct val="90000"/>
              </a:lnSpc>
            </a:pPr>
            <a:r>
              <a:rPr lang="en-US" sz="2000"/>
              <a:t>Allow HPD to inspect the apartment </a:t>
            </a:r>
          </a:p>
          <a:p>
            <a:pPr eaLnBrk="1" hangingPunct="1">
              <a:lnSpc>
                <a:spcPct val="90000"/>
              </a:lnSpc>
            </a:pPr>
            <a:r>
              <a:rPr lang="en-US" sz="2000"/>
              <a:t>Allow your landlord access to make required repairs in your apartment</a:t>
            </a:r>
          </a:p>
          <a:p>
            <a:pPr eaLnBrk="1" hangingPunct="1">
              <a:lnSpc>
                <a:spcPct val="90000"/>
              </a:lnSpc>
            </a:pPr>
            <a:r>
              <a:rPr lang="en-US" sz="2000"/>
              <a:t>Correct any damage that your family causes to the apartment</a:t>
            </a:r>
          </a:p>
          <a:p>
            <a:pPr eaLnBrk="1" hangingPunct="1">
              <a:lnSpc>
                <a:spcPct val="90000"/>
              </a:lnSpc>
            </a:pPr>
            <a:r>
              <a:rPr lang="en-US" sz="2000"/>
              <a:t>Subsidized apartment must be your only residence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96600" y="2362200"/>
            <a:ext cx="609600" cy="609600"/>
          </a:xfrm>
          <a:prstGeom prst="rect">
            <a:avLst/>
          </a:prstGeom>
        </p:spPr>
      </p:pic>
    </p:spTree>
  </p:cSld>
  <p:clrMapOvr>
    <a:masterClrMapping/>
  </p:clrMapOvr>
  <p:transition spd="slow" advTm="46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3891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CB4E763-AC0C-44FD-AFA3-9A4F51C5D85B}" type="slidenum">
              <a:rPr lang="en-US" smtClean="0"/>
              <a:pPr eaLnBrk="1" hangingPunct="1"/>
              <a:t>46</a:t>
            </a:fld>
            <a:endParaRPr lang="en-US"/>
          </a:p>
        </p:txBody>
      </p:sp>
      <p:sp>
        <p:nvSpPr>
          <p:cNvPr id="38916" name="Rectangle 2"/>
          <p:cNvSpPr>
            <a:spLocks noGrp="1" noChangeArrowheads="1"/>
          </p:cNvSpPr>
          <p:nvPr>
            <p:ph type="title"/>
          </p:nvPr>
        </p:nvSpPr>
        <p:spPr/>
        <p:txBody>
          <a:bodyPr/>
          <a:lstStyle/>
          <a:p>
            <a:pPr eaLnBrk="1" hangingPunct="1"/>
            <a:r>
              <a:rPr lang="en-US" sz="4000"/>
              <a:t>What are the Family’s Responsibilities? </a:t>
            </a:r>
          </a:p>
        </p:txBody>
      </p:sp>
      <p:sp>
        <p:nvSpPr>
          <p:cNvPr id="38917" name="Rectangle 3"/>
          <p:cNvSpPr>
            <a:spLocks noGrp="1" noChangeArrowheads="1"/>
          </p:cNvSpPr>
          <p:nvPr>
            <p:ph type="body" idx="1"/>
          </p:nvPr>
        </p:nvSpPr>
        <p:spPr/>
        <p:txBody>
          <a:bodyPr/>
          <a:lstStyle/>
          <a:p>
            <a:pPr eaLnBrk="1" hangingPunct="1">
              <a:lnSpc>
                <a:spcPct val="80000"/>
              </a:lnSpc>
            </a:pPr>
            <a:r>
              <a:rPr lang="en-US" sz="2000"/>
              <a:t>You must not sublet or lease the apartment</a:t>
            </a:r>
          </a:p>
          <a:p>
            <a:pPr eaLnBrk="1" hangingPunct="1">
              <a:lnSpc>
                <a:spcPct val="80000"/>
              </a:lnSpc>
            </a:pPr>
            <a:r>
              <a:rPr lang="en-US" sz="2000"/>
              <a:t>The landlord cannot be a relative (except as a reasonable accommodation for a person with a disability</a:t>
            </a:r>
            <a:r>
              <a:rPr lang="en-US" sz="2000">
                <a:solidFill>
                  <a:srgbClr val="FF3300"/>
                </a:solidFill>
              </a:rPr>
              <a:t> </a:t>
            </a:r>
            <a:r>
              <a:rPr lang="en-US" sz="2000"/>
              <a:t>if requested by tenant and approved by HPD)</a:t>
            </a:r>
          </a:p>
          <a:p>
            <a:pPr eaLnBrk="1" hangingPunct="1">
              <a:lnSpc>
                <a:spcPct val="80000"/>
              </a:lnSpc>
            </a:pPr>
            <a:r>
              <a:rPr lang="en-US" sz="2000"/>
              <a:t>Notify both HPD and the landlord before you move out</a:t>
            </a:r>
          </a:p>
          <a:p>
            <a:pPr eaLnBrk="1" hangingPunct="1">
              <a:lnSpc>
                <a:spcPct val="80000"/>
              </a:lnSpc>
            </a:pPr>
            <a:r>
              <a:rPr lang="en-US" sz="2000"/>
              <a:t>Notify HPD if you have been given an eviction notice</a:t>
            </a:r>
          </a:p>
          <a:p>
            <a:pPr eaLnBrk="1" hangingPunct="1">
              <a:lnSpc>
                <a:spcPct val="80000"/>
              </a:lnSpc>
            </a:pPr>
            <a:r>
              <a:rPr lang="en-US" sz="2000"/>
              <a:t>Notify HPD if your family will be absent from the apartment for 90 days or more</a:t>
            </a:r>
          </a:p>
          <a:p>
            <a:pPr eaLnBrk="1" hangingPunct="1">
              <a:lnSpc>
                <a:spcPct val="80000"/>
              </a:lnSpc>
            </a:pPr>
            <a:r>
              <a:rPr lang="en-US" sz="2000"/>
              <a:t>Do not commit fraud</a:t>
            </a:r>
          </a:p>
          <a:p>
            <a:pPr eaLnBrk="1" hangingPunct="1">
              <a:lnSpc>
                <a:spcPct val="80000"/>
              </a:lnSpc>
            </a:pPr>
            <a:r>
              <a:rPr lang="en-US" sz="2000"/>
              <a:t>Do not engage in criminal activity</a:t>
            </a:r>
          </a:p>
          <a:p>
            <a:pPr eaLnBrk="1" hangingPunct="1">
              <a:lnSpc>
                <a:spcPct val="80000"/>
              </a:lnSpc>
            </a:pPr>
            <a:r>
              <a:rPr lang="en-US" sz="2000"/>
              <a:t>Do not lie or conceal information</a:t>
            </a:r>
          </a:p>
          <a:p>
            <a:pPr eaLnBrk="1" hangingPunct="1">
              <a:lnSpc>
                <a:spcPct val="80000"/>
              </a:lnSpc>
            </a:pPr>
            <a:r>
              <a:rPr lang="en-US" sz="2000"/>
              <a:t>No member of the family can receive any other public housing or rental assistance for the apartment subsidized by HPD or for any other housing unit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82200" y="2133600"/>
            <a:ext cx="609600" cy="609600"/>
          </a:xfrm>
          <a:prstGeom prst="rect">
            <a:avLst/>
          </a:prstGeom>
        </p:spPr>
      </p:pic>
    </p:spTree>
  </p:cSld>
  <p:clrMapOvr>
    <a:masterClrMapping/>
  </p:clrMapOvr>
  <p:transition spd="slow" advTm="41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3993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32E3E3-2504-42E3-AD7C-722475944CA3}" type="slidenum">
              <a:rPr lang="en-US" smtClean="0"/>
              <a:pPr eaLnBrk="1" hangingPunct="1"/>
              <a:t>47</a:t>
            </a:fld>
            <a:endParaRPr lang="en-US"/>
          </a:p>
        </p:txBody>
      </p:sp>
      <p:sp>
        <p:nvSpPr>
          <p:cNvPr id="39940" name="Rectangle 2"/>
          <p:cNvSpPr>
            <a:spLocks noGrp="1" noChangeArrowheads="1"/>
          </p:cNvSpPr>
          <p:nvPr>
            <p:ph type="title"/>
          </p:nvPr>
        </p:nvSpPr>
        <p:spPr/>
        <p:txBody>
          <a:bodyPr/>
          <a:lstStyle/>
          <a:p>
            <a:pPr eaLnBrk="1" hangingPunct="1"/>
            <a:r>
              <a:rPr lang="en-US" sz="4000"/>
              <a:t>What are the Family’s Responsibilities? </a:t>
            </a:r>
          </a:p>
        </p:txBody>
      </p:sp>
      <p:sp>
        <p:nvSpPr>
          <p:cNvPr id="39941" name="Rectangle 3"/>
          <p:cNvSpPr>
            <a:spLocks noGrp="1" noChangeArrowheads="1"/>
          </p:cNvSpPr>
          <p:nvPr>
            <p:ph type="body" idx="1"/>
          </p:nvPr>
        </p:nvSpPr>
        <p:spPr/>
        <p:txBody>
          <a:bodyPr/>
          <a:lstStyle/>
          <a:p>
            <a:pPr eaLnBrk="1" hangingPunct="1"/>
            <a:r>
              <a:rPr lang="en-US" sz="2000"/>
              <a:t>You must not allow any person to move into your household unless you have obtained approval from HPD or they have moved in because of marriage, domestic partnership, birth, adoption, or court-awarded custody. </a:t>
            </a:r>
            <a:r>
              <a:rPr lang="en-US" sz="2000" b="1"/>
              <a:t>You must report changes in the family composition to HPD immediately. </a:t>
            </a:r>
          </a:p>
          <a:p>
            <a:pPr eaLnBrk="1" hangingPunct="1"/>
            <a:r>
              <a:rPr lang="en-US" sz="2000"/>
              <a:t>If any changes have occurred regarding your household income, family composition or family assets as of today’s briefing date and prior to you receiving your rent breakdown letter, please contact HPD and submit a “Declaration of Change in Household Composition or Income” form and include supporting documentation promptly.</a:t>
            </a:r>
          </a:p>
          <a:p>
            <a:pPr eaLnBrk="1" hangingPunct="1"/>
            <a:r>
              <a:rPr lang="en-US" sz="2000"/>
              <a:t>Update your phone and mailing information with HPD whenever there is a change in order to assure that you receive all notices from HPD (some notices are time-sensitive).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9400" y="2819400"/>
            <a:ext cx="609600" cy="609600"/>
          </a:xfrm>
          <a:prstGeom prst="rect">
            <a:avLst/>
          </a:prstGeom>
        </p:spPr>
      </p:pic>
    </p:spTree>
  </p:cSld>
  <p:clrMapOvr>
    <a:masterClrMapping/>
  </p:clrMapOvr>
  <p:transition spd="slow" advTm="48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4096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E1437EF-9B2D-404F-8686-2088787B5744}" type="slidenum">
              <a:rPr lang="en-US" smtClean="0"/>
              <a:pPr eaLnBrk="1" hangingPunct="1"/>
              <a:t>48</a:t>
            </a:fld>
            <a:endParaRPr lang="en-US"/>
          </a:p>
        </p:txBody>
      </p:sp>
      <p:sp>
        <p:nvSpPr>
          <p:cNvPr id="40964" name="Rectangle 2"/>
          <p:cNvSpPr>
            <a:spLocks noGrp="1" noChangeArrowheads="1"/>
          </p:cNvSpPr>
          <p:nvPr>
            <p:ph type="title"/>
          </p:nvPr>
        </p:nvSpPr>
        <p:spPr/>
        <p:txBody>
          <a:bodyPr/>
          <a:lstStyle/>
          <a:p>
            <a:pPr eaLnBrk="1" hangingPunct="1"/>
            <a:r>
              <a:rPr lang="en-US" sz="4000"/>
              <a:t>What is the Landlord’s Role in the Section 8 Program?</a:t>
            </a:r>
          </a:p>
        </p:txBody>
      </p:sp>
      <p:sp>
        <p:nvSpPr>
          <p:cNvPr id="40965" name="Rectangle 3"/>
          <p:cNvSpPr>
            <a:spLocks noGrp="1" noChangeArrowheads="1"/>
          </p:cNvSpPr>
          <p:nvPr>
            <p:ph type="body" idx="1"/>
          </p:nvPr>
        </p:nvSpPr>
        <p:spPr/>
        <p:txBody>
          <a:bodyPr/>
          <a:lstStyle/>
          <a:p>
            <a:pPr eaLnBrk="1" hangingPunct="1"/>
            <a:r>
              <a:rPr lang="en-US" sz="2000"/>
              <a:t>Complete Landlord Package</a:t>
            </a:r>
          </a:p>
          <a:p>
            <a:pPr eaLnBrk="1" hangingPunct="1"/>
            <a:r>
              <a:rPr lang="en-US" sz="2000"/>
              <a:t>Screen, select, and enter into leases with tenants</a:t>
            </a:r>
          </a:p>
          <a:p>
            <a:pPr eaLnBrk="1" hangingPunct="1"/>
            <a:r>
              <a:rPr lang="en-US" sz="2000"/>
              <a:t>Comply with fair housing and equal opportunity requirements</a:t>
            </a:r>
          </a:p>
          <a:p>
            <a:pPr eaLnBrk="1" hangingPunct="1"/>
            <a:r>
              <a:rPr lang="en-US" sz="2000"/>
              <a:t>Comply with the HAP contract, lease, and tenancy addendum</a:t>
            </a:r>
          </a:p>
          <a:p>
            <a:pPr eaLnBrk="1" hangingPunct="1"/>
            <a:r>
              <a:rPr lang="en-US" sz="2000"/>
              <a:t>Sign a lease with the family</a:t>
            </a:r>
          </a:p>
          <a:p>
            <a:pPr eaLnBrk="1" hangingPunct="1"/>
            <a:r>
              <a:rPr lang="en-US" sz="2000"/>
              <a:t>Comply with requirements of the lease</a:t>
            </a:r>
          </a:p>
          <a:p>
            <a:pPr eaLnBrk="1" hangingPunct="1"/>
            <a:r>
              <a:rPr lang="en-US" sz="2000"/>
              <a:t>Sign a HAP contract with HPD </a:t>
            </a:r>
          </a:p>
          <a:p>
            <a:pPr eaLnBrk="1" hangingPunct="1"/>
            <a:r>
              <a:rPr lang="en-US" sz="2000"/>
              <a:t>Comply with the program’s landlord obligations</a:t>
            </a:r>
          </a:p>
          <a:p>
            <a:pPr eaLnBrk="1" hangingPunct="1"/>
            <a:r>
              <a:rPr lang="en-US" sz="2000"/>
              <a:t>Carry out normal owner functions: enforcing the lease, collecting family share of the rent, charging tenants for damage</a:t>
            </a:r>
          </a:p>
          <a:p>
            <a:pPr eaLnBrk="1" hangingPunct="1"/>
            <a:r>
              <a:rPr lang="en-US" sz="2000"/>
              <a:t>Maintain the apartment; ensure unit meets HPD’s Housing Quality Standards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2819400"/>
            <a:ext cx="609600" cy="609600"/>
          </a:xfrm>
          <a:prstGeom prst="rect">
            <a:avLst/>
          </a:prstGeom>
        </p:spPr>
      </p:pic>
    </p:spTree>
  </p:cSld>
  <p:clrMapOvr>
    <a:masterClrMapping/>
  </p:clrMapOvr>
  <p:transition spd="slow" advTm="42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4198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8C10396-2D3D-46B7-BB1F-BC1EF0B9D4F8}" type="slidenum">
              <a:rPr lang="en-US" smtClean="0"/>
              <a:pPr eaLnBrk="1" hangingPunct="1"/>
              <a:t>49</a:t>
            </a:fld>
            <a:endParaRPr lang="en-US"/>
          </a:p>
        </p:txBody>
      </p:sp>
      <p:sp>
        <p:nvSpPr>
          <p:cNvPr id="41988" name="Rectangle 2"/>
          <p:cNvSpPr>
            <a:spLocks noGrp="1" noChangeArrowheads="1"/>
          </p:cNvSpPr>
          <p:nvPr>
            <p:ph type="title"/>
          </p:nvPr>
        </p:nvSpPr>
        <p:spPr/>
        <p:txBody>
          <a:bodyPr/>
          <a:lstStyle/>
          <a:p>
            <a:pPr eaLnBrk="1" hangingPunct="1"/>
            <a:r>
              <a:rPr lang="en-US" sz="4000"/>
              <a:t>What is the Landlord’s Role in the Section 8 Program?</a:t>
            </a:r>
          </a:p>
        </p:txBody>
      </p:sp>
      <p:sp>
        <p:nvSpPr>
          <p:cNvPr id="41989" name="Rectangle 3"/>
          <p:cNvSpPr>
            <a:spLocks noGrp="1" noChangeArrowheads="1"/>
          </p:cNvSpPr>
          <p:nvPr>
            <p:ph type="body" idx="1"/>
          </p:nvPr>
        </p:nvSpPr>
        <p:spPr/>
        <p:txBody>
          <a:bodyPr/>
          <a:lstStyle/>
          <a:p>
            <a:pPr eaLnBrk="1" hangingPunct="1"/>
            <a:r>
              <a:rPr lang="en-US" sz="2000"/>
              <a:t>Landlords must NOT charge any extra amounts to the family except for what is listed in the Rent Breakdown letter and reasonable charges to tenant for damages</a:t>
            </a:r>
          </a:p>
          <a:p>
            <a:pPr eaLnBrk="1" hangingPunct="1">
              <a:buFontTx/>
              <a:buNone/>
            </a:pPr>
            <a:endParaRPr lang="en-US" sz="2000"/>
          </a:p>
          <a:p>
            <a:pPr eaLnBrk="1" hangingPunct="1"/>
            <a:r>
              <a:rPr lang="en-US" sz="2000"/>
              <a:t>Landlords may request a rent increase at lease expiration, not more than once a year.</a:t>
            </a:r>
            <a:r>
              <a:rPr lang="en-US" sz="2000">
                <a:solidFill>
                  <a:srgbClr val="FF3300"/>
                </a:solidFill>
              </a:rPr>
              <a:t> </a:t>
            </a:r>
            <a:r>
              <a:rPr lang="en-US" sz="2000"/>
              <a:t>Section 8 participants are not responsible for any increases in the rent until the rent increase is approved by HPD.  Section 8 participants will receive a Rent Breakdown letter listing the new approved contract rent when a rent increase is approved. </a:t>
            </a:r>
          </a:p>
          <a:p>
            <a:pPr eaLnBrk="1" hangingPunct="1">
              <a:buFontTx/>
              <a:buNone/>
            </a:pPr>
            <a:endParaRPr lang="en-US" sz="2000"/>
          </a:p>
          <a:p>
            <a:pPr eaLnBrk="1" hangingPunct="1"/>
            <a:r>
              <a:rPr lang="en-US" sz="2000"/>
              <a:t>Landlords must NOT be a relative of the voucher holder</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58400" y="2209800"/>
            <a:ext cx="609600" cy="609600"/>
          </a:xfrm>
          <a:prstGeom prst="rect">
            <a:avLst/>
          </a:prstGeom>
        </p:spPr>
      </p:pic>
    </p:spTree>
  </p:cSld>
  <p:clrMapOvr>
    <a:masterClrMapping/>
  </p:clrMapOvr>
  <p:transition spd="slow" advTm="39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614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EFCCDD0-C342-4181-80E2-FCF88EFB7681}" type="slidenum">
              <a:rPr lang="en-US" smtClean="0"/>
              <a:pPr eaLnBrk="1" hangingPunct="1"/>
              <a:t>5</a:t>
            </a:fld>
            <a:endParaRPr lang="en-US"/>
          </a:p>
        </p:txBody>
      </p:sp>
      <p:sp>
        <p:nvSpPr>
          <p:cNvPr id="6148" name="Rectangle 2"/>
          <p:cNvSpPr>
            <a:spLocks noGrp="1" noChangeArrowheads="1"/>
          </p:cNvSpPr>
          <p:nvPr>
            <p:ph type="title"/>
          </p:nvPr>
        </p:nvSpPr>
        <p:spPr/>
        <p:txBody>
          <a:bodyPr/>
          <a:lstStyle/>
          <a:p>
            <a:pPr eaLnBrk="1" hangingPunct="1"/>
            <a:r>
              <a:rPr lang="en-US" sz="4000"/>
              <a:t>Overview of the Section 8 Program</a:t>
            </a:r>
          </a:p>
        </p:txBody>
      </p:sp>
      <p:sp>
        <p:nvSpPr>
          <p:cNvPr id="6149" name="Rectangle 3"/>
          <p:cNvSpPr>
            <a:spLocks noGrp="1" noChangeArrowheads="1"/>
          </p:cNvSpPr>
          <p:nvPr>
            <p:ph type="body" idx="1"/>
          </p:nvPr>
        </p:nvSpPr>
        <p:spPr/>
        <p:txBody>
          <a:bodyPr/>
          <a:lstStyle/>
          <a:p>
            <a:pPr eaLnBrk="1" hangingPunct="1"/>
            <a:r>
              <a:rPr lang="en-US" sz="3000"/>
              <a:t>There are </a:t>
            </a:r>
            <a:r>
              <a:rPr lang="en-US" sz="3000" b="1"/>
              <a:t>3 parties</a:t>
            </a:r>
            <a:r>
              <a:rPr lang="en-US" sz="3000"/>
              <a:t> in the Section 8 program:</a:t>
            </a:r>
          </a:p>
        </p:txBody>
      </p:sp>
      <p:sp>
        <p:nvSpPr>
          <p:cNvPr id="6150" name="AutoShape 4"/>
          <p:cNvSpPr>
            <a:spLocks noChangeArrowheads="1"/>
          </p:cNvSpPr>
          <p:nvPr/>
        </p:nvSpPr>
        <p:spPr bwMode="auto">
          <a:xfrm>
            <a:off x="3124200" y="2590800"/>
            <a:ext cx="2438400" cy="11430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t>HPD</a:t>
            </a:r>
          </a:p>
        </p:txBody>
      </p:sp>
      <p:sp>
        <p:nvSpPr>
          <p:cNvPr id="6151" name="Oval 5"/>
          <p:cNvSpPr>
            <a:spLocks noChangeArrowheads="1"/>
          </p:cNvSpPr>
          <p:nvPr/>
        </p:nvSpPr>
        <p:spPr bwMode="auto">
          <a:xfrm>
            <a:off x="457200" y="4572000"/>
            <a:ext cx="2438400" cy="16002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t>Family</a:t>
            </a:r>
          </a:p>
        </p:txBody>
      </p:sp>
      <p:sp>
        <p:nvSpPr>
          <p:cNvPr id="6152" name="AutoShape 6"/>
          <p:cNvSpPr>
            <a:spLocks noChangeArrowheads="1"/>
          </p:cNvSpPr>
          <p:nvPr/>
        </p:nvSpPr>
        <p:spPr bwMode="auto">
          <a:xfrm>
            <a:off x="5334000" y="4191000"/>
            <a:ext cx="3352800" cy="1828800"/>
          </a:xfrm>
          <a:prstGeom prst="triangle">
            <a:avLst>
              <a:gd name="adj" fmla="val 50000"/>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600" b="1"/>
              <a:t>Landlord</a:t>
            </a:r>
          </a:p>
        </p:txBody>
      </p:sp>
      <p:cxnSp>
        <p:nvCxnSpPr>
          <p:cNvPr id="6153" name="AutoShape 7"/>
          <p:cNvCxnSpPr>
            <a:cxnSpLocks noChangeShapeType="1"/>
          </p:cNvCxnSpPr>
          <p:nvPr/>
        </p:nvCxnSpPr>
        <p:spPr bwMode="auto">
          <a:xfrm>
            <a:off x="5638800" y="3398838"/>
            <a:ext cx="990600" cy="1096962"/>
          </a:xfrm>
          <a:prstGeom prst="straightConnector1">
            <a:avLst/>
          </a:prstGeom>
          <a:noFill/>
          <a:ln w="127000">
            <a:solidFill>
              <a:schemeClr val="accent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54" name="AutoShape 8"/>
          <p:cNvCxnSpPr>
            <a:cxnSpLocks noChangeShapeType="1"/>
          </p:cNvCxnSpPr>
          <p:nvPr/>
        </p:nvCxnSpPr>
        <p:spPr bwMode="auto">
          <a:xfrm>
            <a:off x="3276600" y="5562600"/>
            <a:ext cx="1981200" cy="0"/>
          </a:xfrm>
          <a:prstGeom prst="straightConnector1">
            <a:avLst/>
          </a:prstGeom>
          <a:noFill/>
          <a:ln w="127000">
            <a:solidFill>
              <a:schemeClr val="accent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55" name="AutoShape 9"/>
          <p:cNvCxnSpPr>
            <a:cxnSpLocks noChangeShapeType="1"/>
          </p:cNvCxnSpPr>
          <p:nvPr/>
        </p:nvCxnSpPr>
        <p:spPr bwMode="auto">
          <a:xfrm flipV="1">
            <a:off x="1752600" y="3352800"/>
            <a:ext cx="1295400" cy="1066800"/>
          </a:xfrm>
          <a:prstGeom prst="straightConnector1">
            <a:avLst/>
          </a:prstGeom>
          <a:noFill/>
          <a:ln w="127000">
            <a:solidFill>
              <a:schemeClr val="accent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56" name="Text Box 10"/>
          <p:cNvSpPr txBox="1">
            <a:spLocks noChangeArrowheads="1"/>
          </p:cNvSpPr>
          <p:nvPr/>
        </p:nvSpPr>
        <p:spPr bwMode="auto">
          <a:xfrm>
            <a:off x="3124200" y="58674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i="1"/>
              <a:t>Contract: Lease</a:t>
            </a:r>
          </a:p>
        </p:txBody>
      </p:sp>
      <p:sp>
        <p:nvSpPr>
          <p:cNvPr id="6157" name="Text Box 11"/>
          <p:cNvSpPr txBox="1">
            <a:spLocks noChangeArrowheads="1"/>
          </p:cNvSpPr>
          <p:nvPr/>
        </p:nvSpPr>
        <p:spPr bwMode="auto">
          <a:xfrm rot="-2342881">
            <a:off x="990600" y="33528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i="1"/>
              <a:t>Contract: Voucher</a:t>
            </a:r>
          </a:p>
        </p:txBody>
      </p:sp>
      <p:sp>
        <p:nvSpPr>
          <p:cNvPr id="6158" name="Text Box 12"/>
          <p:cNvSpPr txBox="1">
            <a:spLocks noChangeArrowheads="1"/>
          </p:cNvSpPr>
          <p:nvPr/>
        </p:nvSpPr>
        <p:spPr bwMode="auto">
          <a:xfrm rot="2783831">
            <a:off x="5569744" y="3436144"/>
            <a:ext cx="2057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i="1"/>
              <a:t>Contract: HAP</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9400" y="1877842"/>
            <a:ext cx="609600" cy="609600"/>
          </a:xfrm>
          <a:prstGeom prst="rect">
            <a:avLst/>
          </a:prstGeom>
        </p:spPr>
      </p:pic>
    </p:spTree>
  </p:cSld>
  <p:clrMapOvr>
    <a:masterClrMapping/>
  </p:clrMapOvr>
  <p:transition spd="slow" advTm="29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43011"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E829B91-EDB2-4950-91D8-86B65345E4D9}" type="slidenum">
              <a:rPr lang="en-US" smtClean="0"/>
              <a:pPr eaLnBrk="1" hangingPunct="1"/>
              <a:t>50</a:t>
            </a:fld>
            <a:endParaRPr lang="en-US"/>
          </a:p>
        </p:txBody>
      </p:sp>
      <p:sp>
        <p:nvSpPr>
          <p:cNvPr id="43012" name="Rectangle 2"/>
          <p:cNvSpPr>
            <a:spLocks noGrp="1" noChangeArrowheads="1"/>
          </p:cNvSpPr>
          <p:nvPr>
            <p:ph type="title"/>
          </p:nvPr>
        </p:nvSpPr>
        <p:spPr/>
        <p:txBody>
          <a:bodyPr/>
          <a:lstStyle/>
          <a:p>
            <a:pPr eaLnBrk="1" hangingPunct="1"/>
            <a:r>
              <a:rPr lang="en-US" sz="4000"/>
              <a:t>What is HPD’s Responsibility? </a:t>
            </a:r>
          </a:p>
        </p:txBody>
      </p:sp>
      <p:sp>
        <p:nvSpPr>
          <p:cNvPr id="43013" name="Rectangle 3"/>
          <p:cNvSpPr>
            <a:spLocks noGrp="1" noChangeArrowheads="1"/>
          </p:cNvSpPr>
          <p:nvPr>
            <p:ph type="body" idx="1"/>
          </p:nvPr>
        </p:nvSpPr>
        <p:spPr/>
        <p:txBody>
          <a:bodyPr/>
          <a:lstStyle/>
          <a:p>
            <a:pPr lvl="1" eaLnBrk="1" hangingPunct="1"/>
            <a:r>
              <a:rPr lang="en-US" sz="2400"/>
              <a:t>Determines family eligibility and issues vouchers </a:t>
            </a:r>
          </a:p>
          <a:p>
            <a:pPr lvl="1" eaLnBrk="1" hangingPunct="1"/>
            <a:r>
              <a:rPr lang="en-US" sz="2400"/>
              <a:t>Conducts inspections</a:t>
            </a:r>
          </a:p>
          <a:p>
            <a:pPr lvl="1" eaLnBrk="1" hangingPunct="1"/>
            <a:r>
              <a:rPr lang="en-US" sz="2400"/>
              <a:t>Makes Housing Assistance Payments to landlords</a:t>
            </a:r>
            <a:r>
              <a:rPr lang="en-US"/>
              <a:t> </a:t>
            </a:r>
          </a:p>
          <a:p>
            <a:pPr lvl="1" eaLnBrk="1" hangingPunct="1"/>
            <a:r>
              <a:rPr lang="en-US" sz="2400"/>
              <a:t>Reviews your household and income annually to calculate subsidy amount </a:t>
            </a:r>
            <a:br>
              <a:rPr lang="en-US" sz="2400"/>
            </a:br>
            <a:br>
              <a:rPr lang="en-US" sz="2400"/>
            </a:br>
            <a:r>
              <a:rPr lang="en-US" b="1"/>
              <a:t>HPD administers the Section 8 rental subsidy according to federal regulations for the program and HPD’s Administrative Plan.</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29800" y="2490537"/>
            <a:ext cx="609600" cy="609600"/>
          </a:xfrm>
          <a:prstGeom prst="rect">
            <a:avLst/>
          </a:prstGeom>
        </p:spPr>
      </p:pic>
    </p:spTree>
  </p:cSld>
  <p:clrMapOvr>
    <a:masterClrMapping/>
  </p:clrMapOvr>
  <p:transition spd="slow" advTm="26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4403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B099EFE-B46D-41C0-80C3-A09443276204}" type="slidenum">
              <a:rPr lang="en-US" smtClean="0"/>
              <a:pPr eaLnBrk="1" hangingPunct="1"/>
              <a:t>51</a:t>
            </a:fld>
            <a:endParaRPr lang="en-US"/>
          </a:p>
        </p:txBody>
      </p:sp>
      <p:sp>
        <p:nvSpPr>
          <p:cNvPr id="44036" name="Rectangle 2"/>
          <p:cNvSpPr>
            <a:spLocks noGrp="1" noChangeArrowheads="1"/>
          </p:cNvSpPr>
          <p:nvPr>
            <p:ph type="title"/>
          </p:nvPr>
        </p:nvSpPr>
        <p:spPr/>
        <p:txBody>
          <a:bodyPr/>
          <a:lstStyle/>
          <a:p>
            <a:pPr eaLnBrk="1" hangingPunct="1"/>
            <a:r>
              <a:rPr lang="en-US"/>
              <a:t>Annual Activities</a:t>
            </a:r>
          </a:p>
        </p:txBody>
      </p:sp>
      <p:sp>
        <p:nvSpPr>
          <p:cNvPr id="44037" name="Rectangle 3"/>
          <p:cNvSpPr>
            <a:spLocks noGrp="1" noChangeArrowheads="1"/>
          </p:cNvSpPr>
          <p:nvPr>
            <p:ph type="body" idx="1"/>
          </p:nvPr>
        </p:nvSpPr>
        <p:spPr>
          <a:xfrm>
            <a:off x="457200" y="1371600"/>
            <a:ext cx="8229600" cy="4754563"/>
          </a:xfrm>
        </p:spPr>
        <p:txBody>
          <a:bodyPr/>
          <a:lstStyle/>
          <a:p>
            <a:pPr eaLnBrk="1" hangingPunct="1">
              <a:lnSpc>
                <a:spcPct val="90000"/>
              </a:lnSpc>
            </a:pPr>
            <a:r>
              <a:rPr lang="en-US" sz="2800"/>
              <a:t>HPD must recertify your case each year</a:t>
            </a:r>
          </a:p>
          <a:p>
            <a:pPr eaLnBrk="1" hangingPunct="1">
              <a:lnSpc>
                <a:spcPct val="90000"/>
              </a:lnSpc>
            </a:pPr>
            <a:r>
              <a:rPr lang="en-US" sz="2800"/>
              <a:t>You must respond to the recertification mailing within 30 days</a:t>
            </a:r>
          </a:p>
          <a:p>
            <a:pPr eaLnBrk="1" hangingPunct="1">
              <a:lnSpc>
                <a:spcPct val="90000"/>
              </a:lnSpc>
            </a:pPr>
            <a:r>
              <a:rPr lang="en-US" sz="2800"/>
              <a:t>You must allow HPD to inspect your apartment bi-annually (once every two years).  HPD reserves the right to request more frequent inspections.</a:t>
            </a:r>
          </a:p>
          <a:p>
            <a:pPr eaLnBrk="1" hangingPunct="1">
              <a:lnSpc>
                <a:spcPct val="90000"/>
              </a:lnSpc>
            </a:pPr>
            <a:r>
              <a:rPr lang="en-US" sz="2800"/>
              <a:t>You must respond promptly to all HPD requests for information</a:t>
            </a:r>
          </a:p>
          <a:p>
            <a:pPr eaLnBrk="1" hangingPunct="1">
              <a:lnSpc>
                <a:spcPct val="90000"/>
              </a:lnSpc>
            </a:pPr>
            <a:r>
              <a:rPr lang="en-US" sz="2800"/>
              <a:t>You must notify HPD immediately of any change in your household composition or income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96600" y="2362200"/>
            <a:ext cx="609600" cy="609600"/>
          </a:xfrm>
          <a:prstGeom prst="rect">
            <a:avLst/>
          </a:prstGeom>
        </p:spPr>
      </p:pic>
    </p:spTree>
  </p:cSld>
  <p:clrMapOvr>
    <a:masterClrMapping/>
  </p:clrMapOvr>
  <p:transition spd="slow" advTm="27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4505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7AD1555-DFDB-4CF1-81A2-C429140AE467}" type="slidenum">
              <a:rPr lang="en-US" smtClean="0"/>
              <a:pPr eaLnBrk="1" hangingPunct="1"/>
              <a:t>52</a:t>
            </a:fld>
            <a:endParaRPr lang="en-US"/>
          </a:p>
        </p:txBody>
      </p:sp>
      <p:sp>
        <p:nvSpPr>
          <p:cNvPr id="45060" name="Rectangle 2"/>
          <p:cNvSpPr>
            <a:spLocks noGrp="1" noChangeArrowheads="1"/>
          </p:cNvSpPr>
          <p:nvPr>
            <p:ph type="title"/>
          </p:nvPr>
        </p:nvSpPr>
        <p:spPr/>
        <p:txBody>
          <a:bodyPr/>
          <a:lstStyle/>
          <a:p>
            <a:pPr eaLnBrk="1" hangingPunct="1"/>
            <a:r>
              <a:rPr lang="en-US" sz="4000"/>
              <a:t>Moving with Section 8 Assistance</a:t>
            </a:r>
          </a:p>
        </p:txBody>
      </p:sp>
      <p:sp>
        <p:nvSpPr>
          <p:cNvPr id="45061" name="Rectangle 3"/>
          <p:cNvSpPr>
            <a:spLocks noGrp="1" noChangeArrowheads="1"/>
          </p:cNvSpPr>
          <p:nvPr>
            <p:ph type="body" idx="1"/>
          </p:nvPr>
        </p:nvSpPr>
        <p:spPr/>
        <p:txBody>
          <a:bodyPr/>
          <a:lstStyle/>
          <a:p>
            <a:pPr eaLnBrk="1" hangingPunct="1">
              <a:lnSpc>
                <a:spcPct val="90000"/>
              </a:lnSpc>
              <a:buFontTx/>
              <a:buNone/>
            </a:pPr>
            <a:r>
              <a:rPr lang="en-US" sz="2800"/>
              <a:t>	If you wish to move from your current unit after you complete your first annual certification, you may request a move voucher to find another apartment</a:t>
            </a:r>
          </a:p>
          <a:p>
            <a:pPr eaLnBrk="1" hangingPunct="1">
              <a:lnSpc>
                <a:spcPct val="90000"/>
              </a:lnSpc>
              <a:buFontTx/>
              <a:buNone/>
            </a:pPr>
            <a:r>
              <a:rPr lang="en-US" sz="2800" b="1"/>
              <a:t>To receive a move voucher:</a:t>
            </a:r>
          </a:p>
          <a:p>
            <a:pPr eaLnBrk="1" hangingPunct="1">
              <a:lnSpc>
                <a:spcPct val="90000"/>
              </a:lnSpc>
            </a:pPr>
            <a:r>
              <a:rPr lang="en-US" sz="2400"/>
              <a:t>You must be in compliance with your Section 8 program family obligations and your lease</a:t>
            </a:r>
          </a:p>
          <a:p>
            <a:pPr eaLnBrk="1" hangingPunct="1">
              <a:lnSpc>
                <a:spcPct val="90000"/>
              </a:lnSpc>
            </a:pPr>
            <a:r>
              <a:rPr lang="en-US" sz="2400"/>
              <a:t>You must notify your landlord that you intend to move</a:t>
            </a:r>
          </a:p>
          <a:p>
            <a:pPr eaLnBrk="1" hangingPunct="1">
              <a:lnSpc>
                <a:spcPct val="90000"/>
              </a:lnSpc>
            </a:pPr>
            <a:r>
              <a:rPr lang="en-US" sz="2400"/>
              <a:t>You may only move once per year unless you have a good reason such as hazardous living conditions or a medical need</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0" y="1752600"/>
            <a:ext cx="609600" cy="609600"/>
          </a:xfrm>
          <a:prstGeom prst="rect">
            <a:avLst/>
          </a:prstGeom>
        </p:spPr>
      </p:pic>
    </p:spTree>
  </p:cSld>
  <p:clrMapOvr>
    <a:masterClrMapping/>
  </p:clrMapOvr>
  <p:transition spd="slow" advTm="311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4608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1D7FE0-5050-43E1-BF92-7044799D84D1}" type="slidenum">
              <a:rPr lang="en-US" smtClean="0"/>
              <a:pPr eaLnBrk="1" hangingPunct="1"/>
              <a:t>53</a:t>
            </a:fld>
            <a:endParaRPr lang="en-US"/>
          </a:p>
        </p:txBody>
      </p:sp>
      <p:sp>
        <p:nvSpPr>
          <p:cNvPr id="46084" name="Rectangle 2"/>
          <p:cNvSpPr>
            <a:spLocks noGrp="1" noChangeArrowheads="1"/>
          </p:cNvSpPr>
          <p:nvPr>
            <p:ph type="title"/>
          </p:nvPr>
        </p:nvSpPr>
        <p:spPr/>
        <p:txBody>
          <a:bodyPr/>
          <a:lstStyle/>
          <a:p>
            <a:pPr eaLnBrk="1" hangingPunct="1"/>
            <a:r>
              <a:rPr lang="en-US" sz="4000"/>
              <a:t>Moving with Section 8 Assistance</a:t>
            </a:r>
          </a:p>
        </p:txBody>
      </p:sp>
      <p:sp>
        <p:nvSpPr>
          <p:cNvPr id="46085" name="Rectangle 3"/>
          <p:cNvSpPr>
            <a:spLocks noGrp="1" noChangeArrowheads="1"/>
          </p:cNvSpPr>
          <p:nvPr>
            <p:ph type="body" idx="1"/>
          </p:nvPr>
        </p:nvSpPr>
        <p:spPr/>
        <p:txBody>
          <a:bodyPr/>
          <a:lstStyle/>
          <a:p>
            <a:pPr eaLnBrk="1" hangingPunct="1">
              <a:lnSpc>
                <a:spcPct val="90000"/>
              </a:lnSpc>
              <a:buFontTx/>
              <a:buNone/>
            </a:pPr>
            <a:r>
              <a:rPr lang="en-US" sz="2800" b="1"/>
              <a:t>To receive approval to move:</a:t>
            </a:r>
          </a:p>
          <a:p>
            <a:pPr eaLnBrk="1" hangingPunct="1">
              <a:lnSpc>
                <a:spcPct val="90000"/>
              </a:lnSpc>
            </a:pPr>
            <a:r>
              <a:rPr lang="en-US" sz="2400"/>
              <a:t>You must find an apartment and submit a Landlord Package before your voucher expires (120 days from the issue date)</a:t>
            </a:r>
          </a:p>
          <a:p>
            <a:pPr eaLnBrk="1" hangingPunct="1">
              <a:lnSpc>
                <a:spcPct val="90000"/>
              </a:lnSpc>
            </a:pPr>
            <a:r>
              <a:rPr lang="en-US" sz="2400"/>
              <a:t>The rent must be approved and the apartment must pass HQS inspection.</a:t>
            </a:r>
          </a:p>
          <a:p>
            <a:pPr eaLnBrk="1" hangingPunct="1">
              <a:lnSpc>
                <a:spcPct val="90000"/>
              </a:lnSpc>
              <a:buFontTx/>
              <a:buNone/>
            </a:pPr>
            <a:endParaRPr lang="en-US" sz="2400"/>
          </a:p>
          <a:p>
            <a:pPr eaLnBrk="1" hangingPunct="1">
              <a:lnSpc>
                <a:spcPct val="90000"/>
              </a:lnSpc>
              <a:buFontTx/>
              <a:buNone/>
            </a:pPr>
            <a:r>
              <a:rPr lang="en-US" sz="2800" b="1"/>
              <a:t>You may not move without HPD’s approval</a:t>
            </a:r>
          </a:p>
          <a:p>
            <a:pPr eaLnBrk="1" hangingPunct="1">
              <a:lnSpc>
                <a:spcPct val="90000"/>
              </a:lnSpc>
              <a:buFontTx/>
              <a:buNone/>
            </a:pPr>
            <a:r>
              <a:rPr lang="en-US" sz="2400"/>
              <a:t>	Tenants may not vacate the assisted unit during the move process if HPD has not approved the move. This may place your subsidy at risk.</a:t>
            </a:r>
            <a:r>
              <a:rPr lang="en-US" sz="2800"/>
              <a:t>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63200" y="2438400"/>
            <a:ext cx="609600" cy="609600"/>
          </a:xfrm>
          <a:prstGeom prst="rect">
            <a:avLst/>
          </a:prstGeom>
        </p:spPr>
      </p:pic>
    </p:spTree>
  </p:cSld>
  <p:clrMapOvr>
    <a:masterClrMapping/>
  </p:clrMapOvr>
  <p:transition spd="slow" advTm="283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4710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AA2A89A-8D2C-4AAB-BF4D-87C312B61FCF}" type="slidenum">
              <a:rPr lang="en-US" smtClean="0"/>
              <a:pPr eaLnBrk="1" hangingPunct="1"/>
              <a:t>54</a:t>
            </a:fld>
            <a:endParaRPr lang="en-US"/>
          </a:p>
        </p:txBody>
      </p:sp>
      <p:sp>
        <p:nvSpPr>
          <p:cNvPr id="47108" name="Rectangle 2"/>
          <p:cNvSpPr>
            <a:spLocks noGrp="1" noChangeArrowheads="1"/>
          </p:cNvSpPr>
          <p:nvPr>
            <p:ph type="title"/>
          </p:nvPr>
        </p:nvSpPr>
        <p:spPr/>
        <p:txBody>
          <a:bodyPr>
            <a:normAutofit fontScale="90000"/>
          </a:bodyPr>
          <a:lstStyle/>
          <a:p>
            <a:pPr eaLnBrk="1" hangingPunct="1"/>
            <a:r>
              <a:rPr lang="en-US"/>
              <a:t>Portability</a:t>
            </a:r>
            <a:br>
              <a:rPr lang="en-US"/>
            </a:br>
            <a:r>
              <a:rPr lang="en-US" sz="3100"/>
              <a:t>Using Section 8 Outside NYC</a:t>
            </a:r>
          </a:p>
        </p:txBody>
      </p:sp>
      <p:sp>
        <p:nvSpPr>
          <p:cNvPr id="47109" name="Rectangle 3"/>
          <p:cNvSpPr>
            <a:spLocks noGrp="1" noChangeArrowheads="1"/>
          </p:cNvSpPr>
          <p:nvPr>
            <p:ph type="body" idx="1"/>
          </p:nvPr>
        </p:nvSpPr>
        <p:spPr/>
        <p:txBody>
          <a:bodyPr>
            <a:normAutofit lnSpcReduction="10000"/>
          </a:bodyPr>
          <a:lstStyle/>
          <a:p>
            <a:pPr eaLnBrk="1" hangingPunct="1">
              <a:lnSpc>
                <a:spcPct val="150000"/>
              </a:lnSpc>
              <a:spcBef>
                <a:spcPts val="0"/>
              </a:spcBef>
            </a:pPr>
            <a:r>
              <a:rPr lang="en-US" sz="2400"/>
              <a:t>Once you have been issued a Housing Choice Voucher (either as an applicant or after being approved for a move voucher) you are eligible to use your Section 8 rent subsidy to lease a unit anywhere in the United States where there is a Section 8 program</a:t>
            </a:r>
          </a:p>
          <a:p>
            <a:pPr marL="0" indent="0" eaLnBrk="1" hangingPunct="1">
              <a:spcBef>
                <a:spcPts val="0"/>
              </a:spcBef>
              <a:buNone/>
            </a:pPr>
            <a:endParaRPr lang="en-US" sz="1100"/>
          </a:p>
          <a:p>
            <a:pPr eaLnBrk="1" hangingPunct="1">
              <a:lnSpc>
                <a:spcPct val="150000"/>
              </a:lnSpc>
              <a:spcBef>
                <a:spcPts val="0"/>
              </a:spcBef>
            </a:pPr>
            <a:r>
              <a:rPr lang="en-US" sz="2400"/>
              <a:t>If you move outside of HPD’s jurisdiction (Port Out), you will be subsidized based on the receiving Public Housing Authority (PHA)’s regular payment and subsidy standard</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1400" y="1600200"/>
            <a:ext cx="609600" cy="609600"/>
          </a:xfrm>
          <a:prstGeom prst="rect">
            <a:avLst/>
          </a:prstGeom>
        </p:spPr>
      </p:pic>
    </p:spTree>
    <p:extLst>
      <p:ext uri="{BB962C8B-B14F-4D97-AF65-F5344CB8AC3E}">
        <p14:creationId xmlns:p14="http://schemas.microsoft.com/office/powerpoint/2010/main" val="98869398"/>
      </p:ext>
    </p:extLst>
  </p:cSld>
  <p:clrMapOvr>
    <a:masterClrMapping/>
  </p:clrMapOvr>
  <mc:AlternateContent xmlns:mc="http://schemas.openxmlformats.org/markup-compatibility/2006" xmlns:p14="http://schemas.microsoft.com/office/powerpoint/2010/main">
    <mc:Choice Requires="p14">
      <p:transition spd="slow" p14:dur="2000" advTm="30500"/>
    </mc:Choice>
    <mc:Fallback xmlns="">
      <p:transition spd="slow" advTm="30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4710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AA2A89A-8D2C-4AAB-BF4D-87C312B61FCF}" type="slidenum">
              <a:rPr lang="en-US" smtClean="0"/>
              <a:pPr eaLnBrk="1" hangingPunct="1"/>
              <a:t>55</a:t>
            </a:fld>
            <a:endParaRPr lang="en-US"/>
          </a:p>
        </p:txBody>
      </p:sp>
      <p:sp>
        <p:nvSpPr>
          <p:cNvPr id="47108" name="Rectangle 2"/>
          <p:cNvSpPr>
            <a:spLocks noGrp="1" noChangeArrowheads="1"/>
          </p:cNvSpPr>
          <p:nvPr>
            <p:ph type="title"/>
          </p:nvPr>
        </p:nvSpPr>
        <p:spPr>
          <a:xfrm>
            <a:off x="457200" y="228600"/>
            <a:ext cx="8229600" cy="1143000"/>
          </a:xfrm>
        </p:spPr>
        <p:txBody>
          <a:bodyPr/>
          <a:lstStyle/>
          <a:p>
            <a:r>
              <a:rPr lang="en-US" sz="4000">
                <a:solidFill>
                  <a:prstClr val="black"/>
                </a:solidFill>
              </a:rPr>
              <a:t>Portability</a:t>
            </a:r>
            <a:br>
              <a:rPr lang="en-US" sz="4000">
                <a:solidFill>
                  <a:prstClr val="black"/>
                </a:solidFill>
              </a:rPr>
            </a:br>
            <a:r>
              <a:rPr lang="en-US" sz="2800">
                <a:solidFill>
                  <a:prstClr val="black"/>
                </a:solidFill>
              </a:rPr>
              <a:t>Using Section 8 Outside NYC</a:t>
            </a:r>
            <a:endParaRPr lang="en-US"/>
          </a:p>
        </p:txBody>
      </p:sp>
      <p:sp>
        <p:nvSpPr>
          <p:cNvPr id="47109" name="Rectangle 3"/>
          <p:cNvSpPr>
            <a:spLocks noGrp="1" noChangeArrowheads="1"/>
          </p:cNvSpPr>
          <p:nvPr>
            <p:ph type="body" idx="1"/>
          </p:nvPr>
        </p:nvSpPr>
        <p:spPr>
          <a:xfrm>
            <a:off x="304800" y="1295400"/>
            <a:ext cx="8610600" cy="4830763"/>
          </a:xfrm>
        </p:spPr>
        <p:txBody>
          <a:bodyPr>
            <a:normAutofit fontScale="92500"/>
          </a:bodyPr>
          <a:lstStyle/>
          <a:p>
            <a:pPr eaLnBrk="1" hangingPunct="1">
              <a:lnSpc>
                <a:spcPct val="125000"/>
              </a:lnSpc>
            </a:pPr>
            <a:r>
              <a:rPr lang="en-US" sz="2400"/>
              <a:t>In order to Port Out, you must first decide where you would like to move and find the receiving Public Housing Authority (PHA) that has a Section 8 program in the area.   </a:t>
            </a:r>
          </a:p>
          <a:p>
            <a:pPr lvl="1">
              <a:lnSpc>
                <a:spcPct val="125000"/>
              </a:lnSpc>
            </a:pPr>
            <a:r>
              <a:rPr lang="en-US" sz="2000"/>
              <a:t>If you intend to port out within the nearby areas (New York, New Jersey and Connecticut), contact information for the PHAs is available in an additional handout upon request</a:t>
            </a:r>
          </a:p>
          <a:p>
            <a:pPr>
              <a:lnSpc>
                <a:spcPct val="125000"/>
              </a:lnSpc>
            </a:pPr>
            <a:r>
              <a:rPr lang="en-US" sz="2400"/>
              <a:t>You will then need to complete a Portability Request Form listing the area and PHA where you would like to move.</a:t>
            </a:r>
          </a:p>
          <a:p>
            <a:pPr>
              <a:lnSpc>
                <a:spcPct val="125000"/>
              </a:lnSpc>
            </a:pPr>
            <a:r>
              <a:rPr lang="en-US" sz="2400"/>
              <a:t>HPD will prepare a portability package for the receiving PHA. </a:t>
            </a:r>
          </a:p>
          <a:p>
            <a:pPr>
              <a:lnSpc>
                <a:spcPct val="125000"/>
              </a:lnSpc>
            </a:pPr>
            <a:r>
              <a:rPr lang="en-US" sz="2400"/>
              <a:t>Once the package has been transmitted, the receiving PHA will issue you a new voucher to use in their jurisdiction.</a:t>
            </a:r>
          </a:p>
          <a:p>
            <a:pPr>
              <a:lnSpc>
                <a:spcPct val="125000"/>
              </a:lnSpc>
            </a:pPr>
            <a:endParaRPr lang="en-US" sz="2400" b="1">
              <a:solidFill>
                <a:srgbClr val="00B05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890337"/>
            <a:ext cx="609600" cy="609600"/>
          </a:xfrm>
          <a:prstGeom prst="rect">
            <a:avLst/>
          </a:prstGeom>
        </p:spPr>
      </p:pic>
    </p:spTree>
    <p:extLst>
      <p:ext uri="{BB962C8B-B14F-4D97-AF65-F5344CB8AC3E}">
        <p14:creationId xmlns:p14="http://schemas.microsoft.com/office/powerpoint/2010/main" val="3770370826"/>
      </p:ext>
    </p:extLst>
  </p:cSld>
  <p:clrMapOvr>
    <a:masterClrMapping/>
  </p:clrMapOvr>
  <mc:AlternateContent xmlns:mc="http://schemas.openxmlformats.org/markup-compatibility/2006" xmlns:p14="http://schemas.microsoft.com/office/powerpoint/2010/main">
    <mc:Choice Requires="p14">
      <p:transition spd="slow" p14:dur="2000" advTm="42200"/>
    </mc:Choice>
    <mc:Fallback xmlns="">
      <p:transition spd="slow" advTm="422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4000">
                <a:solidFill>
                  <a:prstClr val="black"/>
                </a:solidFill>
              </a:rPr>
              <a:t>Portability</a:t>
            </a:r>
            <a:br>
              <a:rPr lang="en-US" sz="4000">
                <a:solidFill>
                  <a:prstClr val="black"/>
                </a:solidFill>
              </a:rPr>
            </a:br>
            <a:r>
              <a:rPr lang="en-US" sz="2800">
                <a:solidFill>
                  <a:prstClr val="black"/>
                </a:solidFill>
              </a:rPr>
              <a:t>Using Section 8 Outside NYC</a:t>
            </a:r>
            <a:endParaRPr lang="en-US"/>
          </a:p>
        </p:txBody>
      </p:sp>
      <p:sp>
        <p:nvSpPr>
          <p:cNvPr id="3" name="Content Placeholder 2"/>
          <p:cNvSpPr>
            <a:spLocks noGrp="1"/>
          </p:cNvSpPr>
          <p:nvPr>
            <p:ph idx="1"/>
          </p:nvPr>
        </p:nvSpPr>
        <p:spPr>
          <a:xfrm>
            <a:off x="457200" y="1219200"/>
            <a:ext cx="8305800" cy="4906963"/>
          </a:xfrm>
        </p:spPr>
        <p:txBody>
          <a:bodyPr>
            <a:normAutofit fontScale="77500" lnSpcReduction="20000"/>
          </a:bodyPr>
          <a:lstStyle/>
          <a:p>
            <a:pPr>
              <a:lnSpc>
                <a:spcPct val="135000"/>
              </a:lnSpc>
            </a:pPr>
            <a:r>
              <a:rPr lang="en-US"/>
              <a:t>You must locate an apartment within the receiving PHA’s jurisdiction before your new voucher expires or you will not be able to receive Section 8 assistance. </a:t>
            </a:r>
          </a:p>
          <a:p>
            <a:pPr>
              <a:lnSpc>
                <a:spcPct val="135000"/>
              </a:lnSpc>
            </a:pPr>
            <a:r>
              <a:rPr lang="en-US"/>
              <a:t>Remember: to be able to port out to a new PHA, you must be within </a:t>
            </a:r>
            <a:r>
              <a:rPr lang="en-US" u="sng"/>
              <a:t>their</a:t>
            </a:r>
            <a:r>
              <a:rPr lang="en-US"/>
              <a:t> income eligibility guidelines (not HPD’s) and your new voucher will be subject to </a:t>
            </a:r>
            <a:r>
              <a:rPr lang="en-US" u="sng"/>
              <a:t>their</a:t>
            </a:r>
            <a:r>
              <a:rPr lang="en-US"/>
              <a:t> payment standard. Additional screenings may also be required by the receiving PHA. You may only use documents issued by the receiving PHA in their jurisdiction.</a:t>
            </a:r>
          </a:p>
          <a:p>
            <a:pPr marL="0" indent="0">
              <a:buNone/>
            </a:pPr>
            <a:endParaRPr lang="en-US"/>
          </a:p>
        </p:txBody>
      </p:sp>
      <p:sp>
        <p:nvSpPr>
          <p:cNvPr id="4" name="Footer Placeholder 4"/>
          <p:cNvSpPr>
            <a:spLocks noGrp="1"/>
          </p:cNvSpPr>
          <p:nvPr>
            <p:ph type="ftr" sz="quarter" idx="11"/>
          </p:nvPr>
        </p:nvSpPr>
        <p:spPr>
          <a:xfrm>
            <a:off x="3124200" y="6356350"/>
            <a:ext cx="2895600" cy="365125"/>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5" name="Slide Number Placeholder 4"/>
          <p:cNvSpPr>
            <a:spLocks noGrp="1"/>
          </p:cNvSpPr>
          <p:nvPr>
            <p:ph type="sldNum" sz="quarter" idx="12"/>
          </p:nvPr>
        </p:nvSpPr>
        <p:spPr/>
        <p:txBody>
          <a:bodyPr/>
          <a:lstStyle/>
          <a:p>
            <a:fld id="{B6F15528-21DE-4FAA-801E-634DDDAF4B2B}" type="slidenum">
              <a:rPr lang="en-US" smtClean="0"/>
              <a:pPr/>
              <a:t>56</a:t>
            </a:fld>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0" y="1219200"/>
            <a:ext cx="609600" cy="609600"/>
          </a:xfrm>
          <a:prstGeom prst="rect">
            <a:avLst/>
          </a:prstGeom>
        </p:spPr>
      </p:pic>
    </p:spTree>
    <p:extLst>
      <p:ext uri="{BB962C8B-B14F-4D97-AF65-F5344CB8AC3E}">
        <p14:creationId xmlns:p14="http://schemas.microsoft.com/office/powerpoint/2010/main" val="4159916891"/>
      </p:ext>
    </p:extLst>
  </p:cSld>
  <p:clrMapOvr>
    <a:masterClrMapping/>
  </p:clrMapOvr>
  <mc:AlternateContent xmlns:mc="http://schemas.openxmlformats.org/markup-compatibility/2006" xmlns:p14="http://schemas.microsoft.com/office/powerpoint/2010/main">
    <mc:Choice Requires="p14">
      <p:transition spd="slow" p14:dur="2000" advTm="33700"/>
    </mc:Choice>
    <mc:Fallback xmlns="">
      <p:transition spd="slow" advTm="337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48131"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1BE33BD-1403-4DEC-9AF3-BFB47145BACC}" type="slidenum">
              <a:rPr lang="en-US" smtClean="0"/>
              <a:pPr eaLnBrk="1" hangingPunct="1"/>
              <a:t>57</a:t>
            </a:fld>
            <a:endParaRPr lang="en-US"/>
          </a:p>
        </p:txBody>
      </p:sp>
      <p:sp>
        <p:nvSpPr>
          <p:cNvPr id="48132" name="Rectangle 2"/>
          <p:cNvSpPr>
            <a:spLocks noGrp="1" noChangeArrowheads="1"/>
          </p:cNvSpPr>
          <p:nvPr>
            <p:ph type="title"/>
          </p:nvPr>
        </p:nvSpPr>
        <p:spPr/>
        <p:txBody>
          <a:bodyPr/>
          <a:lstStyle/>
          <a:p>
            <a:pPr eaLnBrk="1" hangingPunct="1"/>
            <a:r>
              <a:rPr lang="en-US"/>
              <a:t>Denial/Termination Process</a:t>
            </a:r>
          </a:p>
        </p:txBody>
      </p:sp>
      <p:sp>
        <p:nvSpPr>
          <p:cNvPr id="48133" name="Rectangle 3"/>
          <p:cNvSpPr>
            <a:spLocks noGrp="1" noChangeArrowheads="1"/>
          </p:cNvSpPr>
          <p:nvPr>
            <p:ph type="body" idx="1"/>
          </p:nvPr>
        </p:nvSpPr>
        <p:spPr/>
        <p:txBody>
          <a:bodyPr/>
          <a:lstStyle/>
          <a:p>
            <a:pPr eaLnBrk="1" hangingPunct="1">
              <a:lnSpc>
                <a:spcPct val="90000"/>
              </a:lnSpc>
            </a:pPr>
            <a:r>
              <a:rPr lang="en-US" sz="2400"/>
              <a:t>If you are ineligible or don’t meet your family obligations under the Section 8 program, you may be denied assistance or terminated from the program</a:t>
            </a:r>
          </a:p>
          <a:p>
            <a:pPr eaLnBrk="1" hangingPunct="1">
              <a:lnSpc>
                <a:spcPct val="90000"/>
              </a:lnSpc>
            </a:pPr>
            <a:r>
              <a:rPr lang="en-US" sz="2400"/>
              <a:t>If you have committed fraud or a crime, you may be referred to federal and local law enforcement for prosecution</a:t>
            </a:r>
          </a:p>
          <a:p>
            <a:pPr eaLnBrk="1" hangingPunct="1">
              <a:lnSpc>
                <a:spcPct val="90000"/>
              </a:lnSpc>
            </a:pPr>
            <a:r>
              <a:rPr lang="en-US" sz="2400"/>
              <a:t>HPD will notify you in writing if you are denied assistance or subject to subsidy termination</a:t>
            </a:r>
          </a:p>
          <a:p>
            <a:pPr eaLnBrk="1" hangingPunct="1">
              <a:lnSpc>
                <a:spcPct val="90000"/>
              </a:lnSpc>
            </a:pPr>
            <a:r>
              <a:rPr lang="en-US" sz="2400"/>
              <a:t>If you don’t agree with HPD’s decisions about your eligibility or assistance, you may appeal HPD’s decision</a:t>
            </a:r>
          </a:p>
          <a:p>
            <a:pPr lvl="1" eaLnBrk="1" hangingPunct="1">
              <a:lnSpc>
                <a:spcPct val="90000"/>
              </a:lnSpc>
            </a:pPr>
            <a:r>
              <a:rPr lang="en-US" sz="2000"/>
              <a:t>The instructions for filing an appeal will be sent with your denial or termination</a:t>
            </a:r>
            <a:r>
              <a:rPr lang="en-US" sz="2000">
                <a:solidFill>
                  <a:srgbClr val="FF3300"/>
                </a:solidFill>
              </a:rPr>
              <a:t> </a:t>
            </a:r>
            <a:r>
              <a:rPr lang="en-US" sz="2000"/>
              <a:t>notice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15600" y="1640305"/>
            <a:ext cx="609600" cy="609600"/>
          </a:xfrm>
          <a:prstGeom prst="rect">
            <a:avLst/>
          </a:prstGeom>
        </p:spPr>
      </p:pic>
    </p:spTree>
  </p:cSld>
  <p:clrMapOvr>
    <a:masterClrMapping/>
  </p:clrMapOvr>
  <p:transition spd="slow" advTm="36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4915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003BAD9-7CC5-40AD-AF8A-9D3EFD1F1AE5}" type="slidenum">
              <a:rPr lang="en-US" smtClean="0"/>
              <a:pPr eaLnBrk="1" hangingPunct="1"/>
              <a:t>58</a:t>
            </a:fld>
            <a:endParaRPr lang="en-US"/>
          </a:p>
        </p:txBody>
      </p:sp>
      <p:sp>
        <p:nvSpPr>
          <p:cNvPr id="49156" name="Rectangle 2"/>
          <p:cNvSpPr>
            <a:spLocks noGrp="1" noChangeArrowheads="1"/>
          </p:cNvSpPr>
          <p:nvPr>
            <p:ph type="title"/>
          </p:nvPr>
        </p:nvSpPr>
        <p:spPr/>
        <p:txBody>
          <a:bodyPr/>
          <a:lstStyle/>
          <a:p>
            <a:pPr eaLnBrk="1" hangingPunct="1"/>
            <a:r>
              <a:rPr lang="en-US"/>
              <a:t>Program Integrity</a:t>
            </a:r>
          </a:p>
        </p:txBody>
      </p:sp>
      <p:sp>
        <p:nvSpPr>
          <p:cNvPr id="49157" name="Rectangle 3"/>
          <p:cNvSpPr>
            <a:spLocks noGrp="1" noChangeArrowheads="1"/>
          </p:cNvSpPr>
          <p:nvPr>
            <p:ph type="body" idx="1"/>
          </p:nvPr>
        </p:nvSpPr>
        <p:spPr/>
        <p:txBody>
          <a:bodyPr/>
          <a:lstStyle/>
          <a:p>
            <a:pPr eaLnBrk="1" hangingPunct="1">
              <a:lnSpc>
                <a:spcPct val="90000"/>
              </a:lnSpc>
            </a:pPr>
            <a:r>
              <a:rPr lang="en-US" sz="2400"/>
              <a:t>Fraud and program abuse are single acts or a pattern of actions that are intended to deceive or mislead</a:t>
            </a:r>
          </a:p>
          <a:p>
            <a:pPr eaLnBrk="1" hangingPunct="1">
              <a:lnSpc>
                <a:spcPct val="90000"/>
              </a:lnSpc>
            </a:pPr>
            <a:r>
              <a:rPr lang="en-US" sz="2400"/>
              <a:t>Making a false statement, omitting information, or concealing information in order to obtain Section 8 assistance or to reduce the amount of rent you pay are all considered fraud, program abuse and misuse of federal funds</a:t>
            </a:r>
          </a:p>
          <a:p>
            <a:pPr eaLnBrk="1" hangingPunct="1">
              <a:lnSpc>
                <a:spcPct val="90000"/>
              </a:lnSpc>
            </a:pPr>
            <a:r>
              <a:rPr lang="en-US" sz="2400"/>
              <a:t>Your assistance may be denied or terminated if you or a family member has willfully and intentionally committed fraud, bribery, or any other corrupt or criminal act in connection with any federal housing program. You may also face arrest and criminal prosecution.</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838200"/>
            <a:ext cx="609600" cy="609600"/>
          </a:xfrm>
          <a:prstGeom prst="rect">
            <a:avLst/>
          </a:prstGeom>
        </p:spPr>
      </p:pic>
    </p:spTree>
  </p:cSld>
  <p:clrMapOvr>
    <a:masterClrMapping/>
  </p:clrMapOvr>
  <p:transition spd="slow" advTm="36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5017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1BB7A0-2119-4F6A-9066-96A083C35A42}" type="slidenum">
              <a:rPr lang="en-US" smtClean="0"/>
              <a:pPr eaLnBrk="1" hangingPunct="1"/>
              <a:t>59</a:t>
            </a:fld>
            <a:endParaRPr lang="en-US"/>
          </a:p>
        </p:txBody>
      </p:sp>
      <p:sp>
        <p:nvSpPr>
          <p:cNvPr id="50180" name="Rectangle 2"/>
          <p:cNvSpPr>
            <a:spLocks noGrp="1" noChangeArrowheads="1"/>
          </p:cNvSpPr>
          <p:nvPr>
            <p:ph type="title"/>
          </p:nvPr>
        </p:nvSpPr>
        <p:spPr/>
        <p:txBody>
          <a:bodyPr/>
          <a:lstStyle/>
          <a:p>
            <a:pPr eaLnBrk="1" hangingPunct="1"/>
            <a:r>
              <a:rPr lang="en-US"/>
              <a:t>Program Integrity</a:t>
            </a:r>
          </a:p>
        </p:txBody>
      </p:sp>
      <p:sp>
        <p:nvSpPr>
          <p:cNvPr id="50181" name="Rectangle 3"/>
          <p:cNvSpPr>
            <a:spLocks noGrp="1" noChangeArrowheads="1"/>
          </p:cNvSpPr>
          <p:nvPr>
            <p:ph type="body" idx="1"/>
          </p:nvPr>
        </p:nvSpPr>
        <p:spPr/>
        <p:txBody>
          <a:bodyPr/>
          <a:lstStyle/>
          <a:p>
            <a:pPr eaLnBrk="1" hangingPunct="1">
              <a:lnSpc>
                <a:spcPct val="90000"/>
              </a:lnSpc>
            </a:pPr>
            <a:r>
              <a:rPr lang="en-US" sz="2400"/>
              <a:t>HPD uses HUD’s Enterprise Income Verification (EIV) internet database to identify families who have unreported and/or underreported income</a:t>
            </a:r>
          </a:p>
          <a:p>
            <a:pPr eaLnBrk="1" hangingPunct="1">
              <a:lnSpc>
                <a:spcPct val="90000"/>
              </a:lnSpc>
            </a:pPr>
            <a:r>
              <a:rPr lang="en-US" sz="2400"/>
              <a:t>EIV provides HPD with information about monthly employer new hires, quarterly wages (including employer information), quarterly unemployment compensation, and monthly Social Security (SS) and Supplement Security Income (SSI) benefits </a:t>
            </a:r>
          </a:p>
          <a:p>
            <a:pPr eaLnBrk="1" hangingPunct="1">
              <a:lnSpc>
                <a:spcPct val="90000"/>
              </a:lnSpc>
            </a:pPr>
            <a:r>
              <a:rPr lang="en-US" sz="2400"/>
              <a:t>An EIV brochure is included in your Briefing Packet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15600" y="1600200"/>
            <a:ext cx="609600" cy="609600"/>
          </a:xfrm>
          <a:prstGeom prst="rect">
            <a:avLst/>
          </a:prstGeom>
        </p:spPr>
      </p:pic>
    </p:spTree>
  </p:cSld>
  <p:clrMapOvr>
    <a:masterClrMapping/>
  </p:clrMapOvr>
  <p:transition spd="slow" advTm="281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7171"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2561F93-0F85-450C-86F0-0B29B1201B22}" type="slidenum">
              <a:rPr lang="en-US" smtClean="0"/>
              <a:pPr eaLnBrk="1" hangingPunct="1"/>
              <a:t>6</a:t>
            </a:fld>
            <a:endParaRPr lang="en-US"/>
          </a:p>
        </p:txBody>
      </p:sp>
      <p:sp>
        <p:nvSpPr>
          <p:cNvPr id="7172" name="Rectangle 3"/>
          <p:cNvSpPr>
            <a:spLocks noGrp="1" noChangeArrowheads="1"/>
          </p:cNvSpPr>
          <p:nvPr>
            <p:ph type="body" idx="1"/>
          </p:nvPr>
        </p:nvSpPr>
        <p:spPr/>
        <p:txBody>
          <a:bodyPr/>
          <a:lstStyle/>
          <a:p>
            <a:pPr marL="533400" indent="-533400" eaLnBrk="1" hangingPunct="1">
              <a:lnSpc>
                <a:spcPct val="90000"/>
              </a:lnSpc>
            </a:pPr>
            <a:r>
              <a:rPr lang="en-US" sz="2600"/>
              <a:t>Your Section 8 application was submitted through an HPD Division (</a:t>
            </a:r>
            <a:r>
              <a:rPr lang="en-US" sz="1800" i="1"/>
              <a:t>Special Needs Housing, Asset Management, Division on Property Management, etc.</a:t>
            </a:r>
            <a:r>
              <a:rPr lang="en-US" sz="2600"/>
              <a:t>) or a special initiative</a:t>
            </a:r>
          </a:p>
          <a:p>
            <a:pPr marL="533400" indent="-533400" eaLnBrk="1" hangingPunct="1">
              <a:lnSpc>
                <a:spcPct val="90000"/>
              </a:lnSpc>
            </a:pPr>
            <a:r>
              <a:rPr lang="en-US" sz="2600"/>
              <a:t>Your application was reviewed by HPD Section 8 for completeness and eligibility</a:t>
            </a:r>
          </a:p>
          <a:p>
            <a:pPr marL="533400" indent="-533400" eaLnBrk="1" hangingPunct="1">
              <a:lnSpc>
                <a:spcPct val="90000"/>
              </a:lnSpc>
            </a:pPr>
            <a:r>
              <a:rPr lang="en-US" sz="2600"/>
              <a:t>After preliminary review, you were placed on HPD’s Section 8 waitlist </a:t>
            </a:r>
          </a:p>
          <a:p>
            <a:pPr marL="533400" indent="-533400" eaLnBrk="1" hangingPunct="1">
              <a:lnSpc>
                <a:spcPct val="90000"/>
              </a:lnSpc>
            </a:pPr>
            <a:r>
              <a:rPr lang="en-US" sz="2600"/>
              <a:t>HPD generally draws applicants from the waitlist and schedules them for mandatory briefing in the order they were placed on the waitlist</a:t>
            </a:r>
          </a:p>
          <a:p>
            <a:pPr marL="533400" indent="-533400" eaLnBrk="1" hangingPunct="1">
              <a:lnSpc>
                <a:spcPct val="90000"/>
              </a:lnSpc>
              <a:buFontTx/>
              <a:buNone/>
            </a:pPr>
            <a:endParaRPr lang="en-US" sz="2600">
              <a:solidFill>
                <a:srgbClr val="FF3300"/>
              </a:solidFill>
            </a:endParaRPr>
          </a:p>
        </p:txBody>
      </p:sp>
      <p:sp>
        <p:nvSpPr>
          <p:cNvPr id="7173" name="Rectangle 2"/>
          <p:cNvSpPr>
            <a:spLocks noGrp="1" noChangeArrowheads="1"/>
          </p:cNvSpPr>
          <p:nvPr>
            <p:ph type="title"/>
          </p:nvPr>
        </p:nvSpPr>
        <p:spPr/>
        <p:txBody>
          <a:bodyPr/>
          <a:lstStyle/>
          <a:p>
            <a:pPr eaLnBrk="1" hangingPunct="1"/>
            <a:r>
              <a:rPr lang="en-US"/>
              <a:t>Why are you at today’s briefing?</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63200" y="2362200"/>
            <a:ext cx="609600" cy="609600"/>
          </a:xfrm>
          <a:prstGeom prst="rect">
            <a:avLst/>
          </a:prstGeom>
        </p:spPr>
      </p:pic>
    </p:spTree>
  </p:cSld>
  <p:clrMapOvr>
    <a:masterClrMapping/>
  </p:clrMapOvr>
  <p:transition spd="slow" advTm="31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5120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6A08F56-8735-4ABC-8257-9113ABCAEF28}" type="slidenum">
              <a:rPr lang="en-US" smtClean="0"/>
              <a:pPr eaLnBrk="1" hangingPunct="1"/>
              <a:t>60</a:t>
            </a:fld>
            <a:endParaRPr lang="en-US"/>
          </a:p>
        </p:txBody>
      </p:sp>
      <p:sp>
        <p:nvSpPr>
          <p:cNvPr id="51204" name="Rectangle 2"/>
          <p:cNvSpPr>
            <a:spLocks noGrp="1" noChangeArrowheads="1"/>
          </p:cNvSpPr>
          <p:nvPr>
            <p:ph type="title"/>
          </p:nvPr>
        </p:nvSpPr>
        <p:spPr/>
        <p:txBody>
          <a:bodyPr/>
          <a:lstStyle/>
          <a:p>
            <a:pPr eaLnBrk="1" hangingPunct="1"/>
            <a:r>
              <a:rPr lang="en-US"/>
              <a:t>Program Integrity</a:t>
            </a:r>
          </a:p>
        </p:txBody>
      </p:sp>
      <p:sp>
        <p:nvSpPr>
          <p:cNvPr id="51205" name="Rectangle 3"/>
          <p:cNvSpPr>
            <a:spLocks noGrp="1" noChangeArrowheads="1"/>
          </p:cNvSpPr>
          <p:nvPr>
            <p:ph type="body" idx="1"/>
          </p:nvPr>
        </p:nvSpPr>
        <p:spPr/>
        <p:txBody>
          <a:bodyPr/>
          <a:lstStyle/>
          <a:p>
            <a:pPr eaLnBrk="1" hangingPunct="1">
              <a:lnSpc>
                <a:spcPct val="80000"/>
              </a:lnSpc>
            </a:pPr>
            <a:r>
              <a:rPr lang="en-US" sz="2000"/>
              <a:t>If you know of anyone who provided false information on a housing assistance application or recertification, or if anyone tells you to provide false information, report that person to:</a:t>
            </a:r>
          </a:p>
          <a:p>
            <a:pPr lvl="1" eaLnBrk="1" hangingPunct="1">
              <a:lnSpc>
                <a:spcPct val="80000"/>
              </a:lnSpc>
            </a:pPr>
            <a:r>
              <a:rPr lang="en-US" sz="2000"/>
              <a:t>The New York City Department of Investigation at: 212-825-5900</a:t>
            </a:r>
          </a:p>
          <a:p>
            <a:pPr eaLnBrk="1" hangingPunct="1">
              <a:lnSpc>
                <a:spcPct val="80000"/>
              </a:lnSpc>
              <a:buFontTx/>
              <a:buNone/>
            </a:pPr>
            <a:r>
              <a:rPr lang="en-US" sz="2000"/>
              <a:t>		Or </a:t>
            </a:r>
          </a:p>
          <a:p>
            <a:pPr lvl="1" eaLnBrk="1" hangingPunct="1">
              <a:lnSpc>
                <a:spcPct val="80000"/>
              </a:lnSpc>
            </a:pPr>
            <a:r>
              <a:rPr lang="en-US" sz="2000"/>
              <a:t>HPD’s Program Integrity and Compliance Unit at: 917-286-4300, extension 8032</a:t>
            </a:r>
          </a:p>
          <a:p>
            <a:pPr eaLnBrk="1" hangingPunct="1">
              <a:lnSpc>
                <a:spcPct val="80000"/>
              </a:lnSpc>
              <a:buFontTx/>
              <a:buNone/>
            </a:pPr>
            <a:r>
              <a:rPr lang="en-US" sz="2000"/>
              <a:t>		Or</a:t>
            </a:r>
          </a:p>
          <a:p>
            <a:pPr lvl="1" eaLnBrk="1" hangingPunct="1">
              <a:lnSpc>
                <a:spcPct val="80000"/>
              </a:lnSpc>
            </a:pPr>
            <a:r>
              <a:rPr lang="en-US" sz="2000"/>
              <a:t>HUD Office of Inspector General Hotline at: 1-800-347-3735</a:t>
            </a:r>
          </a:p>
          <a:p>
            <a:pPr eaLnBrk="1" hangingPunct="1">
              <a:lnSpc>
                <a:spcPct val="80000"/>
              </a:lnSpc>
              <a:buFontTx/>
              <a:buNone/>
            </a:pPr>
            <a:r>
              <a:rPr lang="en-US" sz="2000"/>
              <a:t>		Or </a:t>
            </a:r>
          </a:p>
          <a:p>
            <a:pPr lvl="1" eaLnBrk="1" hangingPunct="1">
              <a:lnSpc>
                <a:spcPct val="80000"/>
              </a:lnSpc>
            </a:pPr>
            <a:r>
              <a:rPr lang="en-US" sz="2000"/>
              <a:t>Call 311</a:t>
            </a:r>
          </a:p>
          <a:p>
            <a:pPr lvl="1" eaLnBrk="1" hangingPunct="1">
              <a:lnSpc>
                <a:spcPct val="80000"/>
              </a:lnSpc>
              <a:buFontTx/>
              <a:buNone/>
            </a:pPr>
            <a:endParaRPr lang="en-US" sz="2000"/>
          </a:p>
          <a:p>
            <a:pPr eaLnBrk="1" hangingPunct="1">
              <a:lnSpc>
                <a:spcPct val="80000"/>
              </a:lnSpc>
            </a:pPr>
            <a:r>
              <a:rPr lang="en-US" sz="2000"/>
              <a:t>Please carefully read the document in your briefing package entitled “Things You Should Know.”.</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77600" y="1981200"/>
            <a:ext cx="609600" cy="609600"/>
          </a:xfrm>
          <a:prstGeom prst="rect">
            <a:avLst/>
          </a:prstGeom>
        </p:spPr>
      </p:pic>
    </p:spTree>
  </p:cSld>
  <p:clrMapOvr>
    <a:masterClrMapping/>
  </p:clrMapOvr>
  <p:transition spd="slow" advTm="4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52227"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08984F-919D-41C9-855F-E1015DC9323B}" type="slidenum">
              <a:rPr lang="en-US" smtClean="0"/>
              <a:pPr eaLnBrk="1" hangingPunct="1"/>
              <a:t>61</a:t>
            </a:fld>
            <a:endParaRPr lang="en-US"/>
          </a:p>
        </p:txBody>
      </p:sp>
      <p:sp>
        <p:nvSpPr>
          <p:cNvPr id="52228" name="Rectangle 2"/>
          <p:cNvSpPr>
            <a:spLocks noGrp="1" noChangeArrowheads="1"/>
          </p:cNvSpPr>
          <p:nvPr>
            <p:ph type="title"/>
          </p:nvPr>
        </p:nvSpPr>
        <p:spPr/>
        <p:txBody>
          <a:bodyPr/>
          <a:lstStyle/>
          <a:p>
            <a:pPr eaLnBrk="1" hangingPunct="1"/>
            <a:r>
              <a:rPr lang="en-US"/>
              <a:t>Housing Discrimination</a:t>
            </a:r>
          </a:p>
        </p:txBody>
      </p:sp>
      <p:sp>
        <p:nvSpPr>
          <p:cNvPr id="52229" name="Rectangle 3"/>
          <p:cNvSpPr>
            <a:spLocks noGrp="1" noChangeArrowheads="1"/>
          </p:cNvSpPr>
          <p:nvPr>
            <p:ph type="body" idx="1"/>
          </p:nvPr>
        </p:nvSpPr>
        <p:spPr/>
        <p:txBody>
          <a:bodyPr/>
          <a:lstStyle/>
          <a:p>
            <a:pPr eaLnBrk="1" hangingPunct="1">
              <a:lnSpc>
                <a:spcPct val="80000"/>
              </a:lnSpc>
              <a:buFontTx/>
              <a:buNone/>
            </a:pPr>
            <a:r>
              <a:rPr lang="en-US" sz="2400">
                <a:solidFill>
                  <a:srgbClr val="000000"/>
                </a:solidFill>
                <a:cs typeface="Times New Roman" pitchFamily="18" charset="0"/>
              </a:rPr>
              <a:t>	HPD will not deny you the equal opportunity to apply for or receive assistance based on your:</a:t>
            </a:r>
            <a:r>
              <a:rPr lang="en-US" sz="2400"/>
              <a:t> </a:t>
            </a:r>
          </a:p>
          <a:p>
            <a:pPr eaLnBrk="1" hangingPunct="1">
              <a:lnSpc>
                <a:spcPct val="80000"/>
              </a:lnSpc>
            </a:pPr>
            <a:r>
              <a:rPr lang="en-US" sz="2400"/>
              <a:t>Race			 </a:t>
            </a:r>
          </a:p>
          <a:p>
            <a:pPr eaLnBrk="1" hangingPunct="1">
              <a:lnSpc>
                <a:spcPct val="80000"/>
              </a:lnSpc>
            </a:pPr>
            <a:r>
              <a:rPr lang="en-US" sz="2400"/>
              <a:t>Color</a:t>
            </a:r>
          </a:p>
          <a:p>
            <a:pPr eaLnBrk="1" hangingPunct="1">
              <a:lnSpc>
                <a:spcPct val="80000"/>
              </a:lnSpc>
            </a:pPr>
            <a:r>
              <a:rPr lang="en-US" sz="2400"/>
              <a:t>Sex</a:t>
            </a:r>
          </a:p>
          <a:p>
            <a:pPr eaLnBrk="1" hangingPunct="1">
              <a:lnSpc>
                <a:spcPct val="80000"/>
              </a:lnSpc>
            </a:pPr>
            <a:r>
              <a:rPr lang="en-US" sz="2400"/>
              <a:t>Religion or creed </a:t>
            </a:r>
          </a:p>
          <a:p>
            <a:pPr eaLnBrk="1" hangingPunct="1">
              <a:lnSpc>
                <a:spcPct val="80000"/>
              </a:lnSpc>
            </a:pPr>
            <a:r>
              <a:rPr lang="en-US" sz="2400"/>
              <a:t>National or ethnic origin</a:t>
            </a:r>
          </a:p>
          <a:p>
            <a:pPr eaLnBrk="1" hangingPunct="1">
              <a:lnSpc>
                <a:spcPct val="80000"/>
              </a:lnSpc>
            </a:pPr>
            <a:r>
              <a:rPr lang="en-US" sz="2400"/>
              <a:t>Family or marital status</a:t>
            </a:r>
          </a:p>
          <a:p>
            <a:pPr eaLnBrk="1" hangingPunct="1">
              <a:lnSpc>
                <a:spcPct val="80000"/>
              </a:lnSpc>
            </a:pPr>
            <a:r>
              <a:rPr lang="en-US" sz="2400"/>
              <a:t>Handicap or disability</a:t>
            </a:r>
          </a:p>
          <a:p>
            <a:pPr eaLnBrk="1" hangingPunct="1">
              <a:lnSpc>
                <a:spcPct val="80000"/>
              </a:lnSpc>
            </a:pPr>
            <a:r>
              <a:rPr lang="en-US" sz="2400"/>
              <a:t>Sexual orientation or gender identity</a:t>
            </a:r>
          </a:p>
          <a:p>
            <a:pPr eaLnBrk="1" hangingPunct="1">
              <a:lnSpc>
                <a:spcPct val="80000"/>
              </a:lnSpc>
            </a:pPr>
            <a:r>
              <a:rPr lang="en-US" sz="2400"/>
              <a:t>Prior arrest or conviction record</a:t>
            </a:r>
          </a:p>
          <a:p>
            <a:pPr eaLnBrk="1" hangingPunct="1">
              <a:lnSpc>
                <a:spcPct val="80000"/>
              </a:lnSpc>
            </a:pPr>
            <a:r>
              <a:rPr lang="en-US" sz="2400"/>
              <a:t>Status as a victim of domestic violence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2133600"/>
            <a:ext cx="609600" cy="609600"/>
          </a:xfrm>
          <a:prstGeom prst="rect">
            <a:avLst/>
          </a:prstGeom>
        </p:spPr>
      </p:pic>
    </p:spTree>
  </p:cSld>
  <p:clrMapOvr>
    <a:masterClrMapping/>
  </p:clrMapOvr>
  <p:transition spd="slow" advTm="24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25400"/>
            <a:ext cx="8229600" cy="715963"/>
          </a:xfrm>
        </p:spPr>
        <p:txBody>
          <a:bodyPr/>
          <a:lstStyle/>
          <a:p>
            <a:r>
              <a:rPr lang="en-US"/>
              <a:t>Housing Discrimination</a:t>
            </a:r>
          </a:p>
        </p:txBody>
      </p:sp>
      <p:sp>
        <p:nvSpPr>
          <p:cNvPr id="53251" name="Content Placeholder 2"/>
          <p:cNvSpPr>
            <a:spLocks noGrp="1"/>
          </p:cNvSpPr>
          <p:nvPr>
            <p:ph idx="1"/>
          </p:nvPr>
        </p:nvSpPr>
        <p:spPr>
          <a:xfrm>
            <a:off x="228600" y="762000"/>
            <a:ext cx="8763000" cy="4525963"/>
          </a:xfrm>
        </p:spPr>
        <p:txBody>
          <a:bodyPr/>
          <a:lstStyle/>
          <a:p>
            <a:pPr>
              <a:spcBef>
                <a:spcPct val="0"/>
              </a:spcBef>
              <a:defRPr/>
            </a:pPr>
            <a:r>
              <a:rPr lang="en-US" sz="2400"/>
              <a:t>It is illegal for property owners, brokers or managing agents to refuse to rent to you based on your: </a:t>
            </a:r>
          </a:p>
          <a:p>
            <a:pPr lvl="1">
              <a:spcBef>
                <a:spcPct val="0"/>
              </a:spcBef>
              <a:defRPr/>
            </a:pPr>
            <a:r>
              <a:rPr lang="en-US" sz="1800"/>
              <a:t>Lawful occupation or source of income (including Section 8 vouchers)</a:t>
            </a:r>
          </a:p>
          <a:p>
            <a:pPr lvl="1">
              <a:spcBef>
                <a:spcPct val="0"/>
              </a:spcBef>
              <a:defRPr/>
            </a:pPr>
            <a:r>
              <a:rPr lang="en-US" sz="1800"/>
              <a:t>Race</a:t>
            </a:r>
          </a:p>
          <a:p>
            <a:pPr lvl="1">
              <a:spcBef>
                <a:spcPct val="0"/>
              </a:spcBef>
              <a:defRPr/>
            </a:pPr>
            <a:r>
              <a:rPr lang="en-US" sz="1800"/>
              <a:t>Color</a:t>
            </a:r>
          </a:p>
          <a:p>
            <a:pPr lvl="1">
              <a:spcBef>
                <a:spcPct val="0"/>
              </a:spcBef>
              <a:defRPr/>
            </a:pPr>
            <a:r>
              <a:rPr lang="en-US" sz="1800"/>
              <a:t>Religion or creed</a:t>
            </a:r>
          </a:p>
          <a:p>
            <a:pPr lvl="1">
              <a:spcBef>
                <a:spcPct val="0"/>
              </a:spcBef>
              <a:defRPr/>
            </a:pPr>
            <a:r>
              <a:rPr lang="en-US" sz="1800"/>
              <a:t>Age</a:t>
            </a:r>
          </a:p>
          <a:p>
            <a:pPr lvl="1">
              <a:spcBef>
                <a:spcPct val="0"/>
              </a:spcBef>
              <a:defRPr/>
            </a:pPr>
            <a:r>
              <a:rPr lang="en-US" sz="1800"/>
              <a:t>Sexual orientation</a:t>
            </a:r>
          </a:p>
          <a:p>
            <a:pPr lvl="1">
              <a:spcBef>
                <a:spcPct val="0"/>
              </a:spcBef>
              <a:defRPr/>
            </a:pPr>
            <a:r>
              <a:rPr lang="en-US" sz="1800"/>
              <a:t>National or ethnic origin</a:t>
            </a:r>
          </a:p>
          <a:p>
            <a:pPr lvl="1">
              <a:spcBef>
                <a:spcPct val="0"/>
              </a:spcBef>
              <a:defRPr/>
            </a:pPr>
            <a:r>
              <a:rPr lang="en-US" sz="1800"/>
              <a:t>Gender or gender identity</a:t>
            </a:r>
          </a:p>
          <a:p>
            <a:pPr lvl="1">
              <a:spcBef>
                <a:spcPct val="0"/>
              </a:spcBef>
              <a:defRPr/>
            </a:pPr>
            <a:r>
              <a:rPr lang="en-US" sz="1800"/>
              <a:t>Alienage or citizenship status</a:t>
            </a:r>
          </a:p>
          <a:p>
            <a:pPr lvl="1">
              <a:spcBef>
                <a:spcPct val="0"/>
              </a:spcBef>
              <a:defRPr/>
            </a:pPr>
            <a:r>
              <a:rPr lang="en-US" sz="1800"/>
              <a:t>Handicap or disability</a:t>
            </a:r>
          </a:p>
          <a:p>
            <a:pPr lvl="1">
              <a:spcBef>
                <a:spcPct val="0"/>
              </a:spcBef>
              <a:defRPr/>
            </a:pPr>
            <a:r>
              <a:rPr lang="en-US" sz="1800"/>
              <a:t>Family, Marital or Partnership Status</a:t>
            </a:r>
          </a:p>
          <a:p>
            <a:pPr marL="457200" lvl="1" indent="0">
              <a:spcBef>
                <a:spcPct val="0"/>
              </a:spcBef>
              <a:buFontTx/>
              <a:buNone/>
              <a:defRPr/>
            </a:pPr>
            <a:endParaRPr lang="en-US" sz="1800"/>
          </a:p>
          <a:p>
            <a:pPr>
              <a:spcBef>
                <a:spcPct val="0"/>
              </a:spcBef>
              <a:defRPr/>
            </a:pPr>
            <a:r>
              <a:rPr lang="en-US" sz="2400"/>
              <a:t>If you believe you have been the victim of housing discrimination, contact 311. The law also protects you from retaliation for filing a complaint.</a:t>
            </a:r>
          </a:p>
        </p:txBody>
      </p:sp>
      <p:sp>
        <p:nvSpPr>
          <p:cNvPr id="53252" name="Footer Placeholder 3"/>
          <p:cNvSpPr>
            <a:spLocks noGrp="1"/>
          </p:cNvSpPr>
          <p:nvPr>
            <p:ph type="ftr" sz="quarter" idx="11"/>
          </p:nvPr>
        </p:nvSpPr>
        <p:spPr>
          <a:xfrm>
            <a:off x="3124200" y="6373813"/>
            <a:ext cx="2895600" cy="476250"/>
          </a:xfr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53253" name="Slide Number Placeholder 4"/>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834341D-E2E1-4B54-915A-0F4E37A8FDB1}" type="slidenum">
              <a:rPr lang="en-US" smtClean="0"/>
              <a:pPr eaLnBrk="1" hangingPunct="1"/>
              <a:t>62</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0" y="1828800"/>
            <a:ext cx="609600" cy="609600"/>
          </a:xfrm>
          <a:prstGeom prst="rect">
            <a:avLst/>
          </a:prstGeom>
        </p:spPr>
      </p:pic>
    </p:spTree>
  </p:cSld>
  <p:clrMapOvr>
    <a:masterClrMapping/>
  </p:clrMapOvr>
  <p:transition spd="slow" advTm="343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5427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022265F-966E-4A82-BDD9-0ADBCDF02356}" type="slidenum">
              <a:rPr lang="en-US" smtClean="0"/>
              <a:pPr eaLnBrk="1" hangingPunct="1"/>
              <a:t>63</a:t>
            </a:fld>
            <a:endParaRPr lang="en-US"/>
          </a:p>
        </p:txBody>
      </p:sp>
      <p:sp>
        <p:nvSpPr>
          <p:cNvPr id="54276" name="Rectangle 2"/>
          <p:cNvSpPr>
            <a:spLocks noGrp="1" noChangeArrowheads="1"/>
          </p:cNvSpPr>
          <p:nvPr>
            <p:ph type="title"/>
          </p:nvPr>
        </p:nvSpPr>
        <p:spPr/>
        <p:txBody>
          <a:bodyPr/>
          <a:lstStyle/>
          <a:p>
            <a:pPr eaLnBrk="1" hangingPunct="1"/>
            <a:r>
              <a:rPr lang="en-US"/>
              <a:t>Family Self Sufficiency (FSS)</a:t>
            </a:r>
          </a:p>
        </p:txBody>
      </p:sp>
      <p:sp>
        <p:nvSpPr>
          <p:cNvPr id="54277" name="Rectangle 3"/>
          <p:cNvSpPr>
            <a:spLocks noGrp="1" noChangeArrowheads="1"/>
          </p:cNvSpPr>
          <p:nvPr>
            <p:ph type="body" idx="1"/>
          </p:nvPr>
        </p:nvSpPr>
        <p:spPr/>
        <p:txBody>
          <a:bodyPr/>
          <a:lstStyle/>
          <a:p>
            <a:pPr eaLnBrk="1" hangingPunct="1">
              <a:lnSpc>
                <a:spcPct val="90000"/>
              </a:lnSpc>
            </a:pPr>
            <a:r>
              <a:rPr lang="en-US" sz="2400"/>
              <a:t>FSS is an employment and training program that enables participants to achieve their employment related goals and accumulate savings (escrow).</a:t>
            </a:r>
          </a:p>
          <a:p>
            <a:pPr eaLnBrk="1" hangingPunct="1">
              <a:lnSpc>
                <a:spcPct val="90000"/>
              </a:lnSpc>
            </a:pPr>
            <a:r>
              <a:rPr lang="en-US" sz="2400"/>
              <a:t>If you join FSS, an increase in your family’s share of rent because of increased income from employment can lead to an escrow account</a:t>
            </a:r>
          </a:p>
          <a:p>
            <a:pPr eaLnBrk="1" hangingPunct="1">
              <a:lnSpc>
                <a:spcPct val="90000"/>
              </a:lnSpc>
            </a:pPr>
            <a:r>
              <a:rPr lang="en-US" sz="2400"/>
              <a:t>Successful graduates earn an average of $7,000 in their savings account at the end of 5 years</a:t>
            </a:r>
          </a:p>
          <a:p>
            <a:pPr eaLnBrk="1" hangingPunct="1">
              <a:lnSpc>
                <a:spcPct val="90000"/>
              </a:lnSpc>
            </a:pPr>
            <a:r>
              <a:rPr lang="en-US" sz="2400"/>
              <a:t>If you are interested, please call the Client Services number (917-286-4300) </a:t>
            </a:r>
            <a:r>
              <a:rPr lang="en-US" sz="2400" b="1" u="sng"/>
              <a:t>after</a:t>
            </a:r>
            <a:r>
              <a:rPr lang="en-US" sz="2400"/>
              <a:t> you receive the New Admission rent breakdown letter (once you’re a participant)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06200" y="2787316"/>
            <a:ext cx="609600" cy="609600"/>
          </a:xfrm>
          <a:prstGeom prst="rect">
            <a:avLst/>
          </a:prstGeom>
        </p:spPr>
      </p:pic>
    </p:spTree>
  </p:cSld>
  <p:clrMapOvr>
    <a:masterClrMapping/>
  </p:clrMapOvr>
  <p:transition spd="slow" advTm="427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5529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7AE20B6-B9CF-4117-AA0C-9D8B511EC3B0}" type="slidenum">
              <a:rPr lang="en-US" smtClean="0"/>
              <a:pPr eaLnBrk="1" hangingPunct="1"/>
              <a:t>64</a:t>
            </a:fld>
            <a:endParaRPr lang="en-US"/>
          </a:p>
        </p:txBody>
      </p:sp>
      <p:sp>
        <p:nvSpPr>
          <p:cNvPr id="55300" name="Rectangle 2"/>
          <p:cNvSpPr>
            <a:spLocks noGrp="1" noChangeArrowheads="1"/>
          </p:cNvSpPr>
          <p:nvPr>
            <p:ph type="title"/>
          </p:nvPr>
        </p:nvSpPr>
        <p:spPr/>
        <p:txBody>
          <a:bodyPr/>
          <a:lstStyle/>
          <a:p>
            <a:pPr eaLnBrk="1" hangingPunct="1"/>
            <a:r>
              <a:rPr lang="en-US"/>
              <a:t>What happens now?</a:t>
            </a:r>
          </a:p>
        </p:txBody>
      </p:sp>
      <p:sp>
        <p:nvSpPr>
          <p:cNvPr id="55301" name="Rectangle 3"/>
          <p:cNvSpPr>
            <a:spLocks noGrp="1" noChangeArrowheads="1"/>
          </p:cNvSpPr>
          <p:nvPr>
            <p:ph type="body" idx="1"/>
          </p:nvPr>
        </p:nvSpPr>
        <p:spPr/>
        <p:txBody>
          <a:bodyPr/>
          <a:lstStyle/>
          <a:p>
            <a:pPr marL="457200" indent="-457200" eaLnBrk="1" hangingPunct="1">
              <a:lnSpc>
                <a:spcPct val="80000"/>
              </a:lnSpc>
              <a:buFontTx/>
              <a:buAutoNum type="arabicPeriod"/>
            </a:pPr>
            <a:r>
              <a:rPr lang="en-US" sz="1600"/>
              <a:t>After this presentation, if eligible and your application is complete, an HPD Representative will issue you a voucher.</a:t>
            </a:r>
          </a:p>
          <a:p>
            <a:pPr marL="457200" indent="-457200" eaLnBrk="1" hangingPunct="1">
              <a:lnSpc>
                <a:spcPct val="80000"/>
              </a:lnSpc>
              <a:buFontTx/>
              <a:buAutoNum type="arabicPeriod"/>
            </a:pPr>
            <a:r>
              <a:rPr lang="en-US" sz="1600"/>
              <a:t>If you are issued a voucher, a Landlord Package must be submitted to HPD within 120 days unless you intend to remain in your current apartment and you confirm with HPD staff today that a Landlord Package has been received.</a:t>
            </a:r>
          </a:p>
          <a:p>
            <a:pPr marL="457200" indent="-457200" eaLnBrk="1" hangingPunct="1">
              <a:lnSpc>
                <a:spcPct val="80000"/>
              </a:lnSpc>
              <a:buFontTx/>
              <a:buAutoNum type="arabicPeriod"/>
            </a:pPr>
            <a:r>
              <a:rPr lang="en-US" sz="1600"/>
              <a:t>If HPD approves the Landlord Package, an HQS inspection will be scheduled for the apartment.</a:t>
            </a:r>
          </a:p>
          <a:p>
            <a:pPr marL="457200" indent="-457200" eaLnBrk="1" hangingPunct="1">
              <a:lnSpc>
                <a:spcPct val="80000"/>
              </a:lnSpc>
              <a:buFontTx/>
              <a:buAutoNum type="arabicPeriod"/>
            </a:pPr>
            <a:r>
              <a:rPr lang="en-US" sz="1600"/>
              <a:t>If you reside in the apartment you submit a Landlord Package for, you must provide access for the inspection.</a:t>
            </a:r>
          </a:p>
          <a:p>
            <a:pPr marL="457200" indent="-457200" eaLnBrk="1" hangingPunct="1">
              <a:lnSpc>
                <a:spcPct val="80000"/>
              </a:lnSpc>
              <a:buFontTx/>
              <a:buAutoNum type="arabicPeriod"/>
            </a:pPr>
            <a:r>
              <a:rPr lang="en-US" sz="1600"/>
              <a:t>If the apartment passes inspection, HPD will send a Housing Assistance Payment (HAP) contract for the landlord to execute. HPD will also send you a notice letting you know the apartment was approved and the approved move in date (if you are moving).</a:t>
            </a:r>
          </a:p>
          <a:p>
            <a:pPr marL="457200" indent="-457200" eaLnBrk="1" hangingPunct="1">
              <a:lnSpc>
                <a:spcPct val="80000"/>
              </a:lnSpc>
              <a:buFontTx/>
              <a:buAutoNum type="arabicPeriod"/>
            </a:pPr>
            <a:r>
              <a:rPr lang="en-US" sz="1600"/>
              <a:t>You must sign a lease with your landlord.</a:t>
            </a:r>
          </a:p>
          <a:p>
            <a:pPr marL="457200" indent="-457200" eaLnBrk="1" hangingPunct="1">
              <a:lnSpc>
                <a:spcPct val="80000"/>
              </a:lnSpc>
              <a:buFontTx/>
              <a:buAutoNum type="arabicPeriod"/>
            </a:pPr>
            <a:r>
              <a:rPr lang="en-US" sz="1600"/>
              <a:t>Once the HAP and lease are returned, HPD will complete a final review of the file and if you remain eligible, HPD will process you for new admission into the Section 8 program. You will receive a New Admission rent breakdown letter listing the address, contract rent, HPD share of the rent, tenant share of the rent and listing the names of all household members approved to reside at the assisted unit. </a:t>
            </a:r>
          </a:p>
          <a:p>
            <a:pPr marL="457200" indent="-457200" eaLnBrk="1" hangingPunct="1">
              <a:lnSpc>
                <a:spcPct val="80000"/>
              </a:lnSpc>
              <a:buFontTx/>
              <a:buAutoNum type="arabicPeriod"/>
            </a:pPr>
            <a:r>
              <a:rPr lang="en-US" sz="1600"/>
              <a:t>You are then a </a:t>
            </a:r>
            <a:r>
              <a:rPr lang="en-US" sz="1600" b="1"/>
              <a:t>participant </a:t>
            </a:r>
            <a:r>
              <a:rPr lang="en-US" sz="1600"/>
              <a:t>in the HPD Section 8 Program.</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20400" y="1752600"/>
            <a:ext cx="609600" cy="609600"/>
          </a:xfrm>
          <a:prstGeom prst="rect">
            <a:avLst/>
          </a:prstGeom>
        </p:spPr>
      </p:pic>
    </p:spTree>
  </p:cSld>
  <p:clrMapOvr>
    <a:masterClrMapping/>
  </p:clrMapOvr>
  <p:transition spd="slow" advTm="87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5632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79E12D3-D44C-4867-B47F-D91970953278}" type="slidenum">
              <a:rPr lang="en-US" smtClean="0"/>
              <a:pPr eaLnBrk="1" hangingPunct="1"/>
              <a:t>65</a:t>
            </a:fld>
            <a:endParaRPr lang="en-US"/>
          </a:p>
        </p:txBody>
      </p:sp>
      <p:sp>
        <p:nvSpPr>
          <p:cNvPr id="56324" name="Rectangle 2"/>
          <p:cNvSpPr>
            <a:spLocks noGrp="1" noChangeArrowheads="1"/>
          </p:cNvSpPr>
          <p:nvPr>
            <p:ph type="title"/>
          </p:nvPr>
        </p:nvSpPr>
        <p:spPr/>
        <p:txBody>
          <a:bodyPr/>
          <a:lstStyle/>
          <a:p>
            <a:pPr eaLnBrk="1" hangingPunct="1"/>
            <a:r>
              <a:rPr lang="en-US"/>
              <a:t>Questions and Answers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96600" y="2514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8195"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86A55F3-4E2A-41F4-A9A1-79F45901C3D8}" type="slidenum">
              <a:rPr lang="en-US" smtClean="0"/>
              <a:pPr eaLnBrk="1" hangingPunct="1"/>
              <a:t>7</a:t>
            </a:fld>
            <a:endParaRPr lang="en-US"/>
          </a:p>
        </p:txBody>
      </p:sp>
      <p:sp>
        <p:nvSpPr>
          <p:cNvPr id="8196" name="Rectangle 2"/>
          <p:cNvSpPr>
            <a:spLocks noGrp="1" noChangeArrowheads="1"/>
          </p:cNvSpPr>
          <p:nvPr>
            <p:ph type="title"/>
          </p:nvPr>
        </p:nvSpPr>
        <p:spPr/>
        <p:txBody>
          <a:bodyPr/>
          <a:lstStyle/>
          <a:p>
            <a:pPr eaLnBrk="1" hangingPunct="1"/>
            <a:r>
              <a:rPr lang="en-US"/>
              <a:t>Why are you at today’s briefing?</a:t>
            </a:r>
          </a:p>
        </p:txBody>
      </p:sp>
      <p:sp>
        <p:nvSpPr>
          <p:cNvPr id="8197" name="Rectangle 3"/>
          <p:cNvSpPr>
            <a:spLocks noGrp="1" noChangeArrowheads="1"/>
          </p:cNvSpPr>
          <p:nvPr>
            <p:ph type="body" idx="1"/>
          </p:nvPr>
        </p:nvSpPr>
        <p:spPr/>
        <p:txBody>
          <a:bodyPr/>
          <a:lstStyle/>
          <a:p>
            <a:pPr marL="533400" indent="-533400" eaLnBrk="1" hangingPunct="1"/>
            <a:r>
              <a:rPr lang="en-US"/>
              <a:t>You are here to: </a:t>
            </a:r>
          </a:p>
          <a:p>
            <a:pPr marL="914400" lvl="1" indent="-457200" eaLnBrk="1" hangingPunct="1"/>
            <a:r>
              <a:rPr lang="en-US"/>
              <a:t>Receive information on how the Section 8 Program works and your family obligations after you become a Section 8 participant </a:t>
            </a:r>
          </a:p>
          <a:p>
            <a:pPr marL="914400" lvl="1" indent="-457200" eaLnBrk="1" hangingPunct="1"/>
            <a:r>
              <a:rPr lang="en-US"/>
              <a:t>Receive your Briefing Book</a:t>
            </a:r>
          </a:p>
          <a:p>
            <a:pPr marL="914400" lvl="1" indent="-457200" eaLnBrk="1" hangingPunct="1"/>
            <a:r>
              <a:rPr lang="en-US"/>
              <a:t>Determine whether you are still eligible</a:t>
            </a:r>
          </a:p>
          <a:p>
            <a:pPr marL="914400" lvl="1" indent="-457200" eaLnBrk="1" hangingPunct="1"/>
            <a:r>
              <a:rPr lang="en-US"/>
              <a:t>Receive your voucher (if eligible)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58400" y="2514600"/>
            <a:ext cx="609600" cy="609600"/>
          </a:xfrm>
          <a:prstGeom prst="rect">
            <a:avLst/>
          </a:prstGeom>
        </p:spPr>
      </p:pic>
    </p:spTree>
  </p:cSld>
  <p:clrMapOvr>
    <a:masterClrMapping/>
  </p:clrMapOvr>
  <p:transition spd="slow" advTm="154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9219"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DF67A9C-DFEF-49DA-A061-96F6FCF1FEB7}" type="slidenum">
              <a:rPr lang="en-US" smtClean="0"/>
              <a:pPr eaLnBrk="1" hangingPunct="1"/>
              <a:t>8</a:t>
            </a:fld>
            <a:endParaRPr lang="en-US"/>
          </a:p>
        </p:txBody>
      </p:sp>
      <p:sp>
        <p:nvSpPr>
          <p:cNvPr id="9220" name="Rectangle 2"/>
          <p:cNvSpPr>
            <a:spLocks noGrp="1" noChangeArrowheads="1"/>
          </p:cNvSpPr>
          <p:nvPr>
            <p:ph type="title"/>
          </p:nvPr>
        </p:nvSpPr>
        <p:spPr/>
        <p:txBody>
          <a:bodyPr/>
          <a:lstStyle/>
          <a:p>
            <a:pPr eaLnBrk="1" hangingPunct="1"/>
            <a:r>
              <a:rPr lang="en-US" sz="4000"/>
              <a:t>What will happen after today?</a:t>
            </a:r>
          </a:p>
        </p:txBody>
      </p:sp>
      <p:sp>
        <p:nvSpPr>
          <p:cNvPr id="9221" name="Rectangle 3"/>
          <p:cNvSpPr>
            <a:spLocks noGrp="1" noChangeArrowheads="1"/>
          </p:cNvSpPr>
          <p:nvPr>
            <p:ph type="body" idx="1"/>
          </p:nvPr>
        </p:nvSpPr>
        <p:spPr/>
        <p:txBody>
          <a:bodyPr/>
          <a:lstStyle/>
          <a:p>
            <a:pPr marL="609600" indent="-609600" eaLnBrk="1" hangingPunct="1">
              <a:lnSpc>
                <a:spcPct val="90000"/>
              </a:lnSpc>
              <a:buFontTx/>
              <a:buAutoNum type="arabicPeriod"/>
            </a:pPr>
            <a:r>
              <a:rPr lang="en-US"/>
              <a:t>If eligible and your application is complete, you will be issued a voucher and given a Landlord Package</a:t>
            </a:r>
          </a:p>
          <a:p>
            <a:pPr marL="609600" indent="-609600" eaLnBrk="1" hangingPunct="1">
              <a:lnSpc>
                <a:spcPct val="90000"/>
              </a:lnSpc>
              <a:buFontTx/>
              <a:buAutoNum type="arabicPeriod"/>
            </a:pPr>
            <a:r>
              <a:rPr lang="en-US"/>
              <a:t>You will have 120 days to locate an apartment and submit a Landlord Package to HPD</a:t>
            </a:r>
          </a:p>
          <a:p>
            <a:pPr marL="990600" lvl="1" indent="-533400" eaLnBrk="1" hangingPunct="1">
              <a:lnSpc>
                <a:spcPct val="90000"/>
              </a:lnSpc>
              <a:buFontTx/>
              <a:buChar char="•"/>
            </a:pPr>
            <a:r>
              <a:rPr lang="en-US"/>
              <a:t>A Landlord Package may have already been submitted with your application (you can ask the HPD representative today if one was submitted on your behalf.)</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29800" y="2442411"/>
            <a:ext cx="609600" cy="609600"/>
          </a:xfrm>
          <a:prstGeom prst="rect">
            <a:avLst/>
          </a:prstGeom>
        </p:spPr>
      </p:pic>
    </p:spTree>
  </p:cSld>
  <p:clrMapOvr>
    <a:masterClrMapping/>
  </p:clrMapOvr>
  <p:transition spd="slow" advTm="25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4"/>
          <p:cNvSpPr>
            <a:spLocks noGrp="1"/>
          </p:cNvSpPr>
          <p:nvPr>
            <p:ph type="ftr"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NYC HPD Section 8 Housing Choice Voucher Briefing Session</a:t>
            </a:r>
          </a:p>
        </p:txBody>
      </p:sp>
      <p:sp>
        <p:nvSpPr>
          <p:cNvPr id="10243" name="Slide Number Placeholder 5"/>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E25C101-6FF0-4B39-AE3F-A7BF3B041827}" type="slidenum">
              <a:rPr lang="en-US" smtClean="0"/>
              <a:pPr eaLnBrk="1" hangingPunct="1"/>
              <a:t>9</a:t>
            </a:fld>
            <a:endParaRPr lang="en-US"/>
          </a:p>
        </p:txBody>
      </p:sp>
      <p:sp>
        <p:nvSpPr>
          <p:cNvPr id="10244" name="Rectangle 2"/>
          <p:cNvSpPr>
            <a:spLocks noGrp="1" noChangeArrowheads="1"/>
          </p:cNvSpPr>
          <p:nvPr>
            <p:ph type="title"/>
          </p:nvPr>
        </p:nvSpPr>
        <p:spPr/>
        <p:txBody>
          <a:bodyPr/>
          <a:lstStyle/>
          <a:p>
            <a:pPr eaLnBrk="1" hangingPunct="1"/>
            <a:r>
              <a:rPr lang="en-US" sz="4000"/>
              <a:t>What will happen after today?</a:t>
            </a:r>
          </a:p>
        </p:txBody>
      </p:sp>
      <p:sp>
        <p:nvSpPr>
          <p:cNvPr id="10245" name="Rectangle 3"/>
          <p:cNvSpPr>
            <a:spLocks noGrp="1" noChangeArrowheads="1"/>
          </p:cNvSpPr>
          <p:nvPr>
            <p:ph type="body" idx="1"/>
          </p:nvPr>
        </p:nvSpPr>
        <p:spPr/>
        <p:txBody>
          <a:bodyPr/>
          <a:lstStyle/>
          <a:p>
            <a:pPr marL="609600" indent="-609600" eaLnBrk="1" hangingPunct="1">
              <a:lnSpc>
                <a:spcPct val="80000"/>
              </a:lnSpc>
              <a:buFontTx/>
              <a:buAutoNum type="arabicPeriod" startAt="3"/>
            </a:pPr>
            <a:r>
              <a:rPr lang="en-US" sz="2800"/>
              <a:t>HPD will process the submitted Landlord Package and if approved HPD will schedule a Housing Quality Standards (HQS) inspection for the apartment</a:t>
            </a:r>
          </a:p>
          <a:p>
            <a:pPr marL="609600" indent="-609600" eaLnBrk="1" hangingPunct="1">
              <a:lnSpc>
                <a:spcPct val="80000"/>
              </a:lnSpc>
              <a:buFontTx/>
              <a:buAutoNum type="arabicPeriod" startAt="3"/>
            </a:pPr>
            <a:r>
              <a:rPr lang="en-US" sz="2800"/>
              <a:t>If the apartment passes inspection, HPD will notify you and your landlord of your approved move-in date via mail if you are moving </a:t>
            </a:r>
          </a:p>
          <a:p>
            <a:pPr marL="990600" lvl="1" indent="-533400" eaLnBrk="1" hangingPunct="1">
              <a:lnSpc>
                <a:spcPct val="80000"/>
              </a:lnSpc>
              <a:buFontTx/>
              <a:buChar char="o"/>
            </a:pPr>
            <a:r>
              <a:rPr lang="en-US" sz="2400"/>
              <a:t>If you are remaining in your current apartment, HPD will notify your landlord that your unit has been approved by mailing a Housing Assistance Payment (HAP) contract to him/her. You will also be informed of the approval by mail.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77400" y="2133600"/>
            <a:ext cx="609600" cy="609600"/>
          </a:xfrm>
          <a:prstGeom prst="rect">
            <a:avLst/>
          </a:prstGeom>
        </p:spPr>
      </p:pic>
    </p:spTree>
  </p:cSld>
  <p:clrMapOvr>
    <a:masterClrMapping/>
  </p:clrMapOvr>
  <p:transition spd="slow" advTm="312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MPhone xmlns="67623421-62de-4dd7-9930-bf0e6965724d" xsi:nil="true"/>
    <PMZip xmlns="67623421-62de-4dd7-9930-bf0e6965724d" xsi:nil="true"/>
    <PMAddress xmlns="67623421-62de-4dd7-9930-bf0e6965724d" xsi:nil="true"/>
    <PMCity xmlns="67623421-62de-4dd7-9930-bf0e6965724d" xsi:nil="true"/>
    <TaxCatchAll xmlns="cc7599e6-4b44-4e3e-8d47-80481b2e944a" xsi:nil="true"/>
    <PMName xmlns="67623421-62de-4dd7-9930-bf0e6965724d" xsi:nil="true"/>
    <PMEmail xmlns="67623421-62de-4dd7-9930-bf0e6965724d" xsi:nil="true"/>
    <lcf76f155ced4ddcb4097134ff3c332f xmlns="67623421-62de-4dd7-9930-bf0e6965724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54D21A60E7D6B4695162A3DB1A9D1C3" ma:contentTypeVersion="21" ma:contentTypeDescription="Create a new document." ma:contentTypeScope="" ma:versionID="07560872492d44fb73d25b240544459b">
  <xsd:schema xmlns:xsd="http://www.w3.org/2001/XMLSchema" xmlns:xs="http://www.w3.org/2001/XMLSchema" xmlns:p="http://schemas.microsoft.com/office/2006/metadata/properties" xmlns:ns2="67623421-62de-4dd7-9930-bf0e6965724d" xmlns:ns3="cc7599e6-4b44-4e3e-8d47-80481b2e944a" targetNamespace="http://schemas.microsoft.com/office/2006/metadata/properties" ma:root="true" ma:fieldsID="a63c789d025056386c24844dd056d0fd" ns2:_="" ns3:_="">
    <xsd:import namespace="67623421-62de-4dd7-9930-bf0e6965724d"/>
    <xsd:import namespace="cc7599e6-4b44-4e3e-8d47-80481b2e944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PMName" minOccurs="0"/>
                <xsd:element ref="ns2:PMAddress" minOccurs="0"/>
                <xsd:element ref="ns2:PMCity" minOccurs="0"/>
                <xsd:element ref="ns2:PMZip" minOccurs="0"/>
                <xsd:element ref="ns2:PMPhone" minOccurs="0"/>
                <xsd:element ref="ns2:PMEmail"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623421-62de-4dd7-9930-bf0e696572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PMName" ma:index="18" nillable="true" ma:displayName="PMName" ma:format="Dropdown" ma:internalName="PMName">
      <xsd:simpleType>
        <xsd:restriction base="dms:Text">
          <xsd:maxLength value="255"/>
        </xsd:restriction>
      </xsd:simpleType>
    </xsd:element>
    <xsd:element name="PMAddress" ma:index="19" nillable="true" ma:displayName="PMAddress" ma:format="Dropdown" ma:internalName="PMAddress">
      <xsd:simpleType>
        <xsd:restriction base="dms:Text">
          <xsd:maxLength value="255"/>
        </xsd:restriction>
      </xsd:simpleType>
    </xsd:element>
    <xsd:element name="PMCity" ma:index="20" nillable="true" ma:displayName="PMCity" ma:format="Dropdown" ma:internalName="PMCity">
      <xsd:simpleType>
        <xsd:restriction base="dms:Text">
          <xsd:maxLength value="255"/>
        </xsd:restriction>
      </xsd:simpleType>
    </xsd:element>
    <xsd:element name="PMZip" ma:index="21" nillable="true" ma:displayName="PMZip" ma:format="Dropdown" ma:internalName="PMZip">
      <xsd:simpleType>
        <xsd:restriction base="dms:Text">
          <xsd:maxLength value="255"/>
        </xsd:restriction>
      </xsd:simpleType>
    </xsd:element>
    <xsd:element name="PMPhone" ma:index="22" nillable="true" ma:displayName="PMPhone" ma:format="Dropdown" ma:internalName="PMPhone">
      <xsd:simpleType>
        <xsd:restriction base="dms:Text">
          <xsd:maxLength value="255"/>
        </xsd:restriction>
      </xsd:simpleType>
    </xsd:element>
    <xsd:element name="PMEmail" ma:index="23" nillable="true" ma:displayName="PMEmail" ma:format="Dropdown" ma:internalName="PMEmail">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b4f074c-b2b8-450b-8d7f-e48a28ce4cf1" ma:termSetId="09814cd3-568e-fe90-9814-8d621ff8fb84" ma:anchorId="fba54fb3-c3e1-fe81-a776-ca4b69148c4d" ma:open="true" ma:isKeyword="false">
      <xsd:complexType>
        <xsd:sequence>
          <xsd:element ref="pc:Terms" minOccurs="0" maxOccurs="1"/>
        </xsd:sequence>
      </xsd:complexType>
    </xsd:element>
    <xsd:element name="MediaServiceOCR" ma:index="27" nillable="true" ma:displayName="Extracted Text" ma:internalName="MediaServiceOCR" ma:readOnly="true">
      <xsd:simpleType>
        <xsd:restriction base="dms:Note">
          <xsd:maxLength value="255"/>
        </xsd:restriction>
      </xsd:simpleType>
    </xsd:element>
    <xsd:element name="MediaServiceLocation" ma:index="2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7599e6-4b44-4e3e-8d47-80481b2e944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f46da28f-e72c-4774-88ee-d6b563761023}" ma:internalName="TaxCatchAll" ma:showField="CatchAllData" ma:web="cc7599e6-4b44-4e3e-8d47-80481b2e94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C21492-4DB5-4AE6-B08D-E7F76A71ED53}">
  <ds:schemaRefs>
    <ds:schemaRef ds:uri="http://schemas.microsoft.com/sharepoint/v3/contenttype/forms"/>
  </ds:schemaRefs>
</ds:datastoreItem>
</file>

<file path=customXml/itemProps2.xml><?xml version="1.0" encoding="utf-8"?>
<ds:datastoreItem xmlns:ds="http://schemas.openxmlformats.org/officeDocument/2006/customXml" ds:itemID="{62F8DBA5-818A-473D-9C0D-A0604F98A21A}">
  <ds:schemaRefs>
    <ds:schemaRef ds:uri="67623421-62de-4dd7-9930-bf0e6965724d"/>
    <ds:schemaRef ds:uri="cc7599e6-4b44-4e3e-8d47-80481b2e944a"/>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888E7EF-DB31-4214-A116-A94B770A7AC4}">
  <ds:schemaRefs>
    <ds:schemaRef ds:uri="67623421-62de-4dd7-9930-bf0e6965724d"/>
    <ds:schemaRef ds:uri="cc7599e6-4b44-4e3e-8d47-80481b2e94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5466</Words>
  <Application>Microsoft Office PowerPoint</Application>
  <PresentationFormat>On-screen Show (4:3)</PresentationFormat>
  <Paragraphs>518</Paragraphs>
  <Slides>65</Slides>
  <Notes>3</Notes>
  <HiddenSlides>0</HiddenSlides>
  <MMClips>62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Calibri</vt:lpstr>
      <vt:lpstr>Helvetica</vt:lpstr>
      <vt:lpstr>Times New Roman</vt:lpstr>
      <vt:lpstr>Default Design</vt:lpstr>
      <vt:lpstr>Section 8 Housing Choice Voucher Briefing Session</vt:lpstr>
      <vt:lpstr>What we will cover today</vt:lpstr>
      <vt:lpstr>What is the Section 8 Housing Choice Voucher Program?</vt:lpstr>
      <vt:lpstr>Overview of the Section 8 Program</vt:lpstr>
      <vt:lpstr>Overview of the Section 8 Program</vt:lpstr>
      <vt:lpstr>Why are you at today’s briefing?</vt:lpstr>
      <vt:lpstr>Why are you at today’s briefing?</vt:lpstr>
      <vt:lpstr>What will happen after today?</vt:lpstr>
      <vt:lpstr>What will happen after today?</vt:lpstr>
      <vt:lpstr>What will happen after today?</vt:lpstr>
      <vt:lpstr>Key Points to Know </vt:lpstr>
      <vt:lpstr>Key Points to Know</vt:lpstr>
      <vt:lpstr>Key Points to Know </vt:lpstr>
      <vt:lpstr>Key Points to Know</vt:lpstr>
      <vt:lpstr>Key Points to Know</vt:lpstr>
      <vt:lpstr>Key Points to Know </vt:lpstr>
      <vt:lpstr>Key Points to Know</vt:lpstr>
      <vt:lpstr>Key Points To Know</vt:lpstr>
      <vt:lpstr>Key Points to Know </vt:lpstr>
      <vt:lpstr>What is a Voucher?</vt:lpstr>
      <vt:lpstr>What Information is on the Voucher?</vt:lpstr>
      <vt:lpstr>What is a Voucher?</vt:lpstr>
      <vt:lpstr>How does HPD determine your “unit size”?</vt:lpstr>
      <vt:lpstr>More on Unit Size</vt:lpstr>
      <vt:lpstr>How much rent can I afford with my voucher?</vt:lpstr>
      <vt:lpstr>Exception Payment Standards </vt:lpstr>
      <vt:lpstr>PowerPoint Presentation</vt:lpstr>
      <vt:lpstr>Higher Opportunity Neighborhoods</vt:lpstr>
      <vt:lpstr>Benefits of Higher Opportunity Neighborhoods </vt:lpstr>
      <vt:lpstr>Submitting a Landlord Package</vt:lpstr>
      <vt:lpstr>Submitting a Landlord Package</vt:lpstr>
      <vt:lpstr>How much rent can I afford with my voucher?</vt:lpstr>
      <vt:lpstr>Eligibility for a HPD Section 8 Voucher</vt:lpstr>
      <vt:lpstr>How does HPD Calculate your Share of the Total Rent? </vt:lpstr>
      <vt:lpstr>How does HPD Calculate your Share of the Total Rent?</vt:lpstr>
      <vt:lpstr>How does HPD Calculate your Share of the Total Rent?</vt:lpstr>
      <vt:lpstr>How does HPD Calculate your Share of the Total Rent?</vt:lpstr>
      <vt:lpstr>How does HPD Calculate your Share of the Total Rent?</vt:lpstr>
      <vt:lpstr>How does HPD Calculate your Share of the Total Rent? </vt:lpstr>
      <vt:lpstr>Household Income</vt:lpstr>
      <vt:lpstr>Household Assets</vt:lpstr>
      <vt:lpstr>Eligible Household Members</vt:lpstr>
      <vt:lpstr>Eligible Household Members</vt:lpstr>
      <vt:lpstr>Eligible Household Members</vt:lpstr>
      <vt:lpstr>What are the Family’s Responsibilities? </vt:lpstr>
      <vt:lpstr>What are the Family’s Responsibilities? </vt:lpstr>
      <vt:lpstr>What are the Family’s Responsibilities? </vt:lpstr>
      <vt:lpstr>What is the Landlord’s Role in the Section 8 Program?</vt:lpstr>
      <vt:lpstr>What is the Landlord’s Role in the Section 8 Program?</vt:lpstr>
      <vt:lpstr>What is HPD’s Responsibility? </vt:lpstr>
      <vt:lpstr>Annual Activities</vt:lpstr>
      <vt:lpstr>Moving with Section 8 Assistance</vt:lpstr>
      <vt:lpstr>Moving with Section 8 Assistance</vt:lpstr>
      <vt:lpstr>Portability Using Section 8 Outside NYC</vt:lpstr>
      <vt:lpstr>Portability Using Section 8 Outside NYC</vt:lpstr>
      <vt:lpstr>Portability Using Section 8 Outside NYC</vt:lpstr>
      <vt:lpstr>Denial/Termination Process</vt:lpstr>
      <vt:lpstr>Program Integrity</vt:lpstr>
      <vt:lpstr>Program Integrity</vt:lpstr>
      <vt:lpstr>Program Integrity</vt:lpstr>
      <vt:lpstr>Housing Discrimination</vt:lpstr>
      <vt:lpstr>Housing Discrimination</vt:lpstr>
      <vt:lpstr>Family Self Sufficiency (FSS)</vt:lpstr>
      <vt:lpstr>What happens now?</vt:lpstr>
      <vt:lpstr>Questions and Answers</vt:lpstr>
    </vt:vector>
  </TitlesOfParts>
  <Company>nyc hpd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8 Housing Choice Voucher Briefing Session</dc:title>
  <dc:creator>NYC</dc:creator>
  <cp:lastModifiedBy>Plumb, Hannah (HPD)</cp:lastModifiedBy>
  <cp:revision>79</cp:revision>
  <dcterms:created xsi:type="dcterms:W3CDTF">2012-04-30T14:59:47Z</dcterms:created>
  <dcterms:modified xsi:type="dcterms:W3CDTF">2025-06-09T13:54:49Z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c775f11-0def-4dd9-981c-4e1c7179ad56_Enabled">
    <vt:lpwstr>true</vt:lpwstr>
  </property>
  <property fmtid="{D5CDD505-2E9C-101B-9397-08002B2CF9AE}" pid="3" name="MSIP_Label_7c775f11-0def-4dd9-981c-4e1c7179ad56_SetDate">
    <vt:lpwstr>2024-09-26T14:33:52Z</vt:lpwstr>
  </property>
  <property fmtid="{D5CDD505-2E9C-101B-9397-08002B2CF9AE}" pid="4" name="MSIP_Label_7c775f11-0def-4dd9-981c-4e1c7179ad56_Method">
    <vt:lpwstr>Privileged</vt:lpwstr>
  </property>
  <property fmtid="{D5CDD505-2E9C-101B-9397-08002B2CF9AE}" pid="5" name="MSIP_Label_7c775f11-0def-4dd9-981c-4e1c7179ad56_Name">
    <vt:lpwstr>Public</vt:lpwstr>
  </property>
  <property fmtid="{D5CDD505-2E9C-101B-9397-08002B2CF9AE}" pid="6" name="MSIP_Label_7c775f11-0def-4dd9-981c-4e1c7179ad56_SiteId">
    <vt:lpwstr>32f56fc7-5f81-4e22-a95b-15da66513bef</vt:lpwstr>
  </property>
  <property fmtid="{D5CDD505-2E9C-101B-9397-08002B2CF9AE}" pid="7" name="MSIP_Label_7c775f11-0def-4dd9-981c-4e1c7179ad56_ActionId">
    <vt:lpwstr>cd96db48-7d01-41c5-b2ed-e8c2ff9855a0</vt:lpwstr>
  </property>
  <property fmtid="{D5CDD505-2E9C-101B-9397-08002B2CF9AE}" pid="8" name="MSIP_Label_7c775f11-0def-4dd9-981c-4e1c7179ad56_ContentBits">
    <vt:lpwstr>0</vt:lpwstr>
  </property>
  <property fmtid="{D5CDD505-2E9C-101B-9397-08002B2CF9AE}" pid="9" name="ContentTypeId">
    <vt:lpwstr>0x010100854D21A60E7D6B4695162A3DB1A9D1C3</vt:lpwstr>
  </property>
  <property fmtid="{D5CDD505-2E9C-101B-9397-08002B2CF9AE}" pid="10" name="MediaServiceImageTags">
    <vt:lpwstr/>
  </property>
</Properties>
</file>