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51"/>
  </p:notesMasterIdLst>
  <p:handoutMasterIdLst>
    <p:handoutMasterId r:id="rId52"/>
  </p:handoutMasterIdLst>
  <p:sldIdLst>
    <p:sldId id="256" r:id="rId3"/>
    <p:sldId id="408" r:id="rId4"/>
    <p:sldId id="260" r:id="rId5"/>
    <p:sldId id="328" r:id="rId6"/>
    <p:sldId id="337" r:id="rId7"/>
    <p:sldId id="375" r:id="rId8"/>
    <p:sldId id="376" r:id="rId9"/>
    <p:sldId id="377" r:id="rId10"/>
    <p:sldId id="393" r:id="rId11"/>
    <p:sldId id="394" r:id="rId12"/>
    <p:sldId id="378" r:id="rId13"/>
    <p:sldId id="409" r:id="rId14"/>
    <p:sldId id="379" r:id="rId15"/>
    <p:sldId id="380" r:id="rId16"/>
    <p:sldId id="388" r:id="rId17"/>
    <p:sldId id="387" r:id="rId18"/>
    <p:sldId id="402" r:id="rId19"/>
    <p:sldId id="416" r:id="rId20"/>
    <p:sldId id="417" r:id="rId21"/>
    <p:sldId id="413" r:id="rId22"/>
    <p:sldId id="414" r:id="rId23"/>
    <p:sldId id="415" r:id="rId24"/>
    <p:sldId id="382" r:id="rId25"/>
    <p:sldId id="395" r:id="rId26"/>
    <p:sldId id="403" r:id="rId27"/>
    <p:sldId id="385" r:id="rId28"/>
    <p:sldId id="404" r:id="rId29"/>
    <p:sldId id="398" r:id="rId30"/>
    <p:sldId id="400" r:id="rId31"/>
    <p:sldId id="399" r:id="rId32"/>
    <p:sldId id="347" r:id="rId33"/>
    <p:sldId id="391" r:id="rId34"/>
    <p:sldId id="304" r:id="rId35"/>
    <p:sldId id="348" r:id="rId36"/>
    <p:sldId id="396" r:id="rId37"/>
    <p:sldId id="392" r:id="rId38"/>
    <p:sldId id="405" r:id="rId39"/>
    <p:sldId id="351" r:id="rId40"/>
    <p:sldId id="411" r:id="rId41"/>
    <p:sldId id="406" r:id="rId42"/>
    <p:sldId id="352" r:id="rId43"/>
    <p:sldId id="333" r:id="rId44"/>
    <p:sldId id="340" r:id="rId45"/>
    <p:sldId id="418" r:id="rId46"/>
    <p:sldId id="419" r:id="rId47"/>
    <p:sldId id="412" r:id="rId48"/>
    <p:sldId id="302" r:id="rId49"/>
    <p:sldId id="407" r:id="rId50"/>
  </p:sldIdLst>
  <p:sldSz cx="9144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E9EDF4"/>
          </a:solidFill>
        </a:fill>
      </a:tcStyle>
    </a:wholeTbl>
    <a:band1H>
      <a:tcStyle>
        <a:tcBdr/>
        <a:fill>
          <a:solidFill>
            <a:srgbClr val="D0D8E8"/>
          </a:solidFill>
        </a:fill>
      </a:tcStyle>
    </a:band1H>
    <a:band2H>
      <a:tcStyle>
        <a:tcBdr/>
      </a:tcStyle>
    </a:band2H>
    <a:band1V>
      <a:tcStyle>
        <a:tcBdr/>
        <a:fill>
          <a:solidFill>
            <a:srgbClr val="D0D8E8"/>
          </a:solidFill>
        </a:fill>
      </a:tcStyle>
    </a:band1V>
    <a:band2V>
      <a:tcStyle>
        <a:tcBdr/>
      </a:tcStyle>
    </a:band2V>
    <a:lastCol>
      <a:tcTxStyle b="on">
        <a:font>
          <a:latin typeface="+mn-lt"/>
          <a:ea typeface="+mn-ea"/>
          <a:cs typeface="+mn-cs"/>
        </a:font>
        <a:srgbClr val="FFFFFF"/>
      </a:tcTxStyle>
      <a:tcStyle>
        <a:tcBdr/>
        <a:fill>
          <a:solidFill>
            <a:srgbClr val="4F81BD"/>
          </a:solidFill>
        </a:fill>
      </a:tcStyle>
    </a:lastCol>
    <a:firstCol>
      <a:tcTxStyle b="on">
        <a:font>
          <a:latin typeface="+mn-lt"/>
          <a:ea typeface="+mn-ea"/>
          <a:cs typeface="+mn-cs"/>
        </a:font>
        <a:srgbClr val="FFFFFF"/>
      </a:tcTxStyle>
      <a:tcStyle>
        <a:tcBdr/>
        <a:fill>
          <a:solidFill>
            <a:srgbClr val="4F81BD"/>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4F81BD"/>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4F81BD"/>
          </a:solidFill>
        </a:fill>
      </a:tcStyle>
    </a:firstRow>
  </a:tblStyle>
  <a:tblStyle styleId="{0505E3EF-67EA-436B-97B2-0124C06EBD24}" styleName="">
    <a:wholeTbl>
      <a:tcTxStyle>
        <a:font>
          <a:latin typeface="+mn-lt"/>
          <a:ea typeface="+mn-ea"/>
          <a:cs typeface="+mn-cs"/>
        </a:font>
        <a:srgbClr val="000000"/>
      </a:tcTxStyle>
      <a:tcStyle>
        <a:tcBdr>
          <a:left>
            <a:ln w="12701" cap="flat" cmpd="sng" algn="ctr">
              <a:solidFill>
                <a:srgbClr val="9BBB59"/>
              </a:solidFill>
              <a:prstDash val="solid"/>
              <a:round/>
              <a:headEnd type="none" w="med" len="med"/>
              <a:tailEnd type="none" w="med" len="med"/>
            </a:ln>
          </a:left>
          <a:right>
            <a:ln w="12701" cap="flat" cmpd="sng" algn="ctr">
              <a:solidFill>
                <a:srgbClr val="9BBB59"/>
              </a:solidFill>
              <a:prstDash val="solid"/>
              <a:round/>
              <a:headEnd type="none" w="med" len="med"/>
              <a:tailEnd type="none" w="med" len="med"/>
            </a:ln>
          </a:right>
          <a:top>
            <a:ln w="12701" cap="flat" cmpd="sng" algn="ctr">
              <a:solidFill>
                <a:srgbClr val="9BBB59"/>
              </a:solidFill>
              <a:prstDash val="solid"/>
              <a:round/>
              <a:headEnd type="none" w="med" len="med"/>
              <a:tailEnd type="none" w="med" len="med"/>
            </a:ln>
          </a:top>
          <a:bottom>
            <a:ln w="12701" cap="flat" cmpd="sng" algn="ctr">
              <a:solidFill>
                <a:srgbClr val="9BBB59"/>
              </a:solidFill>
              <a:prstDash val="solid"/>
              <a:round/>
              <a:headEnd type="none" w="med" len="med"/>
              <a:tailEnd type="none" w="med" len="med"/>
            </a:ln>
          </a:bottom>
        </a:tcBdr>
        <a:fill>
          <a:solidFill>
            <a:srgbClr val="EFF3EA"/>
          </a:solidFill>
        </a:fill>
      </a:tcStyle>
    </a:wholeTbl>
    <a:band1H>
      <a:tcStyle>
        <a:tcBdr/>
        <a:fill>
          <a:solidFill>
            <a:srgbClr val="DEE7D1"/>
          </a:solidFill>
        </a:fill>
      </a:tcStyle>
    </a:band1H>
    <a:band1V>
      <a:tcStyle>
        <a:tcBdr/>
        <a:fill>
          <a:solidFill>
            <a:srgbClr val="DEE7D1"/>
          </a:solidFill>
        </a:fill>
      </a:tcStyle>
    </a:band1V>
    <a:lastCol>
      <a:tcTxStyle b="on">
        <a:font>
          <a:latin typeface=""/>
          <a:ea typeface=""/>
          <a:cs typeface=""/>
        </a:font>
      </a:tcTxStyle>
      <a:tcStyle>
        <a:tcBdr/>
      </a:tcStyle>
    </a:lastCol>
    <a:firstCol>
      <a:tcTxStyle b="on">
        <a:font>
          <a:latin typeface=""/>
          <a:ea typeface=""/>
          <a:cs typeface=""/>
        </a:font>
      </a:tcTxStyle>
      <a:tcStyle>
        <a:tcBdr/>
      </a:tcStyle>
    </a:firstCol>
    <a:lastRow>
      <a:tcTxStyle b="on">
        <a:font>
          <a:latin typeface=""/>
          <a:ea typeface=""/>
          <a:cs typeface=""/>
        </a:font>
      </a:tcTxStyle>
      <a:tcStyle>
        <a:tcBdr>
          <a:top>
            <a:ln w="25402" cap="flat" cmpd="sng" algn="ctr">
              <a:solidFill>
                <a:srgbClr val="9BBB59"/>
              </a:solidFill>
              <a:prstDash val="solid"/>
              <a:round/>
              <a:headEnd type="none" w="med" len="med"/>
              <a:tailEnd type="none" w="med" len="med"/>
            </a:ln>
          </a:top>
        </a:tcBdr>
        <a:fill>
          <a:solidFill>
            <a:srgbClr val="EFF3EA"/>
          </a:solidFill>
        </a:fill>
      </a:tcStyle>
    </a:lastRow>
    <a:firstRow>
      <a:tcTxStyle b="on">
        <a:font>
          <a:latin typeface=""/>
          <a:ea typeface=""/>
          <a:cs typeface=""/>
        </a:font>
      </a:tcTxStyle>
      <a:tcStyle>
        <a:tcBdr/>
        <a:fill>
          <a:solidFill>
            <a:srgbClr val="EFF3EA"/>
          </a:solidFill>
        </a:fill>
      </a:tcStyle>
    </a:firstRow>
  </a:tblStyle>
  <a:tblStyle styleId="{2D5ABB26-0587-4C30-8999-92F81FD0307C}" styleName="">
    <a:wholeTbl>
      <a:tcTxStyle>
        <a:font>
          <a:latin typeface="+mn-lt"/>
          <a:ea typeface="+mn-ea"/>
          <a:cs typeface="+mn-cs"/>
        </a:font>
        <a:srgbClr val="000000"/>
      </a:tcTxStyle>
      <a:tcStyle>
        <a:tcBdr/>
      </a:tcStyle>
    </a:wholeTbl>
  </a:tblStyle>
  <a:tblStyle styleId="{3C2FFA5D-87B4-456A-9821-1D502468CF0F}" styleName="">
    <a:wholeTbl>
      <a:tcTxStyle>
        <a:font>
          <a:latin typeface="+mn-lt"/>
          <a:ea typeface="+mn-ea"/>
          <a:cs typeface="+mn-cs"/>
        </a:font>
        <a:srgbClr val="000000"/>
      </a:tcTxStyle>
      <a:tcStyle>
        <a:tcBdr>
          <a:left>
            <a:ln w="3172" cap="flat" cmpd="sng" algn="ctr">
              <a:solidFill>
                <a:srgbClr val="4F81BD"/>
              </a:solidFill>
              <a:prstDash val="solid"/>
              <a:round/>
              <a:headEnd type="none" w="med" len="med"/>
              <a:tailEnd type="none" w="med" len="med"/>
            </a:ln>
          </a:left>
          <a:right>
            <a:ln w="3172" cap="flat" cmpd="sng" algn="ctr">
              <a:solidFill>
                <a:srgbClr val="4F81BD"/>
              </a:solidFill>
              <a:prstDash val="solid"/>
              <a:round/>
              <a:headEnd type="none" w="med" len="med"/>
              <a:tailEnd type="none" w="med" len="med"/>
            </a:ln>
          </a:right>
          <a:top>
            <a:ln w="3172" cap="flat" cmpd="sng" algn="ctr">
              <a:solidFill>
                <a:srgbClr val="4F81BD"/>
              </a:solidFill>
              <a:prstDash val="solid"/>
              <a:round/>
              <a:headEnd type="none" w="med" len="med"/>
              <a:tailEnd type="none" w="med" len="med"/>
            </a:ln>
          </a:top>
          <a:bottom>
            <a:ln w="3172" cap="flat" cmpd="sng" algn="ctr">
              <a:solidFill>
                <a:srgbClr val="4F81BD"/>
              </a:solidFill>
              <a:prstDash val="solid"/>
              <a:round/>
              <a:headEnd type="none" w="med" len="med"/>
              <a:tailEnd type="none" w="med" len="med"/>
            </a:ln>
          </a:bottom>
        </a:tcBdr>
        <a:fill>
          <a:solidFill>
            <a:srgbClr val="4F81BD"/>
          </a:solidFill>
        </a:fill>
      </a:tcStyle>
    </a:wholeTbl>
    <a:band1H>
      <a:tcStyle>
        <a:tcBdr/>
        <a:fill>
          <a:solidFill>
            <a:srgbClr val="4F81BD"/>
          </a:solidFill>
        </a:fill>
      </a:tcStyle>
    </a:band1H>
    <a:band2H>
      <a:tcStyle>
        <a:tcBdr/>
        <a:fill>
          <a:solidFill>
            <a:srgbClr val="4F81BD"/>
          </a:solidFill>
        </a:fill>
      </a:tcStyle>
    </a:band2H>
    <a:band1V>
      <a:tcStyle>
        <a:tcBdr>
          <a:top>
            <a:ln w="3172" cap="flat" cmpd="sng" algn="ctr">
              <a:solidFill>
                <a:srgbClr val="4F81BD"/>
              </a:solidFill>
              <a:prstDash val="solid"/>
              <a:round/>
              <a:headEnd type="none" w="med" len="med"/>
              <a:tailEnd type="none" w="med" len="med"/>
            </a:ln>
          </a:top>
          <a:bottom>
            <a:ln w="3172" cap="flat" cmpd="sng" algn="ctr">
              <a:solidFill>
                <a:srgbClr val="4F81BD"/>
              </a:solidFill>
              <a:prstDash val="solid"/>
              <a:round/>
              <a:headEnd type="none" w="med" len="med"/>
              <a:tailEnd type="none" w="med" len="med"/>
            </a:ln>
          </a:bottom>
        </a:tcBdr>
        <a:fill>
          <a:solidFill>
            <a:srgbClr val="4F81BD"/>
          </a:solidFill>
        </a:fill>
      </a:tcStyle>
    </a:band1V>
    <a:band2V>
      <a:tcStyle>
        <a:tcBdr/>
        <a:fill>
          <a:solidFill>
            <a:srgbClr val="4F81BD"/>
          </a:solidFill>
        </a:fill>
      </a:tcStyle>
    </a:band2V>
    <a:lastCol>
      <a:tcTxStyle b="on">
        <a:font>
          <a:latin typeface=""/>
          <a:ea typeface=""/>
          <a:cs typeface=""/>
        </a:font>
      </a:tcTxStyle>
      <a:tcStyle>
        <a:tcBdr>
          <a:left>
            <a:ln w="3172" cap="flat" cmpd="sng" algn="ctr">
              <a:solidFill>
                <a:srgbClr val="4F81BD"/>
              </a:solidFill>
              <a:prstDash val="solid"/>
              <a:round/>
              <a:headEnd type="none" w="med" len="med"/>
              <a:tailEnd type="none" w="med" len="med"/>
            </a:ln>
          </a:left>
          <a:right>
            <a:ln w="3172" cap="flat" cmpd="sng" algn="ctr">
              <a:solidFill>
                <a:srgbClr val="4F81BD"/>
              </a:solidFill>
              <a:prstDash val="solid"/>
              <a:round/>
              <a:headEnd type="none" w="med" len="med"/>
              <a:tailEnd type="none" w="med" len="med"/>
            </a:ln>
          </a:right>
          <a:top>
            <a:ln w="3172" cap="flat" cmpd="sng" algn="ctr">
              <a:solidFill>
                <a:srgbClr val="4F81BD"/>
              </a:solidFill>
              <a:prstDash val="solid"/>
              <a:round/>
              <a:headEnd type="none" w="med" len="med"/>
              <a:tailEnd type="none" w="med" len="med"/>
            </a:ln>
          </a:top>
          <a:bottom>
            <a:ln w="3172" cap="flat" cmpd="sng" algn="ctr">
              <a:solidFill>
                <a:srgbClr val="4F81BD"/>
              </a:solidFill>
              <a:prstDash val="solid"/>
              <a:round/>
              <a:headEnd type="none" w="med" len="med"/>
              <a:tailEnd type="none" w="med" len="med"/>
            </a:ln>
          </a:bottom>
        </a:tcBdr>
        <a:fill>
          <a:solidFill>
            <a:srgbClr val="4F81BD"/>
          </a:solidFill>
        </a:fill>
      </a:tcStyle>
    </a:lastCol>
    <a:firstCol>
      <a:tcTxStyle b="on">
        <a:font>
          <a:latin typeface=""/>
          <a:ea typeface=""/>
          <a:cs typeface=""/>
        </a:font>
      </a:tcTxStyle>
      <a:tcStyle>
        <a:tcBdr>
          <a:left>
            <a:ln w="3172" cap="flat" cmpd="sng" algn="ctr">
              <a:solidFill>
                <a:srgbClr val="4F81BD"/>
              </a:solidFill>
              <a:prstDash val="solid"/>
              <a:round/>
              <a:headEnd type="none" w="med" len="med"/>
              <a:tailEnd type="none" w="med" len="med"/>
            </a:ln>
          </a:left>
          <a:right>
            <a:ln w="3172" cap="flat" cmpd="sng" algn="ctr">
              <a:solidFill>
                <a:srgbClr val="4F81BD"/>
              </a:solidFill>
              <a:prstDash val="solid"/>
              <a:round/>
              <a:headEnd type="none" w="med" len="med"/>
              <a:tailEnd type="none" w="med" len="med"/>
            </a:ln>
          </a:right>
          <a:top>
            <a:ln w="3172" cap="flat" cmpd="sng" algn="ctr">
              <a:solidFill>
                <a:srgbClr val="4F81BD"/>
              </a:solidFill>
              <a:prstDash val="solid"/>
              <a:round/>
              <a:headEnd type="none" w="med" len="med"/>
              <a:tailEnd type="none" w="med" len="med"/>
            </a:ln>
          </a:top>
          <a:bottom>
            <a:ln w="3172" cap="flat" cmpd="sng" algn="ctr">
              <a:solidFill>
                <a:srgbClr val="4F81BD"/>
              </a:solidFill>
              <a:prstDash val="solid"/>
              <a:round/>
              <a:headEnd type="none" w="med" len="med"/>
              <a:tailEnd type="none" w="med" len="med"/>
            </a:ln>
          </a:bottom>
        </a:tcBdr>
        <a:fill>
          <a:solidFill>
            <a:srgbClr val="4F81BD"/>
          </a:solidFill>
        </a:fill>
      </a:tcStyle>
    </a:firstCol>
    <a:lastRow>
      <a:tcTxStyle b="on">
        <a:font>
          <a:latin typeface=""/>
          <a:ea typeface=""/>
          <a:cs typeface=""/>
        </a:font>
      </a:tcTxStyle>
      <a:tcStyle>
        <a:tcBdr>
          <a:left>
            <a:ln w="3172" cap="flat" cmpd="sng" algn="ctr">
              <a:solidFill>
                <a:srgbClr val="4F81BD"/>
              </a:solidFill>
              <a:prstDash val="solid"/>
              <a:round/>
              <a:headEnd type="none" w="med" len="med"/>
              <a:tailEnd type="none" w="med" len="med"/>
            </a:ln>
          </a:left>
          <a:right>
            <a:ln w="3172" cap="flat" cmpd="sng" algn="ctr">
              <a:solidFill>
                <a:srgbClr val="4F81BD"/>
              </a:solidFill>
              <a:prstDash val="solid"/>
              <a:round/>
              <a:headEnd type="none" w="med" len="med"/>
              <a:tailEnd type="none" w="med" len="med"/>
            </a:ln>
          </a:right>
          <a:top>
            <a:ln w="3172" cap="flat" cmpd="sng" algn="ctr">
              <a:solidFill>
                <a:srgbClr val="4F81BD"/>
              </a:solidFill>
              <a:prstDash val="solid"/>
              <a:round/>
              <a:headEnd type="none" w="med" len="med"/>
              <a:tailEnd type="none" w="med" len="med"/>
            </a:ln>
          </a:top>
          <a:bottom>
            <a:ln w="3172" cap="flat" cmpd="sng" algn="ctr">
              <a:solidFill>
                <a:srgbClr val="4F81BD"/>
              </a:solidFill>
              <a:prstDash val="solid"/>
              <a:round/>
              <a:headEnd type="none" w="med" len="med"/>
              <a:tailEnd type="none" w="med" len="med"/>
            </a:ln>
          </a:bottom>
        </a:tcBdr>
        <a:fill>
          <a:solidFill>
            <a:srgbClr val="4F81BD"/>
          </a:solidFill>
        </a:fill>
      </a:tcStyle>
    </a:lastRow>
    <a:firstRow>
      <a:tcTxStyle b="on">
        <a:font>
          <a:latin typeface="+mn-lt"/>
          <a:ea typeface="+mn-ea"/>
          <a:cs typeface="+mn-cs"/>
        </a:font>
        <a:srgbClr val="FFFFFF"/>
      </a:tcTxStyle>
      <a:tcStyle>
        <a:tcBdr>
          <a:left>
            <a:ln w="3172" cap="flat" cmpd="sng" algn="ctr">
              <a:solidFill>
                <a:srgbClr val="4F81BD"/>
              </a:solidFill>
              <a:prstDash val="solid"/>
              <a:round/>
              <a:headEnd type="none" w="med" len="med"/>
              <a:tailEnd type="none" w="med" len="med"/>
            </a:ln>
          </a:left>
          <a:right>
            <a:ln w="3172" cap="flat" cmpd="sng" algn="ctr">
              <a:solidFill>
                <a:srgbClr val="4F81BD"/>
              </a:solidFill>
              <a:prstDash val="solid"/>
              <a:round/>
              <a:headEnd type="none" w="med" len="med"/>
              <a:tailEnd type="none" w="med" len="med"/>
            </a:ln>
          </a:right>
          <a:top>
            <a:ln w="3172" cap="flat" cmpd="sng" algn="ctr">
              <a:solidFill>
                <a:srgbClr val="4F81BD"/>
              </a:solidFill>
              <a:prstDash val="solid"/>
              <a:round/>
              <a:headEnd type="none" w="med" len="med"/>
              <a:tailEnd type="none" w="med" len="med"/>
            </a:ln>
          </a:top>
          <a:bottom>
            <a:ln w="3172" cap="flat" cmpd="sng" algn="ctr">
              <a:solidFill>
                <a:srgbClr val="FFFFFF"/>
              </a:solidFill>
              <a:prstDash val="solid"/>
              <a:round/>
              <a:headEnd type="none" w="med" len="med"/>
              <a:tailEnd type="none" w="med" len="med"/>
            </a:ln>
          </a:bottom>
        </a:tcBdr>
        <a:fill>
          <a:solidFill>
            <a:srgbClr val="4F81BD"/>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170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B36E341-BCA0-49A1-BB62-A49526D9AE0B}"/>
              </a:ext>
            </a:extLst>
          </p:cNvPr>
          <p:cNvSpPr txBox="1">
            <a:spLocks noGrp="1"/>
          </p:cNvSpPr>
          <p:nvPr>
            <p:ph type="hdr" sz="quarter"/>
          </p:nvPr>
        </p:nvSpPr>
        <p:spPr>
          <a:xfrm>
            <a:off x="0" y="0"/>
            <a:ext cx="3037947" cy="464341"/>
          </a:xfrm>
          <a:prstGeom prst="rect">
            <a:avLst/>
          </a:prstGeom>
          <a:noFill/>
          <a:ln>
            <a:noFill/>
          </a:ln>
        </p:spPr>
        <p:txBody>
          <a:bodyPr vert="horz" wrap="square" lIns="91247" tIns="45619" rIns="91247" bIns="45619"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0" baseline="0">
              <a:solidFill>
                <a:srgbClr val="000000"/>
              </a:solidFill>
              <a:uFillTx/>
              <a:latin typeface="Calibri"/>
            </a:endParaRPr>
          </a:p>
        </p:txBody>
      </p:sp>
      <p:sp>
        <p:nvSpPr>
          <p:cNvPr id="3" name="Date Placeholder 2">
            <a:extLst>
              <a:ext uri="{FF2B5EF4-FFF2-40B4-BE49-F238E27FC236}">
                <a16:creationId xmlns:a16="http://schemas.microsoft.com/office/drawing/2014/main" id="{21099475-4D71-4ABB-BA48-92B2A87B8A58}"/>
              </a:ext>
            </a:extLst>
          </p:cNvPr>
          <p:cNvSpPr txBox="1">
            <a:spLocks noGrp="1"/>
          </p:cNvSpPr>
          <p:nvPr>
            <p:ph type="dt" sz="quarter" idx="1"/>
          </p:nvPr>
        </p:nvSpPr>
        <p:spPr>
          <a:xfrm>
            <a:off x="3970873" y="0"/>
            <a:ext cx="3037947" cy="464341"/>
          </a:xfrm>
          <a:prstGeom prst="rect">
            <a:avLst/>
          </a:prstGeom>
          <a:noFill/>
          <a:ln>
            <a:noFill/>
          </a:ln>
        </p:spPr>
        <p:txBody>
          <a:bodyPr vert="horz" wrap="square" lIns="91247" tIns="45619" rIns="91247" bIns="45619"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F56BF2F-CBA2-44E3-BD4E-02CE48963B0F}" type="datetime1">
              <a:rPr lang="en-US" sz="1200" b="0" i="0" u="none" strike="noStrike" kern="1200" cap="none" spc="0" baseline="0">
                <a:solidFill>
                  <a:srgbClr val="000000"/>
                </a:solidFill>
                <a:uFillTx/>
                <a:latin typeface="Calibri"/>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12/2/2022</a:t>
            </a:fld>
            <a:endParaRPr lang="en-US" sz="1200" b="0" i="0" u="none" strike="noStrike" kern="1200" cap="none" spc="0" baseline="0">
              <a:solidFill>
                <a:srgbClr val="000000"/>
              </a:solidFill>
              <a:uFillTx/>
              <a:latin typeface="Calibri"/>
            </a:endParaRPr>
          </a:p>
        </p:txBody>
      </p:sp>
      <p:sp>
        <p:nvSpPr>
          <p:cNvPr id="4" name="Footer Placeholder 3">
            <a:extLst>
              <a:ext uri="{FF2B5EF4-FFF2-40B4-BE49-F238E27FC236}">
                <a16:creationId xmlns:a16="http://schemas.microsoft.com/office/drawing/2014/main" id="{24A70977-ACC4-42BE-90EC-E4E138153391}"/>
              </a:ext>
            </a:extLst>
          </p:cNvPr>
          <p:cNvSpPr txBox="1">
            <a:spLocks noGrp="1"/>
          </p:cNvSpPr>
          <p:nvPr>
            <p:ph type="ftr" sz="quarter" idx="2"/>
          </p:nvPr>
        </p:nvSpPr>
        <p:spPr>
          <a:xfrm>
            <a:off x="0" y="8830470"/>
            <a:ext cx="3037947" cy="464341"/>
          </a:xfrm>
          <a:prstGeom prst="rect">
            <a:avLst/>
          </a:prstGeom>
          <a:noFill/>
          <a:ln>
            <a:noFill/>
          </a:ln>
        </p:spPr>
        <p:txBody>
          <a:bodyPr vert="horz" wrap="square" lIns="91247" tIns="45619" rIns="91247" bIns="45619"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0" baseline="0">
              <a:solidFill>
                <a:srgbClr val="000000"/>
              </a:solidFill>
              <a:uFillTx/>
              <a:latin typeface="Calibri"/>
            </a:endParaRPr>
          </a:p>
        </p:txBody>
      </p:sp>
      <p:sp>
        <p:nvSpPr>
          <p:cNvPr id="5" name="Slide Number Placeholder 4">
            <a:extLst>
              <a:ext uri="{FF2B5EF4-FFF2-40B4-BE49-F238E27FC236}">
                <a16:creationId xmlns:a16="http://schemas.microsoft.com/office/drawing/2014/main" id="{E3BCE6CD-3F79-4CFC-82A9-297E33820D1E}"/>
              </a:ext>
            </a:extLst>
          </p:cNvPr>
          <p:cNvSpPr txBox="1">
            <a:spLocks noGrp="1"/>
          </p:cNvSpPr>
          <p:nvPr>
            <p:ph type="sldNum" sz="quarter" idx="3"/>
          </p:nvPr>
        </p:nvSpPr>
        <p:spPr>
          <a:xfrm>
            <a:off x="3970873" y="8830470"/>
            <a:ext cx="3037947" cy="464341"/>
          </a:xfrm>
          <a:prstGeom prst="rect">
            <a:avLst/>
          </a:prstGeom>
          <a:noFill/>
          <a:ln>
            <a:noFill/>
          </a:ln>
        </p:spPr>
        <p:txBody>
          <a:bodyPr vert="horz" wrap="square" lIns="91247" tIns="45619" rIns="91247" bIns="45619"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7385AAD-96E7-4268-922E-E76F323EB3BC}" type="slidenum">
              <a:t>‹#›</a:t>
            </a:fld>
            <a:endParaRPr lang="en-US"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11130317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5C889AB-D275-4A88-9B1C-F33DB7AA9216}"/>
              </a:ext>
            </a:extLst>
          </p:cNvPr>
          <p:cNvSpPr txBox="1">
            <a:spLocks noGrp="1"/>
          </p:cNvSpPr>
          <p:nvPr>
            <p:ph type="hdr" sz="quarter"/>
          </p:nvPr>
        </p:nvSpPr>
        <p:spPr>
          <a:xfrm>
            <a:off x="0" y="0"/>
            <a:ext cx="3037837" cy="464816"/>
          </a:xfrm>
          <a:prstGeom prst="rect">
            <a:avLst/>
          </a:prstGeom>
          <a:noFill/>
          <a:ln>
            <a:noFill/>
          </a:ln>
        </p:spPr>
        <p:txBody>
          <a:bodyPr vert="horz" wrap="square" lIns="93159" tIns="46579" rIns="93159" bIns="46579" anchor="t" anchorCtr="0" compatLnSpc="1">
            <a:noAutofit/>
          </a:bodyPr>
          <a:lst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lvl="0"/>
            <a:endParaRPr lang="en-US"/>
          </a:p>
        </p:txBody>
      </p:sp>
      <p:sp>
        <p:nvSpPr>
          <p:cNvPr id="3" name="Date Placeholder 2">
            <a:extLst>
              <a:ext uri="{FF2B5EF4-FFF2-40B4-BE49-F238E27FC236}">
                <a16:creationId xmlns:a16="http://schemas.microsoft.com/office/drawing/2014/main" id="{9ECA867D-4660-41B9-BFF1-1BDD8A8E69D7}"/>
              </a:ext>
            </a:extLst>
          </p:cNvPr>
          <p:cNvSpPr txBox="1">
            <a:spLocks noGrp="1"/>
          </p:cNvSpPr>
          <p:nvPr>
            <p:ph type="dt" idx="1"/>
          </p:nvPr>
        </p:nvSpPr>
        <p:spPr>
          <a:xfrm>
            <a:off x="3970937" y="0"/>
            <a:ext cx="3037837" cy="464816"/>
          </a:xfrm>
          <a:prstGeom prst="rect">
            <a:avLst/>
          </a:prstGeom>
          <a:noFill/>
          <a:ln>
            <a:noFill/>
          </a:ln>
        </p:spPr>
        <p:txBody>
          <a:bodyPr vert="horz" wrap="square" lIns="93159" tIns="46579" rIns="93159" bIns="46579" anchor="t" anchorCtr="0" compatLnSpc="1">
            <a:noAutofit/>
          </a:bodyPr>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lvl="0"/>
            <a:fld id="{91F030F9-3C56-4EE1-956B-527FB961BFD9}" type="datetime1">
              <a:rPr lang="en-US"/>
              <a:pPr lvl="0"/>
              <a:t>12/2/2022</a:t>
            </a:fld>
            <a:endParaRPr lang="en-US"/>
          </a:p>
        </p:txBody>
      </p:sp>
      <p:sp>
        <p:nvSpPr>
          <p:cNvPr id="4" name="Slide Image Placeholder 3">
            <a:extLst>
              <a:ext uri="{FF2B5EF4-FFF2-40B4-BE49-F238E27FC236}">
                <a16:creationId xmlns:a16="http://schemas.microsoft.com/office/drawing/2014/main" id="{49DC8553-122A-46F1-96D4-08E129CF7D06}"/>
              </a:ext>
            </a:extLst>
          </p:cNvPr>
          <p:cNvSpPr>
            <a:spLocks noGrp="1" noRot="1" noChangeAspect="1"/>
          </p:cNvSpPr>
          <p:nvPr>
            <p:ph type="sldImg" idx="2"/>
          </p:nvPr>
        </p:nvSpPr>
        <p:spPr>
          <a:xfrm>
            <a:off x="1181103" y="698501"/>
            <a:ext cx="4648196" cy="3486149"/>
          </a:xfrm>
          <a:prstGeom prst="rect">
            <a:avLst/>
          </a:prstGeom>
          <a:noFill/>
          <a:ln w="12701">
            <a:solidFill>
              <a:srgbClr val="000000"/>
            </a:solidFill>
            <a:prstDash val="solid"/>
          </a:ln>
        </p:spPr>
      </p:sp>
      <p:sp>
        <p:nvSpPr>
          <p:cNvPr id="5" name="Notes Placeholder 4">
            <a:extLst>
              <a:ext uri="{FF2B5EF4-FFF2-40B4-BE49-F238E27FC236}">
                <a16:creationId xmlns:a16="http://schemas.microsoft.com/office/drawing/2014/main" id="{CBC6C00F-3674-431D-811E-9CF1787A9821}"/>
              </a:ext>
            </a:extLst>
          </p:cNvPr>
          <p:cNvSpPr txBox="1">
            <a:spLocks noGrp="1"/>
          </p:cNvSpPr>
          <p:nvPr>
            <p:ph type="body" sz="quarter" idx="3"/>
          </p:nvPr>
        </p:nvSpPr>
        <p:spPr>
          <a:xfrm>
            <a:off x="701043" y="4415793"/>
            <a:ext cx="5608316" cy="4183380"/>
          </a:xfrm>
          <a:prstGeom prst="rect">
            <a:avLst/>
          </a:prstGeom>
          <a:noFill/>
          <a:ln>
            <a:noFill/>
          </a:ln>
        </p:spPr>
        <p:txBody>
          <a:bodyPr vert="horz" wrap="square" lIns="93159" tIns="46579" rIns="93159" bIns="46579" anchor="t" anchorCtr="0" compatLnSpc="1">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5B119FC1-5DD0-4550-A536-7715C57C2779}"/>
              </a:ext>
            </a:extLst>
          </p:cNvPr>
          <p:cNvSpPr txBox="1">
            <a:spLocks noGrp="1"/>
          </p:cNvSpPr>
          <p:nvPr>
            <p:ph type="ftr" sz="quarter" idx="4"/>
          </p:nvPr>
        </p:nvSpPr>
        <p:spPr>
          <a:xfrm>
            <a:off x="0" y="8829967"/>
            <a:ext cx="3037837" cy="464816"/>
          </a:xfrm>
          <a:prstGeom prst="rect">
            <a:avLst/>
          </a:prstGeom>
          <a:noFill/>
          <a:ln>
            <a:noFill/>
          </a:ln>
        </p:spPr>
        <p:txBody>
          <a:bodyPr vert="horz" wrap="square" lIns="93159" tIns="46579" rIns="93159" bIns="46579" anchor="b" anchorCtr="0" compatLnSpc="1">
            <a:noAutofit/>
          </a:bodyPr>
          <a:lst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lvl="0"/>
            <a:endParaRPr lang="en-US"/>
          </a:p>
        </p:txBody>
      </p:sp>
      <p:sp>
        <p:nvSpPr>
          <p:cNvPr id="7" name="Slide Number Placeholder 6">
            <a:extLst>
              <a:ext uri="{FF2B5EF4-FFF2-40B4-BE49-F238E27FC236}">
                <a16:creationId xmlns:a16="http://schemas.microsoft.com/office/drawing/2014/main" id="{6B22598C-A1C7-4B9B-86BD-B5CD10D7E876}"/>
              </a:ext>
            </a:extLst>
          </p:cNvPr>
          <p:cNvSpPr txBox="1">
            <a:spLocks noGrp="1"/>
          </p:cNvSpPr>
          <p:nvPr>
            <p:ph type="sldNum" sz="quarter" idx="5"/>
          </p:nvPr>
        </p:nvSpPr>
        <p:spPr>
          <a:xfrm>
            <a:off x="3970937" y="8829967"/>
            <a:ext cx="3037837" cy="464816"/>
          </a:xfrm>
          <a:prstGeom prst="rect">
            <a:avLst/>
          </a:prstGeom>
          <a:noFill/>
          <a:ln>
            <a:noFill/>
          </a:ln>
        </p:spPr>
        <p:txBody>
          <a:bodyPr vert="horz" wrap="square" lIns="93159" tIns="46579" rIns="93159" bIns="46579" anchor="b" anchorCtr="0" compatLnSpc="1">
            <a:noAutofit/>
          </a:bodyPr>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lvl="0"/>
            <a:fld id="{6B472EB1-FAAC-4493-B5F7-3FE608174C41}" type="slidenum">
              <a:t>‹#›</a:t>
            </a:fld>
            <a:endParaRPr lang="en-US"/>
          </a:p>
        </p:txBody>
      </p:sp>
    </p:spTree>
    <p:extLst>
      <p:ext uri="{BB962C8B-B14F-4D97-AF65-F5344CB8AC3E}">
        <p14:creationId xmlns:p14="http://schemas.microsoft.com/office/powerpoint/2010/main" val="2300010978"/>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vl2pPr marL="457200" marR="0" lvl="1"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2pPr>
    <a:lvl3pPr marL="914400" marR="0" lvl="2"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3pPr>
    <a:lvl4pPr marL="1371600" marR="0" lvl="3"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4pPr>
    <a:lvl5pPr marL="1828800" marR="0" lvl="4"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C02B24-DA81-4B40-9007-A3B3C1CEF2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97E116-74BE-4155-BDA6-4A0936FB47D0}"/>
              </a:ext>
            </a:extLst>
          </p:cNvPr>
          <p:cNvSpPr txBox="1">
            <a:spLocks noGrp="1"/>
          </p:cNvSpPr>
          <p:nvPr>
            <p:ph type="body" sz="quarter" idx="1"/>
          </p:nvPr>
        </p:nvSpPr>
        <p:spPr/>
        <p:txBody>
          <a:bodyPr/>
          <a:lstStyle/>
          <a:p>
            <a:endParaRPr lang="en-US"/>
          </a:p>
        </p:txBody>
      </p:sp>
      <p:sp>
        <p:nvSpPr>
          <p:cNvPr id="4" name="Slide Number Placeholder 3">
            <a:extLst>
              <a:ext uri="{FF2B5EF4-FFF2-40B4-BE49-F238E27FC236}">
                <a16:creationId xmlns:a16="http://schemas.microsoft.com/office/drawing/2014/main" id="{BB79A1F4-9979-4EB0-9DAF-0DF8F8633374}"/>
              </a:ext>
            </a:extLst>
          </p:cNvPr>
          <p:cNvSpPr txBox="1"/>
          <p:nvPr/>
        </p:nvSpPr>
        <p:spPr>
          <a:xfrm>
            <a:off x="3970937" y="8829967"/>
            <a:ext cx="3037837" cy="464816"/>
          </a:xfrm>
          <a:prstGeom prst="rect">
            <a:avLst/>
          </a:prstGeom>
          <a:noFill/>
          <a:ln cap="flat">
            <a:noFill/>
          </a:ln>
        </p:spPr>
        <p:txBody>
          <a:bodyPr vert="horz" wrap="square" lIns="93159" tIns="46579" rIns="93159" bIns="46579"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7231EBF-74D4-4B60-B8B4-9A3FEBB74E37}" type="slidenum">
              <a:t>1</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CC8585-09E0-437F-AACD-F6EC955121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545529-7250-4F79-86AD-723459C3C89D}"/>
              </a:ext>
            </a:extLst>
          </p:cNvPr>
          <p:cNvSpPr txBox="1">
            <a:spLocks noGrp="1"/>
          </p:cNvSpPr>
          <p:nvPr>
            <p:ph type="body" sz="quarter" idx="1"/>
          </p:nvPr>
        </p:nvSpPr>
        <p:spPr/>
        <p:txBody>
          <a:bodyPr/>
          <a:lstStyle/>
          <a:p>
            <a:pPr lvl="0"/>
            <a:r>
              <a:rPr lang="en-US">
                <a:cs typeface="Calibri"/>
              </a:rPr>
              <a:t>You may hear or see these terms, so we want to make sure you know what they are referring to.</a:t>
            </a:r>
          </a:p>
          <a:p>
            <a:pPr lvl="0"/>
            <a:endParaRPr lang="en-US">
              <a:cs typeface="Calibri"/>
            </a:endParaRPr>
          </a:p>
          <a:p>
            <a:pPr lvl="0"/>
            <a:r>
              <a:rPr lang="en-US">
                <a:cs typeface="Calibri"/>
              </a:rPr>
              <a:t>PHA means Public Housing Authority. These are agencies that receive money from the US government to run Section 8 programs.</a:t>
            </a:r>
          </a:p>
          <a:p>
            <a:pPr lvl="0"/>
            <a:endParaRPr lang="en-US">
              <a:cs typeface="Calibri"/>
            </a:endParaRPr>
          </a:p>
          <a:p>
            <a:pPr lvl="0"/>
            <a:r>
              <a:rPr lang="en-US">
                <a:cs typeface="Calibri"/>
              </a:rPr>
              <a:t>PHAs can include HPD and NYCHA. HPD is the Department of Housing Preservation and Development. NYCHA is the New York City Housing Authority. Both of these PHAs run the Emergency Housing Voucher program.</a:t>
            </a:r>
          </a:p>
          <a:p>
            <a:pPr lvl="0"/>
            <a:endParaRPr lang="en-US">
              <a:cs typeface="Calibri"/>
            </a:endParaRPr>
          </a:p>
          <a:p>
            <a:pPr lvl="0"/>
            <a:r>
              <a:rPr lang="en-US">
                <a:cs typeface="Calibri"/>
              </a:rPr>
              <a:t>The Emergency Housing Voucher program may be shortened to EHV.</a:t>
            </a:r>
          </a:p>
          <a:p>
            <a:pPr lvl="0"/>
            <a:endParaRPr lang="en-US">
              <a:cs typeface="Calibri"/>
            </a:endParaRPr>
          </a:p>
          <a:p>
            <a:pPr lvl="0"/>
            <a:r>
              <a:rPr lang="en-US">
                <a:cs typeface="Calibri"/>
              </a:rPr>
              <a:t>We will also talk more about EPS, which are Exception Payment Standards. These refer to the amount that the PHA will pay for each unit in certain areas of the city.</a:t>
            </a:r>
          </a:p>
          <a:p>
            <a:pPr lvl="0"/>
            <a:endParaRPr lang="en-US">
              <a:cs typeface="Calibri"/>
            </a:endParaRPr>
          </a:p>
          <a:p>
            <a:pPr lvl="0" algn="ctr"/>
            <a:r>
              <a:rPr lang="en-US" b="1">
                <a:solidFill>
                  <a:srgbClr val="FF0000"/>
                </a:solidFill>
                <a:cs typeface="Calibri"/>
              </a:rPr>
              <a:t>PAUSE: ARE THERE ANY QUESTIONS? </a:t>
            </a:r>
          </a:p>
        </p:txBody>
      </p:sp>
      <p:sp>
        <p:nvSpPr>
          <p:cNvPr id="4" name="Slide Number Placeholder 3">
            <a:extLst>
              <a:ext uri="{FF2B5EF4-FFF2-40B4-BE49-F238E27FC236}">
                <a16:creationId xmlns:a16="http://schemas.microsoft.com/office/drawing/2014/main" id="{80670B39-080E-4E06-BDBF-4ECA75F9E82C}"/>
              </a:ext>
            </a:extLst>
          </p:cNvPr>
          <p:cNvSpPr txBox="1"/>
          <p:nvPr/>
        </p:nvSpPr>
        <p:spPr>
          <a:xfrm>
            <a:off x="3970937" y="8829967"/>
            <a:ext cx="3037837" cy="464816"/>
          </a:xfrm>
          <a:prstGeom prst="rect">
            <a:avLst/>
          </a:prstGeom>
          <a:noFill/>
          <a:ln cap="flat">
            <a:noFill/>
          </a:ln>
        </p:spPr>
        <p:txBody>
          <a:bodyPr vert="horz" wrap="square" lIns="93159" tIns="46579" rIns="93159" bIns="46579"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81C5529-16C6-4B76-81D4-00960D757E80}" type="slidenum">
              <a:t>10</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E936D3-09E0-42E9-97D6-0171A240F0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2CB1B1-6BBE-40FD-9AAD-D01984EB1DD3}"/>
              </a:ext>
            </a:extLst>
          </p:cNvPr>
          <p:cNvSpPr txBox="1">
            <a:spLocks noGrp="1"/>
          </p:cNvSpPr>
          <p:nvPr>
            <p:ph type="body" sz="quarter" idx="1"/>
          </p:nvPr>
        </p:nvSpPr>
        <p:spPr/>
        <p:txBody>
          <a:bodyPr/>
          <a:lstStyle/>
          <a:p>
            <a:pPr marL="200655" lvl="1"/>
            <a:r>
              <a:rPr lang="en-US"/>
              <a:t>Your voucher is your contract with the PHA</a:t>
            </a:r>
          </a:p>
          <a:p>
            <a:pPr marL="200655" lvl="1"/>
            <a:endParaRPr lang="en-US"/>
          </a:p>
          <a:p>
            <a:pPr marL="200655" lvl="1"/>
            <a:r>
              <a:rPr lang="en-US"/>
              <a:t>It has information specific to your situation, such as the number of bedrooms you are approved for (unit size).</a:t>
            </a:r>
          </a:p>
          <a:p>
            <a:pPr marL="200655" lvl="1"/>
            <a:endParaRPr lang="en-US"/>
          </a:p>
          <a:p>
            <a:pPr marL="200655" lvl="1"/>
            <a:r>
              <a:rPr lang="en-US"/>
              <a:t>You'll see the:  Date the voucher was issued – this is when the clock starts running on the amount of time you will have to find an apartment.  You have 180 days to search.</a:t>
            </a:r>
            <a:endParaRPr lang="en-US">
              <a:cs typeface="Calibri"/>
            </a:endParaRPr>
          </a:p>
          <a:p>
            <a:pPr marL="200655" lvl="1"/>
            <a:endParaRPr lang="en-US">
              <a:cs typeface="Calibri"/>
            </a:endParaRPr>
          </a:p>
          <a:p>
            <a:pPr marL="200655" lvl="1"/>
            <a:r>
              <a:rPr lang="en-US"/>
              <a:t>You'll see the expiration date – the date by which you must submit all paperwork for a unit.</a:t>
            </a:r>
            <a:endParaRPr lang="en-US">
              <a:cs typeface="Calibri"/>
            </a:endParaRPr>
          </a:p>
          <a:p>
            <a:pPr marL="200655" lvl="1"/>
            <a:endParaRPr lang="en-US">
              <a:cs typeface="Calibri"/>
            </a:endParaRPr>
          </a:p>
          <a:p>
            <a:pPr marL="200655" lvl="1"/>
            <a:r>
              <a:rPr lang="en-US"/>
              <a:t>It will have the description of your obligations to the PHA and how to keep your voucher</a:t>
            </a:r>
          </a:p>
          <a:p>
            <a:pPr lvl="1"/>
            <a:endParaRPr lang="en-US">
              <a:cs typeface="Calibri"/>
            </a:endParaRPr>
          </a:p>
          <a:p>
            <a:pPr lvl="0" algn="ctr"/>
            <a:r>
              <a:rPr lang="en-US" b="1">
                <a:solidFill>
                  <a:srgbClr val="FF0000"/>
                </a:solidFill>
              </a:rPr>
              <a:t>Point out the expiration date and the PHA’s responsibility  </a:t>
            </a:r>
          </a:p>
        </p:txBody>
      </p:sp>
      <p:sp>
        <p:nvSpPr>
          <p:cNvPr id="4" name="Slide Number Placeholder 3">
            <a:extLst>
              <a:ext uri="{FF2B5EF4-FFF2-40B4-BE49-F238E27FC236}">
                <a16:creationId xmlns:a16="http://schemas.microsoft.com/office/drawing/2014/main" id="{61A8DFC3-15AE-4200-8CAE-86D82F109603}"/>
              </a:ext>
            </a:extLst>
          </p:cNvPr>
          <p:cNvSpPr txBox="1"/>
          <p:nvPr/>
        </p:nvSpPr>
        <p:spPr>
          <a:xfrm>
            <a:off x="3970937" y="8829967"/>
            <a:ext cx="3037837" cy="464816"/>
          </a:xfrm>
          <a:prstGeom prst="rect">
            <a:avLst/>
          </a:prstGeom>
          <a:noFill/>
          <a:ln cap="flat">
            <a:noFill/>
          </a:ln>
        </p:spPr>
        <p:txBody>
          <a:bodyPr vert="horz" wrap="square" lIns="93159" tIns="46579" rIns="93159" bIns="46579"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9630F64-4912-46E9-8C14-6649357C1BF7}" type="slidenum">
              <a:t>11</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45E3FB-C456-4E6B-AA17-E38448A1BF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FE4AD6-424D-4F57-B1C8-9B64142DDBC1}"/>
              </a:ext>
            </a:extLst>
          </p:cNvPr>
          <p:cNvSpPr txBox="1">
            <a:spLocks noGrp="1"/>
          </p:cNvSpPr>
          <p:nvPr>
            <p:ph type="body" sz="quarter" idx="1"/>
          </p:nvPr>
        </p:nvSpPr>
        <p:spPr/>
        <p:txBody>
          <a:bodyPr/>
          <a:lstStyle/>
          <a:p>
            <a:pPr marL="200655" lvl="1"/>
            <a:r>
              <a:rPr lang="en-US">
                <a:cs typeface="Calibri"/>
              </a:rPr>
              <a:t>If your voucher is administered by NYCHA, your voucher will look the same, except in the upper right corner, you'll see a little box with a unique barcode. This lets NYCHA know this voucher is specific to your household. </a:t>
            </a:r>
          </a:p>
        </p:txBody>
      </p:sp>
      <p:sp>
        <p:nvSpPr>
          <p:cNvPr id="4" name="Slide Number Placeholder 3">
            <a:extLst>
              <a:ext uri="{FF2B5EF4-FFF2-40B4-BE49-F238E27FC236}">
                <a16:creationId xmlns:a16="http://schemas.microsoft.com/office/drawing/2014/main" id="{2DDF7775-25A9-46DF-BBF8-45AD6AE2262B}"/>
              </a:ext>
            </a:extLst>
          </p:cNvPr>
          <p:cNvSpPr txBox="1"/>
          <p:nvPr/>
        </p:nvSpPr>
        <p:spPr>
          <a:xfrm>
            <a:off x="3970937" y="8829967"/>
            <a:ext cx="3037837" cy="464816"/>
          </a:xfrm>
          <a:prstGeom prst="rect">
            <a:avLst/>
          </a:prstGeom>
          <a:noFill/>
          <a:ln cap="flat">
            <a:noFill/>
          </a:ln>
        </p:spPr>
        <p:txBody>
          <a:bodyPr vert="horz" wrap="square" lIns="93159" tIns="46579" rIns="93159" bIns="46579"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C69394C-3A75-4F50-B03D-DA56B44F7E12}" type="slidenum">
              <a:t>12</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D3C724-01CC-483B-B069-628D9638C6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508EC9-F493-481C-BA65-34140283326E}"/>
              </a:ext>
            </a:extLst>
          </p:cNvPr>
          <p:cNvSpPr txBox="1">
            <a:spLocks noGrp="1"/>
          </p:cNvSpPr>
          <p:nvPr>
            <p:ph type="body" sz="quarter" idx="1"/>
          </p:nvPr>
        </p:nvSpPr>
        <p:spPr/>
        <p:txBody>
          <a:bodyPr/>
          <a:lstStyle/>
          <a:p>
            <a:pPr lvl="0"/>
            <a:r>
              <a:rPr lang="en-US"/>
              <a:t>By a raise of hand…</a:t>
            </a:r>
          </a:p>
          <a:p>
            <a:pPr lvl="0"/>
            <a:endParaRPr lang="en-US"/>
          </a:p>
          <a:p>
            <a:pPr lvl="0"/>
            <a:r>
              <a:rPr lang="en-US"/>
              <a:t>Who here has searched for housing in New York City?  What was that experience like?</a:t>
            </a:r>
          </a:p>
          <a:p>
            <a:pPr lvl="0"/>
            <a:r>
              <a:rPr lang="en-US"/>
              <a:t>Who here has searched for housing in New York City with a voucher?  Or has friends and family who have searched for housing in New York City with a Voucher?  What was that like? How are you all feeling about beginning this search?</a:t>
            </a:r>
          </a:p>
          <a:p>
            <a:pPr lvl="0"/>
            <a:endParaRPr lang="en-US"/>
          </a:p>
        </p:txBody>
      </p:sp>
      <p:sp>
        <p:nvSpPr>
          <p:cNvPr id="4" name="Slide Number Placeholder 3">
            <a:extLst>
              <a:ext uri="{FF2B5EF4-FFF2-40B4-BE49-F238E27FC236}">
                <a16:creationId xmlns:a16="http://schemas.microsoft.com/office/drawing/2014/main" id="{3358FFB8-51AE-4AC1-9CA6-DC0C34FFDAD7}"/>
              </a:ext>
            </a:extLst>
          </p:cNvPr>
          <p:cNvSpPr txBox="1"/>
          <p:nvPr/>
        </p:nvSpPr>
        <p:spPr>
          <a:xfrm>
            <a:off x="3970937" y="8829967"/>
            <a:ext cx="3037837" cy="464816"/>
          </a:xfrm>
          <a:prstGeom prst="rect">
            <a:avLst/>
          </a:prstGeom>
          <a:noFill/>
          <a:ln cap="flat">
            <a:noFill/>
          </a:ln>
        </p:spPr>
        <p:txBody>
          <a:bodyPr vert="horz" wrap="square" lIns="93159" tIns="46579" rIns="93159" bIns="46579"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CA5F329-6A91-41D6-B16A-7279FC6FFB3F}" type="slidenum">
              <a:t>13</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6807F0-83FE-49CE-B249-C51AF98DE3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FA1CCF-B948-48A5-881B-2CA40950BBAE}"/>
              </a:ext>
            </a:extLst>
          </p:cNvPr>
          <p:cNvSpPr txBox="1">
            <a:spLocks noGrp="1"/>
          </p:cNvSpPr>
          <p:nvPr>
            <p:ph type="body" sz="quarter" idx="1"/>
          </p:nvPr>
        </p:nvSpPr>
        <p:spPr/>
        <p:txBody>
          <a:bodyPr/>
          <a:lstStyle/>
          <a:p>
            <a:pPr lvl="0"/>
            <a:r>
              <a:rPr lang="en-US"/>
              <a:t>You’re not alone if your experience in the rental market or with a voucher specifically has been hard. With the EHV program, we offer search support and financial assistance to make your experience easier.  There will be new terms, paperwork, and it will take some work to find your apartment. </a:t>
            </a:r>
          </a:p>
          <a:p>
            <a:pPr lvl="0"/>
            <a:endParaRPr lang="en-US"/>
          </a:p>
        </p:txBody>
      </p:sp>
      <p:sp>
        <p:nvSpPr>
          <p:cNvPr id="4" name="Slide Number Placeholder 3">
            <a:extLst>
              <a:ext uri="{FF2B5EF4-FFF2-40B4-BE49-F238E27FC236}">
                <a16:creationId xmlns:a16="http://schemas.microsoft.com/office/drawing/2014/main" id="{6E7CA6EF-0723-45AA-8B3B-CAFDA7B521C0}"/>
              </a:ext>
            </a:extLst>
          </p:cNvPr>
          <p:cNvSpPr txBox="1"/>
          <p:nvPr/>
        </p:nvSpPr>
        <p:spPr>
          <a:xfrm>
            <a:off x="3970937" y="8829967"/>
            <a:ext cx="3037837" cy="464816"/>
          </a:xfrm>
          <a:prstGeom prst="rect">
            <a:avLst/>
          </a:prstGeom>
          <a:noFill/>
          <a:ln cap="flat">
            <a:noFill/>
          </a:ln>
        </p:spPr>
        <p:txBody>
          <a:bodyPr vert="horz" wrap="square" lIns="93159" tIns="46579" rIns="93159" bIns="46579"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8FABF30-AAB1-4AF4-BFFD-24E68DB033D2}" type="slidenum">
              <a:t>14</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C8E99A-728C-419C-89F2-C9E38E76A4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855A69-B841-4EB8-A832-6F2F50A9D41D}"/>
              </a:ext>
            </a:extLst>
          </p:cNvPr>
          <p:cNvSpPr txBox="1">
            <a:spLocks noGrp="1"/>
          </p:cNvSpPr>
          <p:nvPr>
            <p:ph type="body" sz="quarter" idx="1"/>
          </p:nvPr>
        </p:nvSpPr>
        <p:spPr/>
        <p:txBody>
          <a:bodyPr/>
          <a:lstStyle/>
          <a:p>
            <a:pPr lvl="0" algn="ctr"/>
            <a:r>
              <a:rPr lang="en-US" b="1">
                <a:cs typeface="Calibri"/>
              </a:rPr>
              <a:t>(Read before slide) </a:t>
            </a:r>
          </a:p>
          <a:p>
            <a:pPr lvl="0" algn="ctr"/>
            <a:endParaRPr lang="en-US" b="1">
              <a:cs typeface="Calibri"/>
            </a:endParaRPr>
          </a:p>
          <a:p>
            <a:pPr lvl="0"/>
            <a:r>
              <a:rPr lang="en-US">
                <a:cs typeface="Calibri"/>
              </a:rPr>
              <a:t>We know that searching for housing in New York City can be difficult, and searching with a voucher may seem overwhelming. But we want to make sure that you come away from this workshop feeling like you have a good idea of what you need to know to succeed in finding an apartment and to feel confident about the program and the resources provided to you.</a:t>
            </a:r>
          </a:p>
          <a:p>
            <a:pPr lvl="0"/>
            <a:endParaRPr lang="en-US">
              <a:cs typeface="Calibri"/>
            </a:endParaRPr>
          </a:p>
          <a:p>
            <a:pPr lvl="0"/>
            <a:r>
              <a:rPr lang="en-US">
                <a:cs typeface="Calibri"/>
              </a:rPr>
              <a:t>Next, we will go over payment standards, broker’s fees, and the security voucher assistance.</a:t>
            </a:r>
            <a:endParaRPr lang="en-US"/>
          </a:p>
          <a:p>
            <a:pPr lvl="0"/>
            <a:endParaRPr lang="en-US">
              <a:cs typeface="Calibri"/>
            </a:endParaRPr>
          </a:p>
          <a:p>
            <a:pPr lvl="0"/>
            <a:r>
              <a:rPr lang="en-US">
                <a:cs typeface="Calibri"/>
              </a:rPr>
              <a:t>Then, we'll talk about how you might think through deciding where to search for housing, as well as resources for how to search available units.</a:t>
            </a:r>
          </a:p>
          <a:p>
            <a:pPr lvl="0"/>
            <a:endParaRPr lang="en-US">
              <a:cs typeface="Calibri"/>
            </a:endParaRPr>
          </a:p>
          <a:p>
            <a:pPr lvl="0"/>
            <a:r>
              <a:rPr lang="en-US">
                <a:cs typeface="Calibri"/>
              </a:rPr>
              <a:t>We'll talk about how you might choose an apartment, and what to do once you've decided you want to move forward.</a:t>
            </a:r>
          </a:p>
          <a:p>
            <a:pPr lvl="0"/>
            <a:endParaRPr lang="en-US">
              <a:cs typeface="Calibri"/>
            </a:endParaRPr>
          </a:p>
          <a:p>
            <a:pPr lvl="0"/>
            <a:r>
              <a:rPr lang="en-US">
                <a:cs typeface="Calibri"/>
              </a:rPr>
              <a:t>And finally, if you move forward with a unit, what does it look like in terms of paperwork and HPD/NYCHA approving the unit.</a:t>
            </a:r>
          </a:p>
        </p:txBody>
      </p:sp>
      <p:sp>
        <p:nvSpPr>
          <p:cNvPr id="4" name="Slide Number Placeholder 3">
            <a:extLst>
              <a:ext uri="{FF2B5EF4-FFF2-40B4-BE49-F238E27FC236}">
                <a16:creationId xmlns:a16="http://schemas.microsoft.com/office/drawing/2014/main" id="{C074CD37-9686-49C2-8FFB-C203DF19D7D2}"/>
              </a:ext>
            </a:extLst>
          </p:cNvPr>
          <p:cNvSpPr txBox="1"/>
          <p:nvPr/>
        </p:nvSpPr>
        <p:spPr>
          <a:xfrm>
            <a:off x="3970937" y="8829967"/>
            <a:ext cx="3037837" cy="464816"/>
          </a:xfrm>
          <a:prstGeom prst="rect">
            <a:avLst/>
          </a:prstGeom>
          <a:noFill/>
          <a:ln cap="flat">
            <a:noFill/>
          </a:ln>
        </p:spPr>
        <p:txBody>
          <a:bodyPr vert="horz" wrap="square" lIns="93159" tIns="46579" rIns="93159" bIns="46579"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42FEE68-09D4-4628-B278-704056436B92}" type="slidenum">
              <a:t>15</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7F6FB5-2B6B-4E3A-BCC4-A294452484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A21051-BFC6-4A4F-B698-E5194EC399C5}"/>
              </a:ext>
            </a:extLst>
          </p:cNvPr>
          <p:cNvSpPr txBox="1">
            <a:spLocks noGrp="1"/>
          </p:cNvSpPr>
          <p:nvPr>
            <p:ph type="body" sz="quarter" idx="1"/>
          </p:nvPr>
        </p:nvSpPr>
        <p:spPr/>
        <p:txBody>
          <a:bodyPr/>
          <a:lstStyle/>
          <a:p>
            <a:pPr lvl="0"/>
            <a:r>
              <a:rPr lang="en-US"/>
              <a:t>The first step in your housing search process is understanding what rent prices to look for.</a:t>
            </a:r>
          </a:p>
          <a:p>
            <a:pPr lvl="0"/>
            <a:endParaRPr lang="en-US"/>
          </a:p>
          <a:p>
            <a:pPr lvl="0" algn="ctr"/>
            <a:r>
              <a:rPr lang="en-US" sz="1600" b="1">
                <a:solidFill>
                  <a:srgbClr val="FF0000"/>
                </a:solidFill>
              </a:rPr>
              <a:t>SMALL PAUSE </a:t>
            </a:r>
          </a:p>
        </p:txBody>
      </p:sp>
      <p:sp>
        <p:nvSpPr>
          <p:cNvPr id="4" name="Slide Number Placeholder 3">
            <a:extLst>
              <a:ext uri="{FF2B5EF4-FFF2-40B4-BE49-F238E27FC236}">
                <a16:creationId xmlns:a16="http://schemas.microsoft.com/office/drawing/2014/main" id="{3E184A29-5264-49BC-BC49-EFCE84BA6B9D}"/>
              </a:ext>
            </a:extLst>
          </p:cNvPr>
          <p:cNvSpPr txBox="1"/>
          <p:nvPr/>
        </p:nvSpPr>
        <p:spPr>
          <a:xfrm>
            <a:off x="3970937" y="8829967"/>
            <a:ext cx="3037837" cy="464816"/>
          </a:xfrm>
          <a:prstGeom prst="rect">
            <a:avLst/>
          </a:prstGeom>
          <a:noFill/>
          <a:ln cap="flat">
            <a:noFill/>
          </a:ln>
        </p:spPr>
        <p:txBody>
          <a:bodyPr vert="horz" wrap="square" lIns="93159" tIns="46579" rIns="93159" bIns="46579"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87051C9-1A55-4E04-818F-DD041B6AB3DB}" type="slidenum">
              <a:t>16</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C0453D-9E35-4C0D-BAAF-8810406AE7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218665-BD4C-4DA4-9D7A-CF647AE14A67}"/>
              </a:ext>
            </a:extLst>
          </p:cNvPr>
          <p:cNvSpPr txBox="1">
            <a:spLocks noGrp="1"/>
          </p:cNvSpPr>
          <p:nvPr>
            <p:ph type="body" sz="quarter" idx="1"/>
          </p:nvPr>
        </p:nvSpPr>
        <p:spPr/>
        <p:txBody>
          <a:bodyPr/>
          <a:lstStyle/>
          <a:p>
            <a:pPr lvl="0" algn="ctr"/>
            <a:r>
              <a:rPr lang="en-US" b="1"/>
              <a:t>(Says Before Slide)</a:t>
            </a:r>
          </a:p>
          <a:p>
            <a:pPr lvl="0" algn="ctr"/>
            <a:endParaRPr lang="en-US" b="1"/>
          </a:p>
          <a:p>
            <a:pPr lvl="0"/>
            <a:r>
              <a:rPr lang="en-US"/>
              <a:t>Before we get into how much your voucher will cover, we want to make sure you know what assistance is available to you. </a:t>
            </a:r>
          </a:p>
          <a:p>
            <a:pPr lvl="0"/>
            <a:endParaRPr lang="en-US"/>
          </a:p>
          <a:p>
            <a:pPr lvl="0"/>
            <a:r>
              <a:rPr lang="en-US"/>
              <a:t>If you decide to work with a broker to find available units, your broker fee is covered. A broker can be very useful because they often know about units that haven't been listed yet, and once they know what you're looking for in terms of neighborhood, accessibility, amenities, they can show you all the units in your price range that fit your needs. </a:t>
            </a:r>
          </a:p>
          <a:p>
            <a:pPr lvl="0"/>
            <a:endParaRPr lang="en-US"/>
          </a:p>
          <a:p>
            <a:pPr lvl="0"/>
            <a:r>
              <a:rPr lang="en-US"/>
              <a:t>Brokers can also manage conversations with the Landlord so you don't have to.  </a:t>
            </a:r>
            <a:endParaRPr lang="en-US">
              <a:cs typeface="Calibri"/>
            </a:endParaRPr>
          </a:p>
          <a:p>
            <a:pPr lvl="0"/>
            <a:endParaRPr lang="en-US">
              <a:cs typeface="Calibri"/>
            </a:endParaRPr>
          </a:p>
          <a:p>
            <a:pPr lvl="0"/>
            <a:endParaRPr lang="en-US">
              <a:cs typeface="Calibri"/>
            </a:endParaRPr>
          </a:p>
        </p:txBody>
      </p:sp>
      <p:sp>
        <p:nvSpPr>
          <p:cNvPr id="4" name="Slide Number Placeholder 3">
            <a:extLst>
              <a:ext uri="{FF2B5EF4-FFF2-40B4-BE49-F238E27FC236}">
                <a16:creationId xmlns:a16="http://schemas.microsoft.com/office/drawing/2014/main" id="{8638647B-653F-4024-8472-DF33E4B18EE4}"/>
              </a:ext>
            </a:extLst>
          </p:cNvPr>
          <p:cNvSpPr txBox="1"/>
          <p:nvPr/>
        </p:nvSpPr>
        <p:spPr>
          <a:xfrm>
            <a:off x="3970937" y="8829967"/>
            <a:ext cx="3037837" cy="464816"/>
          </a:xfrm>
          <a:prstGeom prst="rect">
            <a:avLst/>
          </a:prstGeom>
          <a:noFill/>
          <a:ln cap="flat">
            <a:noFill/>
          </a:ln>
        </p:spPr>
        <p:txBody>
          <a:bodyPr vert="horz" wrap="square" lIns="93159" tIns="46579" rIns="93159" bIns="46579"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0CFE983-0BD0-40C6-8A3E-51DAE3E2CD73}" type="slidenum">
              <a:t>17</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5F3AFE-045F-4BFD-A8E6-86D2E48C83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1EE3AE-1FD8-4AB1-A0D0-7B137F2DFDC3}"/>
              </a:ext>
            </a:extLst>
          </p:cNvPr>
          <p:cNvSpPr txBox="1">
            <a:spLocks noGrp="1"/>
          </p:cNvSpPr>
          <p:nvPr>
            <p:ph type="body" sz="quarter" idx="1"/>
          </p:nvPr>
        </p:nvSpPr>
        <p:spPr/>
        <p:txBody>
          <a:bodyPr/>
          <a:lstStyle/>
          <a:p>
            <a:pPr lvl="0"/>
            <a:r>
              <a:rPr lang="en-US">
                <a:cs typeface="Calibri"/>
              </a:rPr>
              <a:t>Landlords require a security deposit to move in. This is usually equal to about one month of rent, and the landlord holds on to it until you leave the apartment, in case they need to pay for any damages when you move out. If you are eligible through HRA, you will receive a security voucher form that does not expire, which the landlord can bring back to HRA at the end of your tenancy to receive any funds they need. If you are eligible through HPD or NYCHA, we will pay the owner a one-time payment equal to the security deposit.</a:t>
            </a:r>
            <a:endParaRPr lang="en-US"/>
          </a:p>
        </p:txBody>
      </p:sp>
      <p:sp>
        <p:nvSpPr>
          <p:cNvPr id="4" name="Slide Number Placeholder 3">
            <a:extLst>
              <a:ext uri="{FF2B5EF4-FFF2-40B4-BE49-F238E27FC236}">
                <a16:creationId xmlns:a16="http://schemas.microsoft.com/office/drawing/2014/main" id="{F2C1DBA0-AE12-45AF-95C3-F73301C3EF2F}"/>
              </a:ext>
            </a:extLst>
          </p:cNvPr>
          <p:cNvSpPr txBox="1"/>
          <p:nvPr/>
        </p:nvSpPr>
        <p:spPr>
          <a:xfrm>
            <a:off x="3970937" y="8829967"/>
            <a:ext cx="3037837" cy="464816"/>
          </a:xfrm>
          <a:prstGeom prst="rect">
            <a:avLst/>
          </a:prstGeom>
          <a:noFill/>
          <a:ln cap="flat">
            <a:noFill/>
          </a:ln>
        </p:spPr>
        <p:txBody>
          <a:bodyPr vert="horz" wrap="square" lIns="93159" tIns="46579" rIns="93159" bIns="46579"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917CEFD-CA07-43D8-9228-74E4E6CB406D}" type="slidenum">
              <a:t>18</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E16637-E661-449F-B6C6-169D7B6F2E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8D74D5-EFA8-4AA1-AFE8-016A3AE7FAD0}"/>
              </a:ext>
            </a:extLst>
          </p:cNvPr>
          <p:cNvSpPr txBox="1">
            <a:spLocks noGrp="1"/>
          </p:cNvSpPr>
          <p:nvPr>
            <p:ph type="body" sz="quarter" idx="1"/>
          </p:nvPr>
        </p:nvSpPr>
        <p:spPr/>
        <p:txBody>
          <a:bodyPr/>
          <a:lstStyle/>
          <a:p>
            <a:pPr lvl="0"/>
            <a:r>
              <a:rPr lang="en-US"/>
              <a:t>To open a PA Case you will need to apply through access HRA under cash assistance. (if you don’t already have one open)</a:t>
            </a:r>
          </a:p>
          <a:p>
            <a:pPr lvl="0"/>
            <a:r>
              <a:rPr lang="en-US"/>
              <a:t> </a:t>
            </a:r>
          </a:p>
          <a:p>
            <a:pPr lvl="0"/>
            <a:r>
              <a:rPr lang="en-US"/>
              <a:t>Secondly, you’ll need to complete an interview with the HRA worker assigned to the case. </a:t>
            </a:r>
          </a:p>
          <a:p>
            <a:pPr lvl="0"/>
            <a:endParaRPr lang="en-US"/>
          </a:p>
          <a:p>
            <a:pPr lvl="0"/>
            <a:r>
              <a:rPr lang="en-US"/>
              <a:t>Then you can submit the paperwork the caseworker by uploading documents through the access HRA portal. </a:t>
            </a:r>
            <a:endParaRPr lang="en-US">
              <a:highlight>
                <a:srgbClr val="FFFF00"/>
              </a:highlight>
            </a:endParaRPr>
          </a:p>
        </p:txBody>
      </p:sp>
      <p:sp>
        <p:nvSpPr>
          <p:cNvPr id="4" name="Slide Number Placeholder 3">
            <a:extLst>
              <a:ext uri="{FF2B5EF4-FFF2-40B4-BE49-F238E27FC236}">
                <a16:creationId xmlns:a16="http://schemas.microsoft.com/office/drawing/2014/main" id="{46B29888-BDB6-4B97-AF1F-3AF3A84B2A67}"/>
              </a:ext>
            </a:extLst>
          </p:cNvPr>
          <p:cNvSpPr txBox="1"/>
          <p:nvPr/>
        </p:nvSpPr>
        <p:spPr>
          <a:xfrm>
            <a:off x="3970937" y="8829967"/>
            <a:ext cx="3037837" cy="464816"/>
          </a:xfrm>
          <a:prstGeom prst="rect">
            <a:avLst/>
          </a:prstGeom>
          <a:noFill/>
          <a:ln cap="flat">
            <a:noFill/>
          </a:ln>
        </p:spPr>
        <p:txBody>
          <a:bodyPr vert="horz" wrap="square" lIns="93159" tIns="46579" rIns="93159" bIns="46579"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5E8EBC4-B966-4FCF-9472-1199982EC03E}" type="slidenum">
              <a:t>19</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76BFAF-19AC-4A12-95B0-5171975DEA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871F10-A0CE-49DC-B14C-6EEA2BFFDFAD}"/>
              </a:ext>
            </a:extLst>
          </p:cNvPr>
          <p:cNvSpPr txBox="1">
            <a:spLocks noGrp="1"/>
          </p:cNvSpPr>
          <p:nvPr>
            <p:ph type="body" sz="quarter" idx="1"/>
          </p:nvPr>
        </p:nvSpPr>
        <p:spPr/>
        <p:txBody>
          <a:bodyPr/>
          <a:lstStyle/>
          <a:p>
            <a:pPr lvl="0"/>
            <a:r>
              <a:rPr lang="en-US">
                <a:cs typeface="Calibri"/>
              </a:rPr>
              <a:t>Good morning, everyone, my name is Shameka Mayfield  </a:t>
            </a:r>
          </a:p>
          <a:p>
            <a:pPr lvl="0"/>
            <a:endParaRPr lang="en-US">
              <a:cs typeface="Calibri"/>
            </a:endParaRPr>
          </a:p>
          <a:p>
            <a:pPr lvl="0"/>
            <a:r>
              <a:rPr lang="en-US">
                <a:cs typeface="Calibri"/>
              </a:rPr>
              <a:t>I work with HPD, one of the New York City agencies that administer rental assistance programs. HPD works closely with NYCHA to administer the Emergency Housing Voucher program.</a:t>
            </a:r>
          </a:p>
          <a:p>
            <a:pPr lvl="0"/>
            <a:endParaRPr lang="en-US">
              <a:cs typeface="Calibri"/>
            </a:endParaRPr>
          </a:p>
          <a:p>
            <a:pPr lvl="0"/>
            <a:r>
              <a:rPr lang="en-US">
                <a:cs typeface="Calibri"/>
              </a:rPr>
              <a:t>For today's session, I just ask that you remain muted so that we can limit any background noise and make it easier for everyone to hear. If you have questions throughout the workshop, you can "raise your hand" or type your questions in the chat.</a:t>
            </a:r>
          </a:p>
          <a:p>
            <a:pPr lvl="0"/>
            <a:endParaRPr lang="en-US">
              <a:cs typeface="Calibri"/>
            </a:endParaRPr>
          </a:p>
          <a:p>
            <a:pPr lvl="0"/>
            <a:r>
              <a:rPr lang="en-US">
                <a:cs typeface="Calibri"/>
              </a:rPr>
              <a:t>The workshop today will be interactive, so there will be lots of opportunities for everyone to share. But at the end, we will also leave time for any questions you may have. We will also have contact information at the end.</a:t>
            </a:r>
          </a:p>
          <a:p>
            <a:pPr lvl="0"/>
            <a:endParaRPr lang="en-US">
              <a:cs typeface="Calibri"/>
            </a:endParaRPr>
          </a:p>
          <a:p>
            <a:pPr lvl="0"/>
            <a:endParaRPr lang="en-US">
              <a:cs typeface="Calibri"/>
            </a:endParaRPr>
          </a:p>
          <a:p>
            <a:pPr lvl="0"/>
            <a:endParaRPr lang="en-US">
              <a:cs typeface="Calibri"/>
            </a:endParaRPr>
          </a:p>
          <a:p>
            <a:pPr lvl="0"/>
            <a:endParaRPr lang="en-US">
              <a:cs typeface="Calibri"/>
            </a:endParaRPr>
          </a:p>
        </p:txBody>
      </p:sp>
      <p:sp>
        <p:nvSpPr>
          <p:cNvPr id="4" name="Slide Number Placeholder 3">
            <a:extLst>
              <a:ext uri="{FF2B5EF4-FFF2-40B4-BE49-F238E27FC236}">
                <a16:creationId xmlns:a16="http://schemas.microsoft.com/office/drawing/2014/main" id="{A24D11F9-483E-4C41-A68B-CF93945EDC52}"/>
              </a:ext>
            </a:extLst>
          </p:cNvPr>
          <p:cNvSpPr txBox="1"/>
          <p:nvPr/>
        </p:nvSpPr>
        <p:spPr>
          <a:xfrm>
            <a:off x="3970937" y="8829967"/>
            <a:ext cx="3037837" cy="464816"/>
          </a:xfrm>
          <a:prstGeom prst="rect">
            <a:avLst/>
          </a:prstGeom>
          <a:noFill/>
          <a:ln cap="flat">
            <a:noFill/>
          </a:ln>
        </p:spPr>
        <p:txBody>
          <a:bodyPr vert="horz" wrap="square" lIns="93159" tIns="46579" rIns="93159" bIns="46579"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9D6CB91-AE49-44F3-A6B3-DEB1B5EC67F8}" type="slidenum">
              <a:t>2</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CEB215-5D24-478B-92B6-8BFFBEE600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F5EFD0-AFDC-4264-B195-7EB1C597DCA1}"/>
              </a:ext>
            </a:extLst>
          </p:cNvPr>
          <p:cNvSpPr txBox="1">
            <a:spLocks noGrp="1"/>
          </p:cNvSpPr>
          <p:nvPr>
            <p:ph type="body" sz="quarter" idx="1"/>
          </p:nvPr>
        </p:nvSpPr>
        <p:spPr/>
        <p:txBody>
          <a:bodyPr/>
          <a:lstStyle/>
          <a:p>
            <a:pPr lvl="0"/>
            <a:r>
              <a:rPr lang="en-US"/>
              <a:t>It is important to understand with the EHV program how much the PHA will pay for rent across New York City.</a:t>
            </a:r>
          </a:p>
          <a:p>
            <a:pPr lvl="0"/>
            <a:endParaRPr lang="en-US"/>
          </a:p>
          <a:p>
            <a:pPr lvl="0"/>
            <a:r>
              <a:rPr lang="en-US"/>
              <a:t>You can see in this map, that there are some neighborhoods in blue, and some neighborhoods in white. The neighborhoods in white all have the same payment standard. But keep in mind you are open to moving to any of the areas on the map however we want you to know that the blue areas payments standard is higher. </a:t>
            </a:r>
          </a:p>
          <a:p>
            <a:pPr lvl="0"/>
            <a:endParaRPr lang="en-US"/>
          </a:p>
          <a:p>
            <a:pPr lvl="0"/>
            <a:endParaRPr lang="en-US">
              <a:cs typeface="Calibri"/>
            </a:endParaRPr>
          </a:p>
        </p:txBody>
      </p:sp>
      <p:sp>
        <p:nvSpPr>
          <p:cNvPr id="4" name="Slide Number Placeholder 3">
            <a:extLst>
              <a:ext uri="{FF2B5EF4-FFF2-40B4-BE49-F238E27FC236}">
                <a16:creationId xmlns:a16="http://schemas.microsoft.com/office/drawing/2014/main" id="{3042357F-24FE-4816-8F78-47E8B03C7FF8}"/>
              </a:ext>
            </a:extLst>
          </p:cNvPr>
          <p:cNvSpPr txBox="1"/>
          <p:nvPr/>
        </p:nvSpPr>
        <p:spPr>
          <a:xfrm>
            <a:off x="3970937" y="8829967"/>
            <a:ext cx="3037837" cy="464816"/>
          </a:xfrm>
          <a:prstGeom prst="rect">
            <a:avLst/>
          </a:prstGeom>
          <a:noFill/>
          <a:ln cap="flat">
            <a:noFill/>
          </a:ln>
        </p:spPr>
        <p:txBody>
          <a:bodyPr vert="horz" wrap="square" lIns="93159" tIns="46579" rIns="93159" bIns="46579"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A1643FD-25B0-45AB-85AB-E7D32047FB46}" type="slidenum">
              <a:t>20</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217F33-E458-407A-992A-466D058BA9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5FACC4-9174-42A1-AF41-B78AB99EB757}"/>
              </a:ext>
            </a:extLst>
          </p:cNvPr>
          <p:cNvSpPr txBox="1">
            <a:spLocks noGrp="1"/>
          </p:cNvSpPr>
          <p:nvPr>
            <p:ph type="body" sz="quarter" idx="1"/>
          </p:nvPr>
        </p:nvSpPr>
        <p:spPr/>
        <p:txBody>
          <a:bodyPr/>
          <a:lstStyle/>
          <a:p>
            <a:pPr lvl="0"/>
            <a:r>
              <a:rPr lang="en-US"/>
              <a:t>You can see that the areas shaded in blue are neighborhoods that are typically more expensive. Maybe they are neighborhoods that you thought the voucher couldn’t afford.</a:t>
            </a:r>
          </a:p>
          <a:p>
            <a:pPr lvl="0"/>
            <a:endParaRPr lang="en-US"/>
          </a:p>
          <a:p>
            <a:pPr lvl="0"/>
            <a:r>
              <a:rPr lang="en-US"/>
              <a:t>But with EHV, you really do have a choice in where you live. You can see here these neighborhoods include areas like… [list areas]. </a:t>
            </a:r>
            <a:endParaRPr lang="en-US">
              <a:cs typeface="Calibri"/>
            </a:endParaRPr>
          </a:p>
          <a:p>
            <a:pPr lvl="0"/>
            <a:endParaRPr lang="en-US"/>
          </a:p>
          <a:p>
            <a:pPr lvl="0"/>
            <a:r>
              <a:rPr lang="en-US"/>
              <a:t>Riverdale</a:t>
            </a:r>
            <a:endParaRPr lang="en-US">
              <a:cs typeface="Calibri"/>
            </a:endParaRPr>
          </a:p>
          <a:p>
            <a:pPr lvl="0"/>
            <a:r>
              <a:rPr lang="en-US"/>
              <a:t>South Harlem</a:t>
            </a:r>
            <a:endParaRPr lang="en-US">
              <a:cs typeface="Calibri"/>
            </a:endParaRPr>
          </a:p>
          <a:p>
            <a:pPr lvl="0"/>
            <a:r>
              <a:rPr lang="en-US"/>
              <a:t>Rego Park</a:t>
            </a:r>
            <a:endParaRPr lang="en-US">
              <a:cs typeface="Calibri"/>
            </a:endParaRPr>
          </a:p>
          <a:p>
            <a:pPr lvl="0"/>
            <a:r>
              <a:rPr lang="en-US"/>
              <a:t>Howard Beach</a:t>
            </a:r>
            <a:endParaRPr lang="en-US">
              <a:cs typeface="Calibri"/>
            </a:endParaRPr>
          </a:p>
          <a:p>
            <a:pPr lvl="0"/>
            <a:r>
              <a:rPr lang="en-US"/>
              <a:t>Richmond</a:t>
            </a:r>
            <a:endParaRPr lang="en-US">
              <a:cs typeface="Calibri"/>
            </a:endParaRPr>
          </a:p>
          <a:p>
            <a:pPr lvl="0"/>
            <a:r>
              <a:rPr lang="en-US"/>
              <a:t>Carroll Gardens</a:t>
            </a:r>
            <a:endParaRPr lang="en-US">
              <a:cs typeface="Calibri"/>
            </a:endParaRPr>
          </a:p>
          <a:p>
            <a:pPr lvl="0"/>
            <a:endParaRPr lang="en-US">
              <a:cs typeface="Calibri"/>
            </a:endParaRPr>
          </a:p>
        </p:txBody>
      </p:sp>
      <p:sp>
        <p:nvSpPr>
          <p:cNvPr id="4" name="Slide Number Placeholder 3">
            <a:extLst>
              <a:ext uri="{FF2B5EF4-FFF2-40B4-BE49-F238E27FC236}">
                <a16:creationId xmlns:a16="http://schemas.microsoft.com/office/drawing/2014/main" id="{2EA65E9D-2BE2-4F01-B0D7-ACA5BBEB43E6}"/>
              </a:ext>
            </a:extLst>
          </p:cNvPr>
          <p:cNvSpPr txBox="1"/>
          <p:nvPr/>
        </p:nvSpPr>
        <p:spPr>
          <a:xfrm>
            <a:off x="3970937" y="8829967"/>
            <a:ext cx="3037837" cy="464816"/>
          </a:xfrm>
          <a:prstGeom prst="rect">
            <a:avLst/>
          </a:prstGeom>
          <a:noFill/>
          <a:ln cap="flat">
            <a:noFill/>
          </a:ln>
        </p:spPr>
        <p:txBody>
          <a:bodyPr vert="horz" wrap="square" lIns="93159" tIns="46579" rIns="93159" bIns="46579"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A352C58-D2E6-4039-9216-FF54677361D8}" type="slidenum">
              <a:t>21</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06D3FA-C24C-4133-BB79-AEA6F9AE36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87C8E8-C6FC-4C9F-9B5D-3F2369B861EC}"/>
              </a:ext>
            </a:extLst>
          </p:cNvPr>
          <p:cNvSpPr txBox="1">
            <a:spLocks noGrp="1"/>
          </p:cNvSpPr>
          <p:nvPr>
            <p:ph type="body" sz="quarter" idx="1"/>
          </p:nvPr>
        </p:nvSpPr>
        <p:spPr/>
        <p:txBody>
          <a:bodyPr/>
          <a:lstStyle/>
          <a:p>
            <a:pPr lvl="0"/>
            <a:r>
              <a:rPr lang="en-US"/>
              <a:t>Throgs Neck</a:t>
            </a:r>
          </a:p>
          <a:p>
            <a:pPr lvl="0"/>
            <a:r>
              <a:rPr lang="en-US"/>
              <a:t>The Upper West Side</a:t>
            </a:r>
            <a:endParaRPr lang="en-US">
              <a:cs typeface="Calibri"/>
            </a:endParaRPr>
          </a:p>
          <a:p>
            <a:pPr lvl="0"/>
            <a:r>
              <a:rPr lang="en-US"/>
              <a:t>Flushing</a:t>
            </a:r>
            <a:endParaRPr lang="en-US">
              <a:cs typeface="Calibri"/>
            </a:endParaRPr>
          </a:p>
          <a:p>
            <a:pPr lvl="0"/>
            <a:r>
              <a:rPr lang="en-US"/>
              <a:t>Sheepshead Bay</a:t>
            </a:r>
            <a:endParaRPr lang="en-US">
              <a:cs typeface="Calibri"/>
            </a:endParaRPr>
          </a:p>
          <a:p>
            <a:pPr lvl="0"/>
            <a:r>
              <a:rPr lang="en-US"/>
              <a:t>Rossville</a:t>
            </a:r>
          </a:p>
          <a:p>
            <a:pPr lvl="0"/>
            <a:endParaRPr lang="en-US">
              <a:cs typeface="Calibri"/>
            </a:endParaRPr>
          </a:p>
          <a:p>
            <a:pPr lvl="0"/>
            <a:r>
              <a:rPr lang="en-US" b="1"/>
              <a:t>If you choose to live in one of these neighborhoods, the voucher will pay more, with no increase in cost to you. With an EHV, you can choose to search for housing in any neighborhood.</a:t>
            </a:r>
            <a:endParaRPr lang="en-US"/>
          </a:p>
          <a:p>
            <a:pPr lvl="0"/>
            <a:endParaRPr lang="en-US">
              <a:cs typeface="Calibri"/>
            </a:endParaRPr>
          </a:p>
        </p:txBody>
      </p:sp>
      <p:sp>
        <p:nvSpPr>
          <p:cNvPr id="4" name="Slide Number Placeholder 3">
            <a:extLst>
              <a:ext uri="{FF2B5EF4-FFF2-40B4-BE49-F238E27FC236}">
                <a16:creationId xmlns:a16="http://schemas.microsoft.com/office/drawing/2014/main" id="{9CD83361-8C7E-4033-AF1E-59179B6DDED4}"/>
              </a:ext>
            </a:extLst>
          </p:cNvPr>
          <p:cNvSpPr txBox="1"/>
          <p:nvPr/>
        </p:nvSpPr>
        <p:spPr>
          <a:xfrm>
            <a:off x="3970937" y="8829967"/>
            <a:ext cx="3037837" cy="464816"/>
          </a:xfrm>
          <a:prstGeom prst="rect">
            <a:avLst/>
          </a:prstGeom>
          <a:noFill/>
          <a:ln cap="flat">
            <a:noFill/>
          </a:ln>
        </p:spPr>
        <p:txBody>
          <a:bodyPr vert="horz" wrap="square" lIns="93159" tIns="46579" rIns="93159" bIns="46579"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7879982-55D5-4467-9781-443D9A40FF3B}" type="slidenum">
              <a:t>22</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3CD227-C52A-4949-A192-27B56B64A29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434D91-595D-407A-BF4E-2FF8EDD5EB4E}"/>
              </a:ext>
            </a:extLst>
          </p:cNvPr>
          <p:cNvSpPr txBox="1">
            <a:spLocks noGrp="1"/>
          </p:cNvSpPr>
          <p:nvPr>
            <p:ph type="body" sz="quarter" idx="1"/>
          </p:nvPr>
        </p:nvSpPr>
        <p:spPr/>
        <p:txBody>
          <a:bodyPr/>
          <a:lstStyle/>
          <a:p>
            <a:pPr lvl="0"/>
            <a:r>
              <a:rPr lang="en-US"/>
              <a:t>The payment standard first depends on the zip code, and then it depends on the number of bedrooms you have been approved for.</a:t>
            </a:r>
          </a:p>
          <a:p>
            <a:pPr lvl="0"/>
            <a:endParaRPr lang="en-US"/>
          </a:p>
          <a:p>
            <a:pPr lvl="0"/>
            <a:endParaRPr lang="en-US"/>
          </a:p>
          <a:p>
            <a:pPr lvl="0"/>
            <a:endParaRPr lang="en-US"/>
          </a:p>
        </p:txBody>
      </p:sp>
      <p:sp>
        <p:nvSpPr>
          <p:cNvPr id="4" name="Slide Number Placeholder 3">
            <a:extLst>
              <a:ext uri="{FF2B5EF4-FFF2-40B4-BE49-F238E27FC236}">
                <a16:creationId xmlns:a16="http://schemas.microsoft.com/office/drawing/2014/main" id="{27FFD35B-3065-473E-A9A6-10467627A88F}"/>
              </a:ext>
            </a:extLst>
          </p:cNvPr>
          <p:cNvSpPr txBox="1"/>
          <p:nvPr/>
        </p:nvSpPr>
        <p:spPr>
          <a:xfrm>
            <a:off x="3970937" y="8829967"/>
            <a:ext cx="3037837" cy="464816"/>
          </a:xfrm>
          <a:prstGeom prst="rect">
            <a:avLst/>
          </a:prstGeom>
          <a:noFill/>
          <a:ln cap="flat">
            <a:noFill/>
          </a:ln>
        </p:spPr>
        <p:txBody>
          <a:bodyPr vert="horz" wrap="square" lIns="93159" tIns="46579" rIns="93159" bIns="46579"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12C6290-2B63-4D57-B028-E6CBC6784286}" type="slidenum">
              <a:t>23</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12CE3D-EF91-4087-87B1-D5CEA6F2EF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05528D-AB2B-4999-9D13-FAD4D6A44A78}"/>
              </a:ext>
            </a:extLst>
          </p:cNvPr>
          <p:cNvSpPr txBox="1">
            <a:spLocks noGrp="1"/>
          </p:cNvSpPr>
          <p:nvPr>
            <p:ph type="body" sz="quarter" idx="1"/>
          </p:nvPr>
        </p:nvSpPr>
        <p:spPr/>
        <p:txBody>
          <a:bodyPr/>
          <a:lstStyle/>
          <a:p>
            <a:pPr lvl="0"/>
            <a:r>
              <a:rPr lang="en-US"/>
              <a:t>The payment standard first depends on the zip code, and then it depends on the number of bedrooms you have been approved for.</a:t>
            </a:r>
          </a:p>
          <a:p>
            <a:pPr lvl="0"/>
            <a:endParaRPr lang="en-US"/>
          </a:p>
          <a:p>
            <a:pPr lvl="0"/>
            <a:r>
              <a:rPr lang="en-US"/>
              <a:t>Click on the website to show how to use payment standard search tool. </a:t>
            </a:r>
          </a:p>
          <a:p>
            <a:pPr lvl="0"/>
            <a:endParaRPr lang="en-US"/>
          </a:p>
          <a:p>
            <a:pPr lvl="0"/>
            <a:endParaRPr lang="en-US"/>
          </a:p>
          <a:p>
            <a:pPr lvl="0"/>
            <a:endParaRPr lang="en-US"/>
          </a:p>
        </p:txBody>
      </p:sp>
      <p:sp>
        <p:nvSpPr>
          <p:cNvPr id="4" name="Slide Number Placeholder 3">
            <a:extLst>
              <a:ext uri="{FF2B5EF4-FFF2-40B4-BE49-F238E27FC236}">
                <a16:creationId xmlns:a16="http://schemas.microsoft.com/office/drawing/2014/main" id="{DEA23752-6622-43A6-8EF8-2A8CF9E05B41}"/>
              </a:ext>
            </a:extLst>
          </p:cNvPr>
          <p:cNvSpPr txBox="1"/>
          <p:nvPr/>
        </p:nvSpPr>
        <p:spPr>
          <a:xfrm>
            <a:off x="3970937" y="8829967"/>
            <a:ext cx="3037837" cy="464816"/>
          </a:xfrm>
          <a:prstGeom prst="rect">
            <a:avLst/>
          </a:prstGeom>
          <a:noFill/>
          <a:ln cap="flat">
            <a:noFill/>
          </a:ln>
        </p:spPr>
        <p:txBody>
          <a:bodyPr vert="horz" wrap="square" lIns="93159" tIns="46579" rIns="93159" bIns="46579"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B0F6607-0806-438C-9498-948D32E9E997}" type="slidenum">
              <a:t>24</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DD8EB2-D1D4-4BA6-B54C-2ED9E1DC8A9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D394AA-C38D-4FFE-B35D-7BFBB17A91B1}"/>
              </a:ext>
            </a:extLst>
          </p:cNvPr>
          <p:cNvSpPr txBox="1">
            <a:spLocks noGrp="1"/>
          </p:cNvSpPr>
          <p:nvPr>
            <p:ph type="body" sz="quarter" idx="1"/>
          </p:nvPr>
        </p:nvSpPr>
        <p:spPr/>
        <p:txBody>
          <a:bodyPr/>
          <a:lstStyle/>
          <a:p>
            <a:pPr lvl="0"/>
            <a:endParaRPr lang="en-US"/>
          </a:p>
          <a:p>
            <a:pPr lvl="0" algn="ctr"/>
            <a:r>
              <a:rPr lang="en-US" b="1">
                <a:cs typeface="Calibri"/>
              </a:rPr>
              <a:t>(Say Before Slide)</a:t>
            </a:r>
          </a:p>
          <a:p>
            <a:pPr lvl="0"/>
            <a:endParaRPr lang="en-US">
              <a:cs typeface="Calibri"/>
            </a:endParaRPr>
          </a:p>
          <a:p>
            <a:pPr lvl="0"/>
            <a:r>
              <a:rPr lang="en-US">
                <a:cs typeface="Calibri"/>
              </a:rPr>
              <a:t>HPD/NYCHA will worry about the calculations regarding utilities, but it will be important for you to discuss with the landlord what utilities you will be paying. You may have to set up an account for each of the utilities you have to pay for when you move in.</a:t>
            </a:r>
            <a:endParaRPr lang="en-US"/>
          </a:p>
          <a:p>
            <a:pPr lvl="0"/>
            <a:endParaRPr lang="en-US"/>
          </a:p>
          <a:p>
            <a:pPr lvl="0" algn="ctr"/>
            <a:r>
              <a:rPr lang="en-US" sz="1400" b="1">
                <a:solidFill>
                  <a:srgbClr val="FF0000"/>
                </a:solidFill>
              </a:rPr>
              <a:t>PAUSE ARE THERE ANY QUESTIONS? </a:t>
            </a:r>
          </a:p>
        </p:txBody>
      </p:sp>
      <p:sp>
        <p:nvSpPr>
          <p:cNvPr id="4" name="Slide Number Placeholder 3">
            <a:extLst>
              <a:ext uri="{FF2B5EF4-FFF2-40B4-BE49-F238E27FC236}">
                <a16:creationId xmlns:a16="http://schemas.microsoft.com/office/drawing/2014/main" id="{5808006A-D6DB-4022-BFC8-09EFA5212856}"/>
              </a:ext>
            </a:extLst>
          </p:cNvPr>
          <p:cNvSpPr txBox="1"/>
          <p:nvPr/>
        </p:nvSpPr>
        <p:spPr>
          <a:xfrm>
            <a:off x="3970937" y="8829967"/>
            <a:ext cx="3037837" cy="464816"/>
          </a:xfrm>
          <a:prstGeom prst="rect">
            <a:avLst/>
          </a:prstGeom>
          <a:noFill/>
          <a:ln cap="flat">
            <a:noFill/>
          </a:ln>
        </p:spPr>
        <p:txBody>
          <a:bodyPr vert="horz" wrap="square" lIns="93159" tIns="46579" rIns="93159" bIns="46579"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E1DF4FD-59FF-4950-BB5B-7050A47E773C}" type="slidenum">
              <a:t>25</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AF4738-C6FD-44BD-8C28-6B115E5D9F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E5CC78-E7A4-4507-BC08-BD696345C05D}"/>
              </a:ext>
            </a:extLst>
          </p:cNvPr>
          <p:cNvSpPr txBox="1">
            <a:spLocks noGrp="1"/>
          </p:cNvSpPr>
          <p:nvPr>
            <p:ph type="body" sz="quarter" idx="1"/>
          </p:nvPr>
        </p:nvSpPr>
        <p:spPr/>
        <p:txBody>
          <a:bodyPr/>
          <a:lstStyle/>
          <a:p>
            <a:pPr lvl="0"/>
            <a:r>
              <a:rPr lang="en-US"/>
              <a:t>Just so you know......You’ve got options!</a:t>
            </a:r>
          </a:p>
          <a:p>
            <a:pPr lvl="0"/>
            <a:endParaRPr lang="en-US"/>
          </a:p>
          <a:p>
            <a:pPr lvl="0">
              <a:spcAft>
                <a:spcPts val="600"/>
              </a:spcAft>
            </a:pPr>
            <a:r>
              <a:rPr lang="en-US"/>
              <a:t>1. You can work with a Housing Navigator or Housing Specialist to guide you through your search</a:t>
            </a:r>
            <a:endParaRPr lang="en-US">
              <a:cs typeface="Calibri"/>
            </a:endParaRPr>
          </a:p>
          <a:p>
            <a:pPr lvl="0">
              <a:spcAft>
                <a:spcPts val="600"/>
              </a:spcAft>
            </a:pPr>
            <a:endParaRPr lang="en-US"/>
          </a:p>
          <a:p>
            <a:pPr lvl="0">
              <a:spcAft>
                <a:spcPts val="600"/>
              </a:spcAft>
            </a:pPr>
            <a:r>
              <a:rPr lang="en-US"/>
              <a:t>2. You can search for apartments on your own </a:t>
            </a:r>
            <a:endParaRPr lang="en-US">
              <a:cs typeface="Calibri"/>
            </a:endParaRPr>
          </a:p>
          <a:p>
            <a:pPr lvl="0">
              <a:spcAft>
                <a:spcPts val="600"/>
              </a:spcAft>
            </a:pPr>
            <a:endParaRPr lang="en-US"/>
          </a:p>
          <a:p>
            <a:pPr lvl="0">
              <a:spcAft>
                <a:spcPts val="600"/>
              </a:spcAft>
            </a:pPr>
            <a:r>
              <a:rPr lang="en-US"/>
              <a:t>3. You can work with a broker</a:t>
            </a:r>
          </a:p>
          <a:p>
            <a:pPr lvl="0">
              <a:spcAft>
                <a:spcPts val="600"/>
              </a:spcAft>
            </a:pPr>
            <a:endParaRPr lang="en-US">
              <a:cs typeface="Calibri"/>
            </a:endParaRPr>
          </a:p>
          <a:p>
            <a:pPr lvl="0">
              <a:spcAft>
                <a:spcPts val="600"/>
              </a:spcAft>
            </a:pPr>
            <a:r>
              <a:rPr lang="en-US">
                <a:cs typeface="Calibri"/>
              </a:rPr>
              <a:t>4. You can do all of the above options </a:t>
            </a:r>
          </a:p>
          <a:p>
            <a:pPr lvl="0">
              <a:spcAft>
                <a:spcPts val="600"/>
              </a:spcAft>
            </a:pPr>
            <a:endParaRPr lang="en-US">
              <a:cs typeface="Calibri"/>
            </a:endParaRPr>
          </a:p>
          <a:p>
            <a:pPr lvl="0"/>
            <a:endParaRPr lang="en-US"/>
          </a:p>
          <a:p>
            <a:pPr lvl="0"/>
            <a:endParaRPr lang="en-US"/>
          </a:p>
        </p:txBody>
      </p:sp>
      <p:sp>
        <p:nvSpPr>
          <p:cNvPr id="4" name="Slide Number Placeholder 3">
            <a:extLst>
              <a:ext uri="{FF2B5EF4-FFF2-40B4-BE49-F238E27FC236}">
                <a16:creationId xmlns:a16="http://schemas.microsoft.com/office/drawing/2014/main" id="{3B05107A-9202-4EDA-B6AB-5C4624825148}"/>
              </a:ext>
            </a:extLst>
          </p:cNvPr>
          <p:cNvSpPr txBox="1"/>
          <p:nvPr/>
        </p:nvSpPr>
        <p:spPr>
          <a:xfrm>
            <a:off x="3970937" y="8829967"/>
            <a:ext cx="3037837" cy="464816"/>
          </a:xfrm>
          <a:prstGeom prst="rect">
            <a:avLst/>
          </a:prstGeom>
          <a:noFill/>
          <a:ln cap="flat">
            <a:noFill/>
          </a:ln>
        </p:spPr>
        <p:txBody>
          <a:bodyPr vert="horz" wrap="square" lIns="93159" tIns="46579" rIns="93159" bIns="46579"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2647975-A6AF-4260-9C68-A63E58F13256}" type="slidenum">
              <a:t>26</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F2014C-9289-4350-A591-FF40D53856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FDE680-1E4F-4044-9FC5-01577C2321EA}"/>
              </a:ext>
            </a:extLst>
          </p:cNvPr>
          <p:cNvSpPr txBox="1">
            <a:spLocks noGrp="1"/>
          </p:cNvSpPr>
          <p:nvPr>
            <p:ph type="body" sz="quarter" idx="1"/>
          </p:nvPr>
        </p:nvSpPr>
        <p:spPr/>
        <p:txBody>
          <a:bodyPr/>
          <a:lstStyle/>
          <a:p>
            <a:pPr lvl="0"/>
            <a:endParaRPr lang="en-US"/>
          </a:p>
          <a:p>
            <a:pPr lvl="0" algn="ctr"/>
            <a:r>
              <a:rPr lang="en-US" b="1"/>
              <a:t>(Before Slide) </a:t>
            </a:r>
          </a:p>
          <a:p>
            <a:pPr lvl="0" algn="ctr"/>
            <a:endParaRPr lang="en-US" b="1"/>
          </a:p>
          <a:p>
            <a:pPr lvl="0"/>
            <a:r>
              <a:rPr lang="en-US"/>
              <a:t>You may have been connected already with someone from your referring agency (for example ACS, DYCD, Safe Horizon, CAMBA, etc.) or a housing navigator. They may have already reached out to you, or in the coming weeks, you'll get a call. </a:t>
            </a:r>
          </a:p>
          <a:p>
            <a:pPr lvl="0"/>
            <a:endParaRPr lang="en-US">
              <a:cs typeface="Calibri"/>
            </a:endParaRPr>
          </a:p>
        </p:txBody>
      </p:sp>
      <p:sp>
        <p:nvSpPr>
          <p:cNvPr id="4" name="Slide Number Placeholder 3">
            <a:extLst>
              <a:ext uri="{FF2B5EF4-FFF2-40B4-BE49-F238E27FC236}">
                <a16:creationId xmlns:a16="http://schemas.microsoft.com/office/drawing/2014/main" id="{93A9B37F-C60F-448D-880A-9756D55CF9CE}"/>
              </a:ext>
            </a:extLst>
          </p:cNvPr>
          <p:cNvSpPr txBox="1"/>
          <p:nvPr/>
        </p:nvSpPr>
        <p:spPr>
          <a:xfrm>
            <a:off x="3970937" y="8829967"/>
            <a:ext cx="3037837" cy="464816"/>
          </a:xfrm>
          <a:prstGeom prst="rect">
            <a:avLst/>
          </a:prstGeom>
          <a:noFill/>
          <a:ln cap="flat">
            <a:noFill/>
          </a:ln>
        </p:spPr>
        <p:txBody>
          <a:bodyPr vert="horz" wrap="square" lIns="93159" tIns="46579" rIns="93159" bIns="46579"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7A1AA95-9638-4A16-9285-9C2D387A5FF1}" type="slidenum">
              <a:t>27</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D8417B-1063-4454-A955-389BBCFA4B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7FDB3B-FC56-4F32-92BE-E3A695663AD9}"/>
              </a:ext>
            </a:extLst>
          </p:cNvPr>
          <p:cNvSpPr txBox="1">
            <a:spLocks noGrp="1"/>
          </p:cNvSpPr>
          <p:nvPr>
            <p:ph type="body" sz="quarter" idx="1"/>
          </p:nvPr>
        </p:nvSpPr>
        <p:spPr/>
        <p:txBody>
          <a:bodyPr/>
          <a:lstStyle/>
          <a:p>
            <a:pPr lvl="0"/>
            <a:endParaRPr lang="en-US"/>
          </a:p>
          <a:p>
            <a:pPr lvl="0" algn="ctr"/>
            <a:r>
              <a:rPr lang="en-US" b="1"/>
              <a:t>(Read Before Slide) </a:t>
            </a:r>
          </a:p>
          <a:p>
            <a:pPr lvl="0"/>
            <a:endParaRPr lang="en-US"/>
          </a:p>
          <a:p>
            <a:pPr lvl="0"/>
            <a:r>
              <a:rPr lang="en-US"/>
              <a:t>We also encourage you to search for apartments in your own time, even if you’re also working with a housing navigator or a broker.</a:t>
            </a:r>
          </a:p>
          <a:p>
            <a:pPr lvl="0"/>
            <a:endParaRPr lang="en-US" b="1"/>
          </a:p>
          <a:p>
            <a:pPr lvl="0"/>
            <a:r>
              <a:rPr lang="en-US"/>
              <a:t>Using apartment search sites will allow you to enter information to filter your search, including rent price, number of bedrooms, neighborhood, etc.</a:t>
            </a:r>
            <a:endParaRPr lang="en-US">
              <a:cs typeface="Calibri"/>
            </a:endParaRPr>
          </a:p>
          <a:p>
            <a:pPr lvl="0"/>
            <a:endParaRPr lang="en-US"/>
          </a:p>
          <a:p>
            <a:pPr lvl="0"/>
            <a:r>
              <a:rPr lang="en-US"/>
              <a:t>Some sites will list “fee” or “no fee” on the units. “Fee” means the apartment is connected with a broker that will collect a broker fee from you if you lease that unit. “No fee” means that there is no broker’s fee associated with the unit.</a:t>
            </a:r>
            <a:endParaRPr lang="en-US">
              <a:cs typeface="Calibri"/>
            </a:endParaRPr>
          </a:p>
        </p:txBody>
      </p:sp>
      <p:sp>
        <p:nvSpPr>
          <p:cNvPr id="4" name="Slide Number Placeholder 3">
            <a:extLst>
              <a:ext uri="{FF2B5EF4-FFF2-40B4-BE49-F238E27FC236}">
                <a16:creationId xmlns:a16="http://schemas.microsoft.com/office/drawing/2014/main" id="{1E464EF2-B8C9-4C4A-BDBB-AC0D25871024}"/>
              </a:ext>
            </a:extLst>
          </p:cNvPr>
          <p:cNvSpPr txBox="1"/>
          <p:nvPr/>
        </p:nvSpPr>
        <p:spPr>
          <a:xfrm>
            <a:off x="3970937" y="8829967"/>
            <a:ext cx="3037837" cy="464816"/>
          </a:xfrm>
          <a:prstGeom prst="rect">
            <a:avLst/>
          </a:prstGeom>
          <a:noFill/>
          <a:ln cap="flat">
            <a:noFill/>
          </a:ln>
        </p:spPr>
        <p:txBody>
          <a:bodyPr vert="horz" wrap="square" lIns="93159" tIns="46579" rIns="93159" bIns="46579"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F02F8C5-D3AC-48A2-BF40-F3B9E54D53A4}" type="slidenum">
              <a:t>28</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DDA3AE-251D-4285-9D7B-0FF05DDAC9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D6D39F-457C-40D6-9BC7-33FDEC6176AB}"/>
              </a:ext>
            </a:extLst>
          </p:cNvPr>
          <p:cNvSpPr txBox="1">
            <a:spLocks noGrp="1"/>
          </p:cNvSpPr>
          <p:nvPr>
            <p:ph type="body" sz="quarter" idx="1"/>
          </p:nvPr>
        </p:nvSpPr>
        <p:spPr/>
        <p:txBody>
          <a:bodyPr/>
          <a:lstStyle/>
          <a:p>
            <a:endParaRPr lang="en-US"/>
          </a:p>
        </p:txBody>
      </p:sp>
      <p:sp>
        <p:nvSpPr>
          <p:cNvPr id="4" name="Slide Number Placeholder 3">
            <a:extLst>
              <a:ext uri="{FF2B5EF4-FFF2-40B4-BE49-F238E27FC236}">
                <a16:creationId xmlns:a16="http://schemas.microsoft.com/office/drawing/2014/main" id="{87C12812-EB2D-4D9C-A393-524BB3ED5331}"/>
              </a:ext>
            </a:extLst>
          </p:cNvPr>
          <p:cNvSpPr txBox="1"/>
          <p:nvPr/>
        </p:nvSpPr>
        <p:spPr>
          <a:xfrm>
            <a:off x="3970937" y="8829967"/>
            <a:ext cx="3037837" cy="464816"/>
          </a:xfrm>
          <a:prstGeom prst="rect">
            <a:avLst/>
          </a:prstGeom>
          <a:noFill/>
          <a:ln cap="flat">
            <a:noFill/>
          </a:ln>
        </p:spPr>
        <p:txBody>
          <a:bodyPr vert="horz" wrap="square" lIns="93159" tIns="46579" rIns="93159" bIns="46579"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093AD84-6C4F-4462-A822-CA360471A05D}" type="slidenum">
              <a:t>29</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AAE6D7-0765-4E2E-A6A2-15AC171DF7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4CBBFA-C773-4F33-B059-30AC1974A562}"/>
              </a:ext>
            </a:extLst>
          </p:cNvPr>
          <p:cNvSpPr txBox="1">
            <a:spLocks noGrp="1"/>
          </p:cNvSpPr>
          <p:nvPr>
            <p:ph type="body" sz="quarter" idx="1"/>
          </p:nvPr>
        </p:nvSpPr>
        <p:spPr/>
        <p:txBody>
          <a:bodyPr/>
          <a:lstStyle/>
          <a:p>
            <a:pPr lvl="0"/>
            <a:r>
              <a:rPr lang="en-US" b="1">
                <a:cs typeface="Calibri"/>
              </a:rPr>
              <a:t>(Say Before Slide) </a:t>
            </a:r>
            <a:r>
              <a:rPr lang="en-US">
                <a:cs typeface="Calibri"/>
              </a:rPr>
              <a:t>Some of this information may be a review, but I want to discuss the goals for Today’s workshop.</a:t>
            </a:r>
          </a:p>
          <a:p>
            <a:pPr lvl="0"/>
            <a:endParaRPr lang="en-US">
              <a:cs typeface="Calibri"/>
            </a:endParaRPr>
          </a:p>
          <a:p>
            <a:pPr lvl="0" algn="ctr"/>
            <a:r>
              <a:rPr lang="en-US" sz="1600" b="1">
                <a:solidFill>
                  <a:srgbClr val="FF0000"/>
                </a:solidFill>
                <a:cs typeface="Calibri"/>
              </a:rPr>
              <a:t>SMALL PAUSE </a:t>
            </a:r>
          </a:p>
        </p:txBody>
      </p:sp>
      <p:sp>
        <p:nvSpPr>
          <p:cNvPr id="4" name="Slide Number Placeholder 3">
            <a:extLst>
              <a:ext uri="{FF2B5EF4-FFF2-40B4-BE49-F238E27FC236}">
                <a16:creationId xmlns:a16="http://schemas.microsoft.com/office/drawing/2014/main" id="{95D66298-F2A2-4B4C-A3D8-9FDFFD47F7DF}"/>
              </a:ext>
            </a:extLst>
          </p:cNvPr>
          <p:cNvSpPr txBox="1"/>
          <p:nvPr/>
        </p:nvSpPr>
        <p:spPr>
          <a:xfrm>
            <a:off x="3970937" y="8829967"/>
            <a:ext cx="3037837" cy="464816"/>
          </a:xfrm>
          <a:prstGeom prst="rect">
            <a:avLst/>
          </a:prstGeom>
          <a:noFill/>
          <a:ln cap="flat">
            <a:noFill/>
          </a:ln>
        </p:spPr>
        <p:txBody>
          <a:bodyPr vert="horz" wrap="square" lIns="93159" tIns="46579" rIns="93159" bIns="46579"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2BBB44E-ABB9-4E86-9DF3-20863FC804E7}" type="slidenum">
              <a:t>3</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3EA57D-480D-4AFB-9C22-6C51113377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8A7F4B-2D64-41A8-ADE5-5DB7CB0B01C0}"/>
              </a:ext>
            </a:extLst>
          </p:cNvPr>
          <p:cNvSpPr txBox="1">
            <a:spLocks noGrp="1"/>
          </p:cNvSpPr>
          <p:nvPr>
            <p:ph type="body" sz="quarter" idx="1"/>
          </p:nvPr>
        </p:nvSpPr>
        <p:spPr>
          <a:xfrm>
            <a:off x="701043" y="4415793"/>
            <a:ext cx="5608316" cy="4795936"/>
          </a:xfrm>
        </p:spPr>
        <p:txBody>
          <a:bodyPr/>
          <a:lstStyle/>
          <a:p>
            <a:pPr lvl="0" algn="ctr"/>
            <a:r>
              <a:rPr lang="en-US" b="1">
                <a:cs typeface="Calibri"/>
              </a:rPr>
              <a:t>Before Slide: </a:t>
            </a:r>
          </a:p>
          <a:p>
            <a:pPr lvl="0"/>
            <a:endParaRPr lang="en-US" b="1">
              <a:cs typeface="Calibri"/>
            </a:endParaRPr>
          </a:p>
          <a:p>
            <a:pPr lvl="0"/>
            <a:r>
              <a:rPr lang="en-US" sz="1150">
                <a:cs typeface="Calibri"/>
              </a:rPr>
              <a:t>When you’re looking at apartment listings online, you may come across some of this language:</a:t>
            </a:r>
          </a:p>
          <a:p>
            <a:pPr lvl="0"/>
            <a:endParaRPr lang="en-US" sz="1000">
              <a:cs typeface="Calibri"/>
            </a:endParaRPr>
          </a:p>
          <a:p>
            <a:pPr lvl="0"/>
            <a:r>
              <a:rPr lang="en-US" sz="1150" b="1">
                <a:cs typeface="Calibri"/>
              </a:rPr>
              <a:t>Background/credit check fee: </a:t>
            </a:r>
            <a:r>
              <a:rPr lang="en-US" sz="1150">
                <a:cs typeface="Calibri"/>
              </a:rPr>
              <a:t>Listed sometimes as a tenant screening fee.  The owner is only allowed to charge $20 per adult in the household.</a:t>
            </a:r>
            <a:endParaRPr lang="en-US" sz="1150"/>
          </a:p>
          <a:p>
            <a:pPr lvl="0"/>
            <a:endParaRPr lang="en-US" sz="1150">
              <a:cs typeface="Calibri"/>
            </a:endParaRPr>
          </a:p>
          <a:p>
            <a:pPr lvl="0"/>
            <a:r>
              <a:rPr lang="en-US" sz="1150" b="1">
                <a:cs typeface="Calibri"/>
              </a:rPr>
              <a:t>Stable employment required: </a:t>
            </a:r>
            <a:r>
              <a:rPr lang="en-US" sz="1150">
                <a:cs typeface="Calibri"/>
              </a:rPr>
              <a:t>This is </a:t>
            </a:r>
            <a:r>
              <a:rPr lang="en-US" sz="1150"/>
              <a:t>"source of income" discrimination!  A property owner must accept any lawful income whether it comes from work, child support, rental subsidy, trust fund. The property owner cannot require the tenant to be working or to maintain a certain type of employment. If you have section 8 assistance or EHV, you may apply even if you are not working.</a:t>
            </a:r>
            <a:endParaRPr lang="en-US" sz="1150">
              <a:cs typeface="Calibri"/>
            </a:endParaRPr>
          </a:p>
          <a:p>
            <a:pPr lvl="0"/>
            <a:endParaRPr lang="en-US" sz="1150">
              <a:cs typeface="Calibri"/>
            </a:endParaRPr>
          </a:p>
          <a:p>
            <a:pPr lvl="0"/>
            <a:r>
              <a:rPr lang="en-US" sz="1150" b="1">
                <a:cs typeface="Calibri"/>
              </a:rPr>
              <a:t>Income 40x the rent: </a:t>
            </a:r>
            <a:r>
              <a:rPr lang="en-US" sz="1150"/>
              <a:t> You cannot be denied an application or an apartment based solely on a minimum income requirement, your voucher will cover rent up to the payment standard.</a:t>
            </a:r>
            <a:endParaRPr lang="en-US" sz="1150">
              <a:cs typeface="Calibri"/>
            </a:endParaRPr>
          </a:p>
          <a:p>
            <a:pPr lvl="0"/>
            <a:endParaRPr lang="en-US" sz="1150">
              <a:cs typeface="Calibri"/>
            </a:endParaRPr>
          </a:p>
          <a:p>
            <a:pPr lvl="0"/>
            <a:r>
              <a:rPr lang="en-US" sz="1150" b="1">
                <a:cs typeface="Calibri"/>
              </a:rPr>
              <a:t>Decent credit: </a:t>
            </a:r>
            <a:r>
              <a:rPr lang="en-US" sz="1150"/>
              <a:t>Property owners may not require a minimum credit score. Credit must be considered on a case-by-case basis.</a:t>
            </a:r>
            <a:endParaRPr lang="en-US" sz="1150">
              <a:cs typeface="Calibri"/>
            </a:endParaRPr>
          </a:p>
          <a:p>
            <a:pPr lvl="0"/>
            <a:endParaRPr lang="en-US" sz="1150">
              <a:cs typeface="Calibri"/>
            </a:endParaRPr>
          </a:p>
          <a:p>
            <a:pPr lvl="0"/>
            <a:r>
              <a:rPr lang="en-US" sz="1150" b="1">
                <a:cs typeface="Calibri"/>
              </a:rPr>
              <a:t>No evictions or judgments allowed: </a:t>
            </a:r>
            <a:r>
              <a:rPr lang="en-US" sz="1150"/>
              <a:t>Property owners can only consider housing court history on a case by-case-basis. You cannot be denied an apartment or application based solely on your rental history.</a:t>
            </a:r>
            <a:endParaRPr lang="en-US" sz="1150">
              <a:cs typeface="Calibri"/>
            </a:endParaRPr>
          </a:p>
          <a:p>
            <a:pPr lvl="0"/>
            <a:endParaRPr lang="en-US" sz="1150">
              <a:cs typeface="Calibri"/>
            </a:endParaRPr>
          </a:p>
          <a:p>
            <a:pPr lvl="0"/>
            <a:r>
              <a:rPr lang="en-US" sz="1150">
                <a:cs typeface="Calibri"/>
              </a:rPr>
              <a:t>No dogs/pets: apartments must allow service animals</a:t>
            </a:r>
          </a:p>
          <a:p>
            <a:pPr lvl="0" algn="ctr"/>
            <a:r>
              <a:rPr lang="en-US" sz="1600" b="1">
                <a:solidFill>
                  <a:srgbClr val="FF0000"/>
                </a:solidFill>
                <a:cs typeface="Calibri"/>
              </a:rPr>
              <a:t>BIG PAUSE </a:t>
            </a:r>
          </a:p>
          <a:p>
            <a:pPr lvl="0"/>
            <a:endParaRPr lang="en-US">
              <a:cs typeface="Calibri"/>
            </a:endParaRPr>
          </a:p>
          <a:p>
            <a:pPr lvl="0"/>
            <a:endParaRPr lang="en-US">
              <a:cs typeface="Calibri"/>
            </a:endParaRPr>
          </a:p>
          <a:p>
            <a:pPr lvl="0"/>
            <a:endParaRPr lang="en-US">
              <a:cs typeface="Calibri"/>
            </a:endParaRPr>
          </a:p>
        </p:txBody>
      </p:sp>
      <p:sp>
        <p:nvSpPr>
          <p:cNvPr id="4" name="Slide Number Placeholder 3">
            <a:extLst>
              <a:ext uri="{FF2B5EF4-FFF2-40B4-BE49-F238E27FC236}">
                <a16:creationId xmlns:a16="http://schemas.microsoft.com/office/drawing/2014/main" id="{A3266BD3-2C91-43C9-93C8-58785EDE05D0}"/>
              </a:ext>
            </a:extLst>
          </p:cNvPr>
          <p:cNvSpPr txBox="1"/>
          <p:nvPr/>
        </p:nvSpPr>
        <p:spPr>
          <a:xfrm>
            <a:off x="3970937" y="8829967"/>
            <a:ext cx="3037837" cy="464816"/>
          </a:xfrm>
          <a:prstGeom prst="rect">
            <a:avLst/>
          </a:prstGeom>
          <a:noFill/>
          <a:ln cap="flat">
            <a:noFill/>
          </a:ln>
        </p:spPr>
        <p:txBody>
          <a:bodyPr vert="horz" wrap="square" lIns="93159" tIns="46579" rIns="93159" bIns="46579"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246727A-3DB0-4213-A5E3-BDA8CB53AD74}" type="slidenum">
              <a:t>30</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AE2B49-89A0-4428-ABAB-F58A6DC629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54F630-A3EE-4CC5-A05E-48F8A425E938}"/>
              </a:ext>
            </a:extLst>
          </p:cNvPr>
          <p:cNvSpPr txBox="1">
            <a:spLocks noGrp="1"/>
          </p:cNvSpPr>
          <p:nvPr>
            <p:ph type="body" sz="quarter" idx="1"/>
          </p:nvPr>
        </p:nvSpPr>
        <p:spPr/>
        <p:txBody>
          <a:bodyPr/>
          <a:lstStyle/>
          <a:p>
            <a:pPr lvl="0"/>
            <a:r>
              <a:rPr lang="en-US"/>
              <a:t>Of course, you can also work with a broker to search for housing.</a:t>
            </a:r>
          </a:p>
          <a:p>
            <a:pPr lvl="0"/>
            <a:endParaRPr lang="en-US"/>
          </a:p>
          <a:p>
            <a:pPr lvl="0"/>
            <a:r>
              <a:rPr lang="en-US"/>
              <a:t>Please be aware the City will only pay for licensed brokers. Brokers often hire Real Estate Agents to expand their reach. </a:t>
            </a:r>
          </a:p>
          <a:p>
            <a:pPr lvl="0"/>
            <a:endParaRPr lang="en-US"/>
          </a:p>
          <a:p>
            <a:pPr lvl="0"/>
            <a:r>
              <a:rPr lang="en-US"/>
              <a:t>Know a Broker’s rights. A broker has a right to collect a Broker’s fee if you find a different unit on your own in a building that he/she showed you a unit in. Don’t be afraid to ask the Broker about apartments that are not listed online yet.</a:t>
            </a:r>
            <a:endParaRPr lang="en-US">
              <a:cs typeface="Calibri"/>
            </a:endParaRPr>
          </a:p>
          <a:p>
            <a:pPr lvl="0"/>
            <a:endParaRPr lang="en-US"/>
          </a:p>
          <a:p>
            <a:pPr lvl="0"/>
            <a:r>
              <a:rPr lang="en-US"/>
              <a:t>You should </a:t>
            </a:r>
            <a:r>
              <a:rPr lang="en-US" b="1" u="sng"/>
              <a:t>NOT </a:t>
            </a:r>
            <a:r>
              <a:rPr lang="en-US"/>
              <a:t>be charged a Broker’s fee higher than 15% of the annual rent.  </a:t>
            </a:r>
            <a:endParaRPr lang="en-US">
              <a:cs typeface="Calibri"/>
            </a:endParaRPr>
          </a:p>
          <a:p>
            <a:pPr lvl="0"/>
            <a:r>
              <a:rPr lang="en-US"/>
              <a:t>Don’t let a broker pressure you in your housing search. Don’t be afraid to walk away from someone you’re not comfortable with. </a:t>
            </a:r>
            <a:endParaRPr lang="en-US">
              <a:cs typeface="Calibri"/>
            </a:endParaRPr>
          </a:p>
          <a:p>
            <a:pPr lvl="0"/>
            <a:endParaRPr lang="en-US">
              <a:cs typeface="Calibri"/>
            </a:endParaRPr>
          </a:p>
          <a:p>
            <a:pPr lvl="0"/>
            <a:r>
              <a:rPr lang="en-US"/>
              <a:t>There are scammers </a:t>
            </a:r>
            <a:r>
              <a:rPr lang="en-US" b="1" u="sng"/>
              <a:t>Do Not</a:t>
            </a:r>
            <a:r>
              <a:rPr lang="en-US"/>
              <a:t> give any money to an Agent or Broker. Remember they will get paid through the EHV program if you lease an apartment they have shown you.</a:t>
            </a:r>
          </a:p>
          <a:p>
            <a:pPr lvl="0"/>
            <a:endParaRPr lang="en-US">
              <a:cs typeface="Calibri"/>
            </a:endParaRPr>
          </a:p>
          <a:p>
            <a:pPr lvl="0" algn="ctr"/>
            <a:r>
              <a:rPr lang="en-US" sz="1600" b="1">
                <a:solidFill>
                  <a:srgbClr val="FF0000"/>
                </a:solidFill>
                <a:cs typeface="Calibri"/>
              </a:rPr>
              <a:t>PAUSE: ARE THERE ANY QUESTIONS? </a:t>
            </a:r>
          </a:p>
          <a:p>
            <a:pPr lvl="0"/>
            <a:endParaRPr lang="en-US">
              <a:cs typeface="Calibri"/>
            </a:endParaRPr>
          </a:p>
        </p:txBody>
      </p:sp>
      <p:sp>
        <p:nvSpPr>
          <p:cNvPr id="4" name="Slide Number Placeholder 3">
            <a:extLst>
              <a:ext uri="{FF2B5EF4-FFF2-40B4-BE49-F238E27FC236}">
                <a16:creationId xmlns:a16="http://schemas.microsoft.com/office/drawing/2014/main" id="{3B30858C-6298-4A7F-812E-6301115ACBED}"/>
              </a:ext>
            </a:extLst>
          </p:cNvPr>
          <p:cNvSpPr txBox="1"/>
          <p:nvPr/>
        </p:nvSpPr>
        <p:spPr>
          <a:xfrm>
            <a:off x="3970937" y="8829967"/>
            <a:ext cx="3037837" cy="464816"/>
          </a:xfrm>
          <a:prstGeom prst="rect">
            <a:avLst/>
          </a:prstGeom>
          <a:noFill/>
          <a:ln cap="flat">
            <a:noFill/>
          </a:ln>
        </p:spPr>
        <p:txBody>
          <a:bodyPr vert="horz" wrap="square" lIns="93159" tIns="46579" rIns="93159" bIns="46579"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F9E0945-231A-4699-B706-11C87DEF63A4}" type="slidenum">
              <a:t>31</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58C740-3EA7-42F8-A99C-B600DD1A9D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DE6994-9F1B-47A7-B0B2-91761A7768C0}"/>
              </a:ext>
            </a:extLst>
          </p:cNvPr>
          <p:cNvSpPr txBox="1">
            <a:spLocks noGrp="1"/>
          </p:cNvSpPr>
          <p:nvPr>
            <p:ph type="body" sz="quarter" idx="1"/>
          </p:nvPr>
        </p:nvSpPr>
        <p:spPr/>
        <p:txBody>
          <a:bodyPr/>
          <a:lstStyle/>
          <a:p>
            <a:endParaRPr lang="en-US"/>
          </a:p>
        </p:txBody>
      </p:sp>
      <p:sp>
        <p:nvSpPr>
          <p:cNvPr id="4" name="Slide Number Placeholder 3">
            <a:extLst>
              <a:ext uri="{FF2B5EF4-FFF2-40B4-BE49-F238E27FC236}">
                <a16:creationId xmlns:a16="http://schemas.microsoft.com/office/drawing/2014/main" id="{4E28D43B-0EF6-436E-A846-4629BD287453}"/>
              </a:ext>
            </a:extLst>
          </p:cNvPr>
          <p:cNvSpPr txBox="1"/>
          <p:nvPr/>
        </p:nvSpPr>
        <p:spPr>
          <a:xfrm>
            <a:off x="3970937" y="8829967"/>
            <a:ext cx="3037837" cy="464816"/>
          </a:xfrm>
          <a:prstGeom prst="rect">
            <a:avLst/>
          </a:prstGeom>
          <a:noFill/>
          <a:ln cap="flat">
            <a:noFill/>
          </a:ln>
        </p:spPr>
        <p:txBody>
          <a:bodyPr vert="horz" wrap="square" lIns="93159" tIns="46579" rIns="93159" bIns="46579"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118338D-D0CF-43C0-8B9F-D641B2D7EA9B}" type="slidenum">
              <a:t>32</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EED6CD-A850-408E-911F-C44B89045B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C57AB6-B849-40FF-BBE5-4399656ECA71}"/>
              </a:ext>
            </a:extLst>
          </p:cNvPr>
          <p:cNvSpPr txBox="1">
            <a:spLocks noGrp="1"/>
          </p:cNvSpPr>
          <p:nvPr>
            <p:ph type="body" sz="quarter" idx="1"/>
          </p:nvPr>
        </p:nvSpPr>
        <p:spPr/>
        <p:txBody>
          <a:bodyPr/>
          <a:lstStyle/>
          <a:p>
            <a:pPr lvl="0" algn="ctr"/>
            <a:r>
              <a:rPr lang="en-US" b="1">
                <a:cs typeface="Calibri"/>
              </a:rPr>
              <a:t>(Say Before Slide)</a:t>
            </a:r>
          </a:p>
          <a:p>
            <a:pPr lvl="0"/>
            <a:endParaRPr lang="en-US">
              <a:cs typeface="Calibri"/>
            </a:endParaRPr>
          </a:p>
          <a:p>
            <a:pPr lvl="0"/>
            <a:r>
              <a:rPr lang="en-US">
                <a:cs typeface="Calibri"/>
              </a:rPr>
              <a:t>So you’re searching for housing and you find a unit. What does the process look like?</a:t>
            </a:r>
          </a:p>
          <a:p>
            <a:pPr lvl="0"/>
            <a:endParaRPr lang="en-US">
              <a:cs typeface="Calibri"/>
            </a:endParaRPr>
          </a:p>
          <a:p>
            <a:pPr lvl="0"/>
            <a:r>
              <a:rPr lang="en-US">
                <a:cs typeface="Calibri"/>
              </a:rPr>
              <a:t>Reminder that details vary slightly between HPD or NYCHA.</a:t>
            </a:r>
          </a:p>
          <a:p>
            <a:pPr lvl="0"/>
            <a:endParaRPr lang="en-US">
              <a:cs typeface="Calibri"/>
            </a:endParaRPr>
          </a:p>
          <a:p>
            <a:pPr lvl="0"/>
            <a:r>
              <a:rPr lang="en-US">
                <a:cs typeface="Calibri"/>
              </a:rPr>
              <a:t>Here’s an overview of what to expect. We’ll walk through these steps in some more detail.</a:t>
            </a:r>
          </a:p>
          <a:p>
            <a:pPr lvl="0"/>
            <a:endParaRPr lang="en-US">
              <a:cs typeface="Calibri"/>
            </a:endParaRPr>
          </a:p>
        </p:txBody>
      </p:sp>
      <p:sp>
        <p:nvSpPr>
          <p:cNvPr id="4" name="Slide Number Placeholder 3">
            <a:extLst>
              <a:ext uri="{FF2B5EF4-FFF2-40B4-BE49-F238E27FC236}">
                <a16:creationId xmlns:a16="http://schemas.microsoft.com/office/drawing/2014/main" id="{28B41F08-B9C9-4A8E-A24A-BFE962EB6963}"/>
              </a:ext>
            </a:extLst>
          </p:cNvPr>
          <p:cNvSpPr txBox="1"/>
          <p:nvPr/>
        </p:nvSpPr>
        <p:spPr>
          <a:xfrm>
            <a:off x="3970937" y="8829967"/>
            <a:ext cx="3037837" cy="464816"/>
          </a:xfrm>
          <a:prstGeom prst="rect">
            <a:avLst/>
          </a:prstGeom>
          <a:noFill/>
          <a:ln cap="flat">
            <a:noFill/>
          </a:ln>
        </p:spPr>
        <p:txBody>
          <a:bodyPr vert="horz" wrap="square" lIns="93159" tIns="46579" rIns="93159" bIns="46579"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06FD505-A622-4592-AFA0-99D54BFFA443}" type="slidenum">
              <a:t>33</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B18AFF-4862-4C5C-9FAD-B181EA6F20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5EEC32-7D1F-4A06-BAAB-1F596A8DC8B7}"/>
              </a:ext>
            </a:extLst>
          </p:cNvPr>
          <p:cNvSpPr txBox="1">
            <a:spLocks noGrp="1"/>
          </p:cNvSpPr>
          <p:nvPr>
            <p:ph type="body" sz="quarter" idx="1"/>
          </p:nvPr>
        </p:nvSpPr>
        <p:spPr/>
        <p:txBody>
          <a:bodyPr/>
          <a:lstStyle/>
          <a:p>
            <a:pPr marL="285750" lvl="0" indent="-285750">
              <a:buSzPct val="100000"/>
              <a:buFont typeface="Arial"/>
              <a:buChar char="•"/>
            </a:pPr>
            <a:endParaRPr lang="en-US">
              <a:cs typeface="Calibri"/>
            </a:endParaRPr>
          </a:p>
          <a:p>
            <a:pPr lvl="0" algn="ctr"/>
            <a:r>
              <a:rPr lang="en-US" b="1">
                <a:cs typeface="Calibri"/>
              </a:rPr>
              <a:t>(Before Slide) </a:t>
            </a:r>
          </a:p>
          <a:p>
            <a:pPr lvl="0"/>
            <a:endParaRPr lang="en-US">
              <a:cs typeface="Calibri"/>
            </a:endParaRPr>
          </a:p>
          <a:p>
            <a:pPr lvl="0"/>
            <a:r>
              <a:rPr lang="en-US">
                <a:cs typeface="Calibri"/>
              </a:rPr>
              <a:t>Once you have found a unit you want to apply for, you will go through these steps first.</a:t>
            </a:r>
            <a:endParaRPr lang="en-US"/>
          </a:p>
        </p:txBody>
      </p:sp>
      <p:sp>
        <p:nvSpPr>
          <p:cNvPr id="4" name="Slide Number Placeholder 3">
            <a:extLst>
              <a:ext uri="{FF2B5EF4-FFF2-40B4-BE49-F238E27FC236}">
                <a16:creationId xmlns:a16="http://schemas.microsoft.com/office/drawing/2014/main" id="{43BE9DB8-0335-4A2D-A691-3F2FE03FCCC3}"/>
              </a:ext>
            </a:extLst>
          </p:cNvPr>
          <p:cNvSpPr txBox="1"/>
          <p:nvPr/>
        </p:nvSpPr>
        <p:spPr>
          <a:xfrm>
            <a:off x="3970937" y="8829967"/>
            <a:ext cx="3037837" cy="464816"/>
          </a:xfrm>
          <a:prstGeom prst="rect">
            <a:avLst/>
          </a:prstGeom>
          <a:noFill/>
          <a:ln cap="flat">
            <a:noFill/>
          </a:ln>
        </p:spPr>
        <p:txBody>
          <a:bodyPr vert="horz" wrap="square" lIns="93159" tIns="46579" rIns="93159" bIns="46579"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B9C42BE-9603-4FEF-9463-6336C6711C30}" type="slidenum">
              <a:t>34</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72C043-E2D4-42E8-93DA-6377130310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5CAA58-A025-435B-9CCC-C2011A4194B5}"/>
              </a:ext>
            </a:extLst>
          </p:cNvPr>
          <p:cNvSpPr txBox="1">
            <a:spLocks noGrp="1"/>
          </p:cNvSpPr>
          <p:nvPr>
            <p:ph type="body" sz="quarter" idx="1"/>
          </p:nvPr>
        </p:nvSpPr>
        <p:spPr/>
        <p:txBody>
          <a:bodyPr/>
          <a:lstStyle/>
          <a:p>
            <a:pPr lvl="0"/>
            <a:endParaRPr lang="en-US"/>
          </a:p>
          <a:p>
            <a:pPr lvl="0"/>
            <a:endParaRPr lang="en-US"/>
          </a:p>
          <a:p>
            <a:pPr lvl="0"/>
            <a:endParaRPr lang="en-US">
              <a:cs typeface="Calibri"/>
            </a:endParaRPr>
          </a:p>
        </p:txBody>
      </p:sp>
      <p:sp>
        <p:nvSpPr>
          <p:cNvPr id="4" name="Slide Number Placeholder 3">
            <a:extLst>
              <a:ext uri="{FF2B5EF4-FFF2-40B4-BE49-F238E27FC236}">
                <a16:creationId xmlns:a16="http://schemas.microsoft.com/office/drawing/2014/main" id="{E938791D-7A32-43C4-B652-86A0DA0FDDA3}"/>
              </a:ext>
            </a:extLst>
          </p:cNvPr>
          <p:cNvSpPr txBox="1"/>
          <p:nvPr/>
        </p:nvSpPr>
        <p:spPr>
          <a:xfrm>
            <a:off x="3970937" y="8829967"/>
            <a:ext cx="3037837" cy="464816"/>
          </a:xfrm>
          <a:prstGeom prst="rect">
            <a:avLst/>
          </a:prstGeom>
          <a:noFill/>
          <a:ln cap="flat">
            <a:noFill/>
          </a:ln>
        </p:spPr>
        <p:txBody>
          <a:bodyPr vert="horz" wrap="square" lIns="93159" tIns="46579" rIns="93159" bIns="46579"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3084E92-4AF7-4F0A-914F-B01B9FB587D3}" type="slidenum">
              <a:t>35</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AB1BF4-82CB-42FA-9B95-C4861A6005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132CEC-E0B9-487B-B0DE-27DB67997293}"/>
              </a:ext>
            </a:extLst>
          </p:cNvPr>
          <p:cNvSpPr txBox="1">
            <a:spLocks noGrp="1"/>
          </p:cNvSpPr>
          <p:nvPr>
            <p:ph type="body" sz="quarter" idx="1"/>
          </p:nvPr>
        </p:nvSpPr>
        <p:spPr/>
        <p:txBody>
          <a:bodyPr anchorCtr="1"/>
          <a:lstStyle/>
          <a:p>
            <a:pPr lvl="0" algn="ctr"/>
            <a:r>
              <a:rPr lang="en-US" sz="1800" b="1">
                <a:solidFill>
                  <a:srgbClr val="FF0000"/>
                </a:solidFill>
              </a:rPr>
              <a:t>SMALL PAUSE </a:t>
            </a:r>
          </a:p>
        </p:txBody>
      </p:sp>
      <p:sp>
        <p:nvSpPr>
          <p:cNvPr id="4" name="Slide Number Placeholder 3">
            <a:extLst>
              <a:ext uri="{FF2B5EF4-FFF2-40B4-BE49-F238E27FC236}">
                <a16:creationId xmlns:a16="http://schemas.microsoft.com/office/drawing/2014/main" id="{4AC2D512-A3C4-4234-AB09-B53FA1436DF9}"/>
              </a:ext>
            </a:extLst>
          </p:cNvPr>
          <p:cNvSpPr txBox="1"/>
          <p:nvPr/>
        </p:nvSpPr>
        <p:spPr>
          <a:xfrm>
            <a:off x="3970937" y="8829967"/>
            <a:ext cx="3037837" cy="464816"/>
          </a:xfrm>
          <a:prstGeom prst="rect">
            <a:avLst/>
          </a:prstGeom>
          <a:noFill/>
          <a:ln cap="flat">
            <a:noFill/>
          </a:ln>
        </p:spPr>
        <p:txBody>
          <a:bodyPr vert="horz" wrap="square" lIns="93159" tIns="46579" rIns="93159" bIns="46579"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61CDE9E-1C0F-4F9D-9BE1-6518174CC60A}" type="slidenum">
              <a:t>36</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4C9775-619D-4199-8600-08E88D3BFA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48A08D-3402-402A-9CDB-EE330A07601C}"/>
              </a:ext>
            </a:extLst>
          </p:cNvPr>
          <p:cNvSpPr txBox="1">
            <a:spLocks noGrp="1"/>
          </p:cNvSpPr>
          <p:nvPr>
            <p:ph type="body" sz="quarter" idx="1"/>
          </p:nvPr>
        </p:nvSpPr>
        <p:spPr/>
        <p:txBody>
          <a:bodyPr/>
          <a:lstStyle/>
          <a:p>
            <a:pPr lvl="0" algn="ctr"/>
            <a:r>
              <a:rPr lang="en-US" b="1">
                <a:cs typeface="Calibri"/>
              </a:rPr>
              <a:t>(Say Before Slide) </a:t>
            </a:r>
          </a:p>
          <a:p>
            <a:pPr lvl="0"/>
            <a:endParaRPr lang="en-US" b="1">
              <a:cs typeface="Calibri"/>
            </a:endParaRPr>
          </a:p>
          <a:p>
            <a:pPr lvl="0"/>
            <a:r>
              <a:rPr lang="en-US">
                <a:cs typeface="Calibri"/>
              </a:rPr>
              <a:t>If you are approved by the landlord, then they will need to fill out a rental/landlord package to submit to NYCHA or HPD.</a:t>
            </a:r>
            <a:endParaRPr lang="en-US"/>
          </a:p>
          <a:p>
            <a:pPr lvl="0"/>
            <a:endParaRPr lang="en-US">
              <a:cs typeface="Calibri"/>
            </a:endParaRPr>
          </a:p>
          <a:p>
            <a:pPr marL="285750" lvl="0" indent="-285750">
              <a:buSzPct val="100000"/>
              <a:buFont typeface="Arial"/>
              <a:buChar char="•"/>
            </a:pPr>
            <a:r>
              <a:rPr lang="en-US"/>
              <a:t>When you were issued your voucher, you also received a Landlord Package/Rental Package</a:t>
            </a:r>
            <a:endParaRPr lang="en-US">
              <a:cs typeface="Calibri"/>
            </a:endParaRPr>
          </a:p>
          <a:p>
            <a:pPr marL="742950" lvl="1" indent="-285750">
              <a:buSzPct val="100000"/>
              <a:buFont typeface="Arial"/>
              <a:buChar char="•"/>
            </a:pPr>
            <a:r>
              <a:rPr lang="en-US"/>
              <a:t>HPD sends the Landlord Package by email</a:t>
            </a:r>
            <a:endParaRPr lang="en-US">
              <a:cs typeface="Calibri"/>
            </a:endParaRPr>
          </a:p>
          <a:p>
            <a:pPr marL="742950" lvl="1" indent="-285750">
              <a:buSzPct val="100000"/>
              <a:buFont typeface="Arial"/>
              <a:buChar char="•"/>
            </a:pPr>
            <a:r>
              <a:rPr lang="en-US"/>
              <a:t>NYCHA provides a pin number to be used for the landlord section of the NYCHA Portal. </a:t>
            </a:r>
            <a:endParaRPr lang="en-US">
              <a:cs typeface="Calibri"/>
            </a:endParaRPr>
          </a:p>
          <a:p>
            <a:pPr lvl="1"/>
            <a:endParaRPr lang="en-US"/>
          </a:p>
          <a:p>
            <a:pPr marL="285750" lvl="0" indent="-285750">
              <a:buSzPct val="100000"/>
              <a:buFont typeface="Arial"/>
              <a:buChar char="•"/>
            </a:pPr>
            <a:r>
              <a:rPr lang="en-US"/>
              <a:t>This package needs to be filled out by either the owner or the owner's representative, and then sent back to HPD/NYCHA</a:t>
            </a:r>
            <a:endParaRPr lang="en-US">
              <a:cs typeface="Calibri"/>
            </a:endParaRPr>
          </a:p>
          <a:p>
            <a:pPr lvl="0"/>
            <a:endParaRPr lang="en-US"/>
          </a:p>
          <a:p>
            <a:pPr marL="285750" lvl="0" indent="-285750">
              <a:buSzPct val="100000"/>
              <a:buFont typeface="Arial"/>
              <a:buChar char="•"/>
            </a:pPr>
            <a:r>
              <a:rPr lang="en-US"/>
              <a:t>It is very important the package is filled out completely, and all signatures are complete</a:t>
            </a:r>
            <a:endParaRPr lang="en-US">
              <a:cs typeface="Calibri"/>
            </a:endParaRPr>
          </a:p>
          <a:p>
            <a:pPr marL="285750" lvl="0" indent="-285750">
              <a:buSzPct val="100000"/>
              <a:buFont typeface="Arial"/>
              <a:buChar char="•"/>
            </a:pPr>
            <a:endParaRPr lang="en-US"/>
          </a:p>
          <a:p>
            <a:pPr marL="285750" lvl="0" indent="-285750">
              <a:buSzPct val="100000"/>
              <a:buFont typeface="Arial"/>
              <a:buChar char="•"/>
            </a:pPr>
            <a:r>
              <a:rPr lang="en-US"/>
              <a:t>If the package is incomplete, we will reach out to the owner.  </a:t>
            </a:r>
            <a:endParaRPr lang="en-US">
              <a:cs typeface="Calibri"/>
            </a:endParaRPr>
          </a:p>
          <a:p>
            <a:pPr lvl="1"/>
            <a:endParaRPr lang="en-US"/>
          </a:p>
          <a:p>
            <a:pPr marL="285750" lvl="0" indent="-285750">
              <a:buSzPct val="100000"/>
              <a:buFont typeface="Arial"/>
              <a:buChar char="•"/>
            </a:pPr>
            <a:r>
              <a:rPr lang="en-US"/>
              <a:t>The apartment will also need to be inspected to make sure it meets “housing quality standards.” </a:t>
            </a:r>
            <a:endParaRPr lang="en-US">
              <a:cs typeface="Calibri"/>
            </a:endParaRPr>
          </a:p>
          <a:p>
            <a:pPr lvl="0"/>
            <a:endParaRPr lang="en-US">
              <a:cs typeface="Calibri"/>
            </a:endParaRPr>
          </a:p>
          <a:p>
            <a:pPr lvl="0"/>
            <a:endParaRPr lang="en-US">
              <a:cs typeface="Calibri"/>
            </a:endParaRPr>
          </a:p>
        </p:txBody>
      </p:sp>
      <p:sp>
        <p:nvSpPr>
          <p:cNvPr id="4" name="Slide Number Placeholder 3">
            <a:extLst>
              <a:ext uri="{FF2B5EF4-FFF2-40B4-BE49-F238E27FC236}">
                <a16:creationId xmlns:a16="http://schemas.microsoft.com/office/drawing/2014/main" id="{656CA8D6-153D-4C84-BEE3-A6D4DD28304A}"/>
              </a:ext>
            </a:extLst>
          </p:cNvPr>
          <p:cNvSpPr txBox="1"/>
          <p:nvPr/>
        </p:nvSpPr>
        <p:spPr>
          <a:xfrm>
            <a:off x="3970937" y="8829967"/>
            <a:ext cx="3037837" cy="464816"/>
          </a:xfrm>
          <a:prstGeom prst="rect">
            <a:avLst/>
          </a:prstGeom>
          <a:noFill/>
          <a:ln cap="flat">
            <a:noFill/>
          </a:ln>
        </p:spPr>
        <p:txBody>
          <a:bodyPr vert="horz" wrap="square" lIns="93159" tIns="46579" rIns="93159" bIns="46579"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8D37679-FE7D-4408-B852-09C46195B75C}" type="slidenum">
              <a:t>37</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A74E42-D302-48DA-A98A-168573F9F8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2FC0DE-A3F3-4438-A5DC-C1F61B40B6BF}"/>
              </a:ext>
            </a:extLst>
          </p:cNvPr>
          <p:cNvSpPr txBox="1">
            <a:spLocks noGrp="1"/>
          </p:cNvSpPr>
          <p:nvPr>
            <p:ph type="body" sz="quarter" idx="1"/>
          </p:nvPr>
        </p:nvSpPr>
        <p:spPr/>
        <p:txBody>
          <a:bodyPr/>
          <a:lstStyle/>
          <a:p>
            <a:pPr lvl="0"/>
            <a:r>
              <a:rPr lang="en-US">
                <a:cs typeface="Calibri"/>
              </a:rPr>
              <a:t>For example, we want to make sure that there is no mold, that the appliances like the oven work, that the electricity and all the outlets work. During your walk through of the apartment it is encourage that you also look for these things.</a:t>
            </a:r>
            <a:endParaRPr lang="en-US"/>
          </a:p>
        </p:txBody>
      </p:sp>
      <p:sp>
        <p:nvSpPr>
          <p:cNvPr id="4" name="Slide Number Placeholder 3">
            <a:extLst>
              <a:ext uri="{FF2B5EF4-FFF2-40B4-BE49-F238E27FC236}">
                <a16:creationId xmlns:a16="http://schemas.microsoft.com/office/drawing/2014/main" id="{27A6D214-BD56-431B-98D1-B60D6D6F6465}"/>
              </a:ext>
            </a:extLst>
          </p:cNvPr>
          <p:cNvSpPr txBox="1"/>
          <p:nvPr/>
        </p:nvSpPr>
        <p:spPr>
          <a:xfrm>
            <a:off x="3970937" y="8829967"/>
            <a:ext cx="3037837" cy="464816"/>
          </a:xfrm>
          <a:prstGeom prst="rect">
            <a:avLst/>
          </a:prstGeom>
          <a:noFill/>
          <a:ln cap="flat">
            <a:noFill/>
          </a:ln>
        </p:spPr>
        <p:txBody>
          <a:bodyPr vert="horz" wrap="square" lIns="93159" tIns="46579" rIns="93159" bIns="46579"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4A2834A-537C-4751-859B-8D2AD6EC2CB4}" type="slidenum">
              <a:t>38</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AE590C-250C-4A36-B953-66A7864377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A6B046-B2DA-4AAD-A07C-6858A5683747}"/>
              </a:ext>
            </a:extLst>
          </p:cNvPr>
          <p:cNvSpPr txBox="1">
            <a:spLocks noGrp="1"/>
          </p:cNvSpPr>
          <p:nvPr>
            <p:ph type="body" sz="quarter" idx="1"/>
          </p:nvPr>
        </p:nvSpPr>
        <p:spPr/>
        <p:txBody>
          <a:bodyPr/>
          <a:lstStyle/>
          <a:p>
            <a:endParaRPr lang="en-US"/>
          </a:p>
        </p:txBody>
      </p:sp>
      <p:sp>
        <p:nvSpPr>
          <p:cNvPr id="4" name="Slide Number Placeholder 3">
            <a:extLst>
              <a:ext uri="{FF2B5EF4-FFF2-40B4-BE49-F238E27FC236}">
                <a16:creationId xmlns:a16="http://schemas.microsoft.com/office/drawing/2014/main" id="{0DD9E36B-431A-467A-974D-EC8B2C0C7E18}"/>
              </a:ext>
            </a:extLst>
          </p:cNvPr>
          <p:cNvSpPr txBox="1"/>
          <p:nvPr/>
        </p:nvSpPr>
        <p:spPr>
          <a:xfrm>
            <a:off x="3970937" y="8829967"/>
            <a:ext cx="3037837" cy="464816"/>
          </a:xfrm>
          <a:prstGeom prst="rect">
            <a:avLst/>
          </a:prstGeom>
          <a:noFill/>
          <a:ln cap="flat">
            <a:noFill/>
          </a:ln>
        </p:spPr>
        <p:txBody>
          <a:bodyPr vert="horz" wrap="square" lIns="93159" tIns="46579" rIns="93159" bIns="46579"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E8FBD2D-1CBF-4121-AA73-5F1D4E7E03C6}" type="slidenum">
              <a:t>39</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F60964-00D0-4BAE-88E9-F4ACAE5298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A225B5-36D0-409F-AEC7-4259AE46B3F1}"/>
              </a:ext>
            </a:extLst>
          </p:cNvPr>
          <p:cNvSpPr txBox="1">
            <a:spLocks noGrp="1"/>
          </p:cNvSpPr>
          <p:nvPr>
            <p:ph type="body" sz="quarter" idx="1"/>
          </p:nvPr>
        </p:nvSpPr>
        <p:spPr/>
        <p:txBody>
          <a:bodyPr/>
          <a:lstStyle/>
          <a:p>
            <a:pPr lvl="0"/>
            <a:r>
              <a:rPr lang="en-US" b="1">
                <a:cs typeface="Calibri"/>
              </a:rPr>
              <a:t>(Say Before Slide)  </a:t>
            </a:r>
            <a:r>
              <a:rPr lang="en-US">
                <a:cs typeface="Calibri"/>
              </a:rPr>
              <a:t>For those of you who may not be familiar with Zoom, I want to briefly go over how to use all of the functions.</a:t>
            </a:r>
          </a:p>
          <a:p>
            <a:pPr lvl="0"/>
            <a:endParaRPr lang="en-US">
              <a:cs typeface="Calibri"/>
            </a:endParaRPr>
          </a:p>
          <a:p>
            <a:pPr lvl="0"/>
            <a:r>
              <a:rPr lang="en-US">
                <a:cs typeface="Calibri"/>
              </a:rPr>
              <a:t>If you are on a computer, your screen should look like this</a:t>
            </a:r>
          </a:p>
          <a:p>
            <a:pPr lvl="0"/>
            <a:endParaRPr lang="en-US">
              <a:cs typeface="Calibri"/>
            </a:endParaRPr>
          </a:p>
          <a:p>
            <a:pPr lvl="0"/>
            <a:r>
              <a:rPr lang="en-US">
                <a:cs typeface="Calibri"/>
              </a:rPr>
              <a:t>On the bottom of the screen are the different options. </a:t>
            </a:r>
          </a:p>
          <a:p>
            <a:pPr lvl="0"/>
            <a:endParaRPr lang="en-US">
              <a:cs typeface="Calibri"/>
            </a:endParaRPr>
          </a:p>
          <a:p>
            <a:pPr lvl="0"/>
            <a:r>
              <a:rPr lang="en-US">
                <a:cs typeface="Calibri"/>
              </a:rPr>
              <a:t>To mute or unmute your microphone, click the first button that says "Unmute"</a:t>
            </a:r>
          </a:p>
          <a:p>
            <a:pPr lvl="0"/>
            <a:endParaRPr lang="en-US">
              <a:cs typeface="Calibri"/>
            </a:endParaRPr>
          </a:p>
          <a:p>
            <a:pPr lvl="0"/>
            <a:r>
              <a:rPr lang="en-US">
                <a:cs typeface="Calibri"/>
              </a:rPr>
              <a:t>If you want to turn your video ON or OFF, click the second button that says "Start Video"</a:t>
            </a:r>
          </a:p>
          <a:p>
            <a:pPr lvl="0"/>
            <a:endParaRPr lang="en-US">
              <a:cs typeface="Calibri"/>
            </a:endParaRPr>
          </a:p>
          <a:p>
            <a:pPr lvl="0"/>
            <a:r>
              <a:rPr lang="en-US">
                <a:cs typeface="Calibri"/>
              </a:rPr>
              <a:t>If you want to view the chat, where you can write a message to the group, click the middle button that says "Chat"</a:t>
            </a:r>
          </a:p>
        </p:txBody>
      </p:sp>
      <p:sp>
        <p:nvSpPr>
          <p:cNvPr id="4" name="Slide Number Placeholder 3">
            <a:extLst>
              <a:ext uri="{FF2B5EF4-FFF2-40B4-BE49-F238E27FC236}">
                <a16:creationId xmlns:a16="http://schemas.microsoft.com/office/drawing/2014/main" id="{674A746B-8500-4276-9AEE-6D63310521D2}"/>
              </a:ext>
            </a:extLst>
          </p:cNvPr>
          <p:cNvSpPr txBox="1"/>
          <p:nvPr/>
        </p:nvSpPr>
        <p:spPr>
          <a:xfrm>
            <a:off x="3970937" y="8829967"/>
            <a:ext cx="3037837" cy="464816"/>
          </a:xfrm>
          <a:prstGeom prst="rect">
            <a:avLst/>
          </a:prstGeom>
          <a:noFill/>
          <a:ln cap="flat">
            <a:noFill/>
          </a:ln>
        </p:spPr>
        <p:txBody>
          <a:bodyPr vert="horz" wrap="square" lIns="93159" tIns="46579" rIns="93159" bIns="46579"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DF41A81-B778-4BAA-973E-8B0BF4B02DE9}" type="slidenum">
              <a:t>4</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075158-7DF7-4EE6-A8B7-D6C3916A58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8DCAF0-CDF6-4852-A239-5D670FF037D8}"/>
              </a:ext>
            </a:extLst>
          </p:cNvPr>
          <p:cNvSpPr txBox="1">
            <a:spLocks noGrp="1"/>
          </p:cNvSpPr>
          <p:nvPr>
            <p:ph type="body" sz="quarter" idx="1"/>
          </p:nvPr>
        </p:nvSpPr>
        <p:spPr/>
        <p:txBody>
          <a:bodyPr/>
          <a:lstStyle/>
          <a:p>
            <a:pPr lvl="0"/>
            <a:r>
              <a:rPr lang="en-US">
                <a:cs typeface="Calibri"/>
              </a:rPr>
              <a:t>The HAP is the contract between your landlord and HPD/NYCHA, this allows the landlord to get paid each month by HPD/NYCHA. </a:t>
            </a:r>
          </a:p>
          <a:p>
            <a:pPr lvl="0"/>
            <a:endParaRPr lang="en-US">
              <a:cs typeface="Calibri"/>
            </a:endParaRPr>
          </a:p>
          <a:p>
            <a:pPr lvl="0"/>
            <a:r>
              <a:rPr lang="en-US">
                <a:cs typeface="Calibri"/>
              </a:rPr>
              <a:t>You will be notified when the HAP contract is approved by the HPD/NYCHA this will allow you to move into the unit.</a:t>
            </a:r>
          </a:p>
        </p:txBody>
      </p:sp>
      <p:sp>
        <p:nvSpPr>
          <p:cNvPr id="4" name="Slide Number Placeholder 3">
            <a:extLst>
              <a:ext uri="{FF2B5EF4-FFF2-40B4-BE49-F238E27FC236}">
                <a16:creationId xmlns:a16="http://schemas.microsoft.com/office/drawing/2014/main" id="{7C80839C-E296-4632-85D8-4923601F9B5D}"/>
              </a:ext>
            </a:extLst>
          </p:cNvPr>
          <p:cNvSpPr txBox="1"/>
          <p:nvPr/>
        </p:nvSpPr>
        <p:spPr>
          <a:xfrm>
            <a:off x="3970937" y="8829967"/>
            <a:ext cx="3037837" cy="464816"/>
          </a:xfrm>
          <a:prstGeom prst="rect">
            <a:avLst/>
          </a:prstGeom>
          <a:noFill/>
          <a:ln cap="flat">
            <a:noFill/>
          </a:ln>
        </p:spPr>
        <p:txBody>
          <a:bodyPr vert="horz" wrap="square" lIns="93159" tIns="46579" rIns="93159" bIns="46579"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C43DC8E-3B5E-4E89-8892-AB9F3C46D020}" type="slidenum">
              <a:t>40</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94756B-AFDF-49BC-B300-1E78F2B134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C85409-0E7E-4470-99C6-97E3128B35BD}"/>
              </a:ext>
            </a:extLst>
          </p:cNvPr>
          <p:cNvSpPr txBox="1">
            <a:spLocks noGrp="1"/>
          </p:cNvSpPr>
          <p:nvPr>
            <p:ph type="body" sz="quarter" idx="1"/>
          </p:nvPr>
        </p:nvSpPr>
        <p:spPr/>
        <p:txBody>
          <a:bodyPr/>
          <a:lstStyle/>
          <a:p>
            <a:pPr lvl="0"/>
            <a:endParaRPr lang="en-US">
              <a:cs typeface="Calibri"/>
            </a:endParaRPr>
          </a:p>
          <a:p>
            <a:pPr lvl="0"/>
            <a:endParaRPr lang="en-US">
              <a:cs typeface="Calibri"/>
            </a:endParaRPr>
          </a:p>
        </p:txBody>
      </p:sp>
      <p:sp>
        <p:nvSpPr>
          <p:cNvPr id="4" name="Slide Number Placeholder 3">
            <a:extLst>
              <a:ext uri="{FF2B5EF4-FFF2-40B4-BE49-F238E27FC236}">
                <a16:creationId xmlns:a16="http://schemas.microsoft.com/office/drawing/2014/main" id="{C1F5D43C-229E-47ED-91F2-4B2948E42B9D}"/>
              </a:ext>
            </a:extLst>
          </p:cNvPr>
          <p:cNvSpPr txBox="1"/>
          <p:nvPr/>
        </p:nvSpPr>
        <p:spPr>
          <a:xfrm>
            <a:off x="3970937" y="8829967"/>
            <a:ext cx="3037837" cy="464816"/>
          </a:xfrm>
          <a:prstGeom prst="rect">
            <a:avLst/>
          </a:prstGeom>
          <a:noFill/>
          <a:ln cap="flat">
            <a:noFill/>
          </a:ln>
        </p:spPr>
        <p:txBody>
          <a:bodyPr vert="horz" wrap="square" lIns="93159" tIns="46579" rIns="93159" bIns="46579"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84B984A-165E-4560-BE86-B5752EB9DF2B}" type="slidenum">
              <a:t>41</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F0AF14-AADB-4E48-A08B-6F76C83082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F295AB-A815-48FB-997A-47694AE94163}"/>
              </a:ext>
            </a:extLst>
          </p:cNvPr>
          <p:cNvSpPr txBox="1">
            <a:spLocks noGrp="1"/>
          </p:cNvSpPr>
          <p:nvPr>
            <p:ph type="body" sz="quarter" idx="1"/>
          </p:nvPr>
        </p:nvSpPr>
        <p:spPr/>
        <p:txBody>
          <a:bodyPr/>
          <a:lstStyle/>
          <a:p>
            <a:pPr lvl="0"/>
            <a:r>
              <a:rPr lang="en-US"/>
              <a:t>Sometimes you hear “we don’t accept vouchers” or “no programs.” this is illegal.  </a:t>
            </a:r>
          </a:p>
          <a:p>
            <a:pPr lvl="0"/>
            <a:r>
              <a:rPr lang="en-US"/>
              <a:t>It is also illegal to discriminate against you based on:</a:t>
            </a:r>
            <a:endParaRPr lang="en-US">
              <a:cs typeface="Calibri"/>
            </a:endParaRPr>
          </a:p>
          <a:p>
            <a:pPr marL="285750" lvl="0" indent="-285750">
              <a:buSzPct val="100000"/>
              <a:buFont typeface="Arial" pitchFamily="34"/>
              <a:buChar char="•"/>
            </a:pPr>
            <a:r>
              <a:rPr lang="en-US"/>
              <a:t>Race</a:t>
            </a:r>
            <a:endParaRPr lang="en-US">
              <a:cs typeface="Calibri"/>
            </a:endParaRPr>
          </a:p>
          <a:p>
            <a:pPr marL="285750" lvl="0" indent="-285750">
              <a:buSzPct val="100000"/>
              <a:buFont typeface="Arial" pitchFamily="34"/>
              <a:buChar char="•"/>
            </a:pPr>
            <a:r>
              <a:rPr lang="en-US"/>
              <a:t>Color</a:t>
            </a:r>
            <a:endParaRPr lang="en-US">
              <a:cs typeface="Calibri"/>
            </a:endParaRPr>
          </a:p>
          <a:p>
            <a:pPr marL="285750" lvl="0" indent="-285750">
              <a:buSzPct val="100000"/>
              <a:buFont typeface="Arial" pitchFamily="34"/>
              <a:buChar char="•"/>
            </a:pPr>
            <a:r>
              <a:rPr lang="en-US"/>
              <a:t>Religion or creed</a:t>
            </a:r>
            <a:endParaRPr lang="en-US">
              <a:cs typeface="Calibri"/>
            </a:endParaRPr>
          </a:p>
          <a:p>
            <a:pPr marL="285750" lvl="0" indent="-285750">
              <a:buSzPct val="100000"/>
              <a:buFont typeface="Arial" pitchFamily="34"/>
              <a:buChar char="•"/>
            </a:pPr>
            <a:r>
              <a:rPr lang="en-US"/>
              <a:t>Age</a:t>
            </a:r>
            <a:endParaRPr lang="en-US">
              <a:cs typeface="Calibri"/>
            </a:endParaRPr>
          </a:p>
          <a:p>
            <a:pPr marL="285750" lvl="0" indent="-285750">
              <a:buSzPct val="100000"/>
              <a:buFont typeface="Arial" pitchFamily="34"/>
              <a:buChar char="•"/>
            </a:pPr>
            <a:r>
              <a:rPr lang="en-US"/>
              <a:t>Sexual orientation</a:t>
            </a:r>
            <a:endParaRPr lang="en-US">
              <a:cs typeface="Calibri"/>
            </a:endParaRPr>
          </a:p>
          <a:p>
            <a:pPr marL="285750" lvl="0" indent="-285750">
              <a:buSzPct val="100000"/>
              <a:buFont typeface="Arial" pitchFamily="34"/>
              <a:buChar char="•"/>
            </a:pPr>
            <a:r>
              <a:rPr lang="en-US"/>
              <a:t>National or ethnic origin</a:t>
            </a:r>
            <a:endParaRPr lang="en-US">
              <a:cs typeface="Calibri"/>
            </a:endParaRPr>
          </a:p>
          <a:p>
            <a:pPr marL="285750" lvl="0" indent="-285750">
              <a:buSzPct val="100000"/>
              <a:buFont typeface="Arial" pitchFamily="34"/>
              <a:buChar char="•"/>
            </a:pPr>
            <a:r>
              <a:rPr lang="en-US"/>
              <a:t>Gender or gender identity</a:t>
            </a:r>
            <a:endParaRPr lang="en-US">
              <a:cs typeface="Calibri"/>
            </a:endParaRPr>
          </a:p>
          <a:p>
            <a:pPr marL="285750" lvl="0" indent="-285750">
              <a:buSzPct val="100000"/>
              <a:buFont typeface="Arial" pitchFamily="34"/>
              <a:buChar char="•"/>
            </a:pPr>
            <a:r>
              <a:rPr lang="en-US"/>
              <a:t>Citizenship status</a:t>
            </a:r>
            <a:endParaRPr lang="en-US">
              <a:cs typeface="Calibri"/>
            </a:endParaRPr>
          </a:p>
          <a:p>
            <a:pPr marL="285750" lvl="0" indent="-285750">
              <a:buSzPct val="100000"/>
              <a:buFont typeface="Arial" pitchFamily="34"/>
              <a:buChar char="•"/>
            </a:pPr>
            <a:r>
              <a:rPr lang="en-US"/>
              <a:t>Handicap or disability</a:t>
            </a:r>
            <a:endParaRPr lang="en-US">
              <a:cs typeface="Calibri"/>
            </a:endParaRPr>
          </a:p>
          <a:p>
            <a:pPr marL="285750" lvl="0" indent="-285750">
              <a:buSzPct val="100000"/>
              <a:buFont typeface="Arial" pitchFamily="34"/>
              <a:buChar char="•"/>
            </a:pPr>
            <a:r>
              <a:rPr lang="en-US"/>
              <a:t>Family, Marital, or Partnership status</a:t>
            </a:r>
            <a:endParaRPr lang="en-US">
              <a:cs typeface="Calibri"/>
            </a:endParaRPr>
          </a:p>
          <a:p>
            <a:pPr marL="285750" lvl="0" indent="-285750">
              <a:buSzPct val="100000"/>
              <a:buFont typeface="Arial" pitchFamily="34"/>
              <a:buChar char="•"/>
            </a:pPr>
            <a:endParaRPr lang="en-US">
              <a:cs typeface="Calibri"/>
            </a:endParaRPr>
          </a:p>
          <a:p>
            <a:pPr lvl="0" algn="ctr"/>
            <a:r>
              <a:rPr lang="en-US" b="1">
                <a:solidFill>
                  <a:srgbClr val="FF0000"/>
                </a:solidFill>
                <a:cs typeface="Calibri"/>
              </a:rPr>
              <a:t>Reminder: Click on link and show them the CCHR application that pops up!</a:t>
            </a:r>
          </a:p>
          <a:p>
            <a:pPr marL="285750" lvl="0" indent="-285750">
              <a:buSzPct val="100000"/>
              <a:buFont typeface="Arial" pitchFamily="34"/>
              <a:buChar char="•"/>
            </a:pPr>
            <a:endParaRPr lang="en-US">
              <a:cs typeface="Calibri"/>
            </a:endParaRPr>
          </a:p>
          <a:p>
            <a:pPr lvl="0"/>
            <a:endParaRPr lang="en-US">
              <a:cs typeface="Calibri"/>
            </a:endParaRPr>
          </a:p>
        </p:txBody>
      </p:sp>
      <p:sp>
        <p:nvSpPr>
          <p:cNvPr id="4" name="Slide Number Placeholder 3">
            <a:extLst>
              <a:ext uri="{FF2B5EF4-FFF2-40B4-BE49-F238E27FC236}">
                <a16:creationId xmlns:a16="http://schemas.microsoft.com/office/drawing/2014/main" id="{8F7FABFF-2BAB-40EB-8BB1-4E6AEA2E6D2B}"/>
              </a:ext>
            </a:extLst>
          </p:cNvPr>
          <p:cNvSpPr txBox="1"/>
          <p:nvPr/>
        </p:nvSpPr>
        <p:spPr>
          <a:xfrm>
            <a:off x="3970937" y="8829967"/>
            <a:ext cx="3037837" cy="464816"/>
          </a:xfrm>
          <a:prstGeom prst="rect">
            <a:avLst/>
          </a:prstGeom>
          <a:noFill/>
          <a:ln cap="flat">
            <a:noFill/>
          </a:ln>
        </p:spPr>
        <p:txBody>
          <a:bodyPr vert="horz" wrap="square" lIns="93159" tIns="46579" rIns="93159" bIns="46579"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F02C9EC-5D66-4FB4-99B4-0EB2BE2EAB2B}" type="slidenum">
              <a:t>42</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21EFF6-4C92-41C8-98E9-129E49A444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2D9653-F694-4533-A415-7B578D8CF36A}"/>
              </a:ext>
            </a:extLst>
          </p:cNvPr>
          <p:cNvSpPr txBox="1">
            <a:spLocks noGrp="1"/>
          </p:cNvSpPr>
          <p:nvPr>
            <p:ph type="body" sz="quarter" idx="1"/>
          </p:nvPr>
        </p:nvSpPr>
        <p:spPr/>
        <p:txBody>
          <a:bodyPr/>
          <a:lstStyle/>
          <a:p>
            <a:pPr lvl="0" algn="ctr"/>
            <a:r>
              <a:rPr lang="en-US" b="1">
                <a:cs typeface="Calibri"/>
              </a:rPr>
              <a:t>(Before Slide)</a:t>
            </a:r>
          </a:p>
          <a:p>
            <a:pPr lvl="0"/>
            <a:endParaRPr lang="en-US" b="1">
              <a:cs typeface="Calibri"/>
            </a:endParaRPr>
          </a:p>
          <a:p>
            <a:pPr lvl="0"/>
            <a:r>
              <a:rPr lang="en-US">
                <a:cs typeface="Calibri"/>
              </a:rPr>
              <a:t>Voucher holders living in a shelter can reach out directly to DSS Source of Income Discrimination Unit by email or phone. You can report what happen to the DHS housing staff and they can assist with the email or call to SOI. If you file a report and the claim is confirmed, the owner may be required to rent the unit to you.</a:t>
            </a:r>
          </a:p>
          <a:p>
            <a:pPr lvl="0"/>
            <a:endParaRPr lang="en-US">
              <a:cs typeface="Calibri"/>
            </a:endParaRPr>
          </a:p>
          <a:p>
            <a:pPr lvl="0"/>
            <a:r>
              <a:rPr lang="en-US">
                <a:cs typeface="Calibri"/>
              </a:rPr>
              <a:t>It is against the law for an owner to</a:t>
            </a:r>
            <a:r>
              <a:rPr lang="en-US"/>
              <a:t> retaliate or "coerce, intimidate, threaten, or interfere" with you to prevent you from filing a complaint or to punish you for filing a complaint. </a:t>
            </a:r>
            <a:endParaRPr lang="en-US">
              <a:cs typeface="Calibri"/>
            </a:endParaRPr>
          </a:p>
        </p:txBody>
      </p:sp>
      <p:sp>
        <p:nvSpPr>
          <p:cNvPr id="4" name="Slide Number Placeholder 3">
            <a:extLst>
              <a:ext uri="{FF2B5EF4-FFF2-40B4-BE49-F238E27FC236}">
                <a16:creationId xmlns:a16="http://schemas.microsoft.com/office/drawing/2014/main" id="{4C13F46A-294A-4574-9BD2-83E7A6D0DEFA}"/>
              </a:ext>
            </a:extLst>
          </p:cNvPr>
          <p:cNvSpPr txBox="1"/>
          <p:nvPr/>
        </p:nvSpPr>
        <p:spPr>
          <a:xfrm>
            <a:off x="3970937" y="8829967"/>
            <a:ext cx="3037837" cy="464816"/>
          </a:xfrm>
          <a:prstGeom prst="rect">
            <a:avLst/>
          </a:prstGeom>
          <a:noFill/>
          <a:ln cap="flat">
            <a:noFill/>
          </a:ln>
        </p:spPr>
        <p:txBody>
          <a:bodyPr vert="horz" wrap="square" lIns="93159" tIns="46579" rIns="93159" bIns="46579"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62D8E28-8F45-4E3B-87D3-2963BE3B3B84}" type="slidenum">
              <a:t>43</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F1B2E6-24FF-4CB0-B80F-7F09E07CB1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83314C-6B7E-4EFA-A59E-D0B9C051B534}"/>
              </a:ext>
            </a:extLst>
          </p:cNvPr>
          <p:cNvSpPr txBox="1">
            <a:spLocks noGrp="1"/>
          </p:cNvSpPr>
          <p:nvPr>
            <p:ph type="body" sz="quarter" idx="1"/>
          </p:nvPr>
        </p:nvSpPr>
        <p:spPr/>
        <p:txBody>
          <a:bodyPr/>
          <a:lstStyle/>
          <a:p>
            <a:pPr lvl="0"/>
            <a:endParaRPr lang="en-US">
              <a:cs typeface="Calibri"/>
            </a:endParaRPr>
          </a:p>
          <a:p>
            <a:pPr lvl="0"/>
            <a:endParaRPr lang="en-US">
              <a:cs typeface="Calibri"/>
            </a:endParaRPr>
          </a:p>
          <a:p>
            <a:pPr lvl="0"/>
            <a:endParaRPr lang="en-US">
              <a:cs typeface="Calibri"/>
            </a:endParaRPr>
          </a:p>
        </p:txBody>
      </p:sp>
      <p:sp>
        <p:nvSpPr>
          <p:cNvPr id="4" name="Slide Number Placeholder 3">
            <a:extLst>
              <a:ext uri="{FF2B5EF4-FFF2-40B4-BE49-F238E27FC236}">
                <a16:creationId xmlns:a16="http://schemas.microsoft.com/office/drawing/2014/main" id="{55D0DFD0-2A4A-494D-BEE7-6A4CA1331FE6}"/>
              </a:ext>
            </a:extLst>
          </p:cNvPr>
          <p:cNvSpPr txBox="1"/>
          <p:nvPr/>
        </p:nvSpPr>
        <p:spPr>
          <a:xfrm>
            <a:off x="3970937" y="8829967"/>
            <a:ext cx="3037837" cy="464816"/>
          </a:xfrm>
          <a:prstGeom prst="rect">
            <a:avLst/>
          </a:prstGeom>
          <a:noFill/>
          <a:ln cap="flat">
            <a:noFill/>
          </a:ln>
        </p:spPr>
        <p:txBody>
          <a:bodyPr vert="horz" wrap="square" lIns="93159" tIns="46579" rIns="93159" bIns="46579"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EB03BA1-2339-409C-9762-0203A781B1AB}" type="slidenum">
              <a:t>46</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F4D232-358A-4C55-B12C-73065F7C6C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CC9A4D-A2E7-49F3-9C5D-16BE56F4781C}"/>
              </a:ext>
            </a:extLst>
          </p:cNvPr>
          <p:cNvSpPr txBox="1">
            <a:spLocks noGrp="1"/>
          </p:cNvSpPr>
          <p:nvPr>
            <p:ph type="body" sz="quarter" idx="1"/>
          </p:nvPr>
        </p:nvSpPr>
        <p:spPr/>
        <p:txBody>
          <a:bodyPr/>
          <a:lstStyle/>
          <a:p>
            <a:pPr lvl="0" algn="ctr"/>
            <a:r>
              <a:rPr lang="en-US" b="1">
                <a:cs typeface="Calibri"/>
              </a:rPr>
              <a:t>(Before Slide) </a:t>
            </a:r>
          </a:p>
          <a:p>
            <a:pPr lvl="0"/>
            <a:r>
              <a:rPr lang="en-US">
                <a:cs typeface="Calibri"/>
              </a:rPr>
              <a:t>So what should you remember from this workshop?</a:t>
            </a:r>
            <a:endParaRPr lang="en-US"/>
          </a:p>
        </p:txBody>
      </p:sp>
      <p:sp>
        <p:nvSpPr>
          <p:cNvPr id="4" name="Slide Number Placeholder 3">
            <a:extLst>
              <a:ext uri="{FF2B5EF4-FFF2-40B4-BE49-F238E27FC236}">
                <a16:creationId xmlns:a16="http://schemas.microsoft.com/office/drawing/2014/main" id="{ED21D973-EC01-4FB2-9782-3A292FDA0CBE}"/>
              </a:ext>
            </a:extLst>
          </p:cNvPr>
          <p:cNvSpPr txBox="1"/>
          <p:nvPr/>
        </p:nvSpPr>
        <p:spPr>
          <a:xfrm>
            <a:off x="3970937" y="8829967"/>
            <a:ext cx="3037837" cy="464816"/>
          </a:xfrm>
          <a:prstGeom prst="rect">
            <a:avLst/>
          </a:prstGeom>
          <a:noFill/>
          <a:ln cap="flat">
            <a:noFill/>
          </a:ln>
        </p:spPr>
        <p:txBody>
          <a:bodyPr vert="horz" wrap="square" lIns="93159" tIns="46579" rIns="93159" bIns="46579"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2C34021-A69D-4F61-A019-9461A8F70C2B}" type="slidenum">
              <a:t>47</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C10801-B4DD-4824-93E3-44E7E14E94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9033B0-5B7D-4927-81CF-01373DE286E8}"/>
              </a:ext>
            </a:extLst>
          </p:cNvPr>
          <p:cNvSpPr txBox="1">
            <a:spLocks noGrp="1"/>
          </p:cNvSpPr>
          <p:nvPr>
            <p:ph type="body" sz="quarter" idx="1"/>
          </p:nvPr>
        </p:nvSpPr>
        <p:spPr/>
        <p:txBody>
          <a:bodyPr/>
          <a:lstStyle/>
          <a:p>
            <a:endParaRPr lang="en-US"/>
          </a:p>
        </p:txBody>
      </p:sp>
      <p:sp>
        <p:nvSpPr>
          <p:cNvPr id="4" name="Slide Number Placeholder 3">
            <a:extLst>
              <a:ext uri="{FF2B5EF4-FFF2-40B4-BE49-F238E27FC236}">
                <a16:creationId xmlns:a16="http://schemas.microsoft.com/office/drawing/2014/main" id="{204A87F9-9423-4169-A544-6326BD4E393B}"/>
              </a:ext>
            </a:extLst>
          </p:cNvPr>
          <p:cNvSpPr txBox="1"/>
          <p:nvPr/>
        </p:nvSpPr>
        <p:spPr>
          <a:xfrm>
            <a:off x="3970937" y="8829967"/>
            <a:ext cx="3037837" cy="464816"/>
          </a:xfrm>
          <a:prstGeom prst="rect">
            <a:avLst/>
          </a:prstGeom>
          <a:noFill/>
          <a:ln cap="flat">
            <a:noFill/>
          </a:ln>
        </p:spPr>
        <p:txBody>
          <a:bodyPr vert="horz" wrap="square" lIns="93159" tIns="46579" rIns="93159" bIns="46579"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F06A360-6A76-4D26-AD52-2263A1942AF4}" type="slidenum">
              <a:t>48</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02B5F9-EE9E-45E8-95F5-BF1B1723D8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939E89-2CCC-4A93-80E4-0E1852137436}"/>
              </a:ext>
            </a:extLst>
          </p:cNvPr>
          <p:cNvSpPr txBox="1">
            <a:spLocks noGrp="1"/>
          </p:cNvSpPr>
          <p:nvPr>
            <p:ph type="body" sz="quarter" idx="1"/>
          </p:nvPr>
        </p:nvSpPr>
        <p:spPr/>
        <p:txBody>
          <a:bodyPr/>
          <a:lstStyle/>
          <a:p>
            <a:pPr lvl="0"/>
            <a:r>
              <a:rPr lang="en-US" b="1">
                <a:cs typeface="Calibri"/>
              </a:rPr>
              <a:t>(Before Slide) </a:t>
            </a:r>
            <a:r>
              <a:rPr lang="en-US">
                <a:cs typeface="Calibri"/>
              </a:rPr>
              <a:t>If you are using your phone, your screen will look like this</a:t>
            </a:r>
          </a:p>
          <a:p>
            <a:pPr lvl="0"/>
            <a:endParaRPr lang="en-US">
              <a:cs typeface="Calibri"/>
            </a:endParaRPr>
          </a:p>
          <a:p>
            <a:pPr lvl="0"/>
            <a:r>
              <a:rPr lang="en-US">
                <a:cs typeface="Calibri"/>
              </a:rPr>
              <a:t>You have the mute/unmute button at the bottom, as well as the video button to turn your camera on.</a:t>
            </a:r>
          </a:p>
          <a:p>
            <a:pPr lvl="0"/>
            <a:endParaRPr lang="en-US">
              <a:cs typeface="Calibri"/>
            </a:endParaRPr>
          </a:p>
          <a:p>
            <a:pPr lvl="0"/>
            <a:r>
              <a:rPr lang="en-US">
                <a:cs typeface="Calibri"/>
              </a:rPr>
              <a:t>To view the chat, you can click the three dots that say "More"</a:t>
            </a:r>
          </a:p>
          <a:p>
            <a:pPr lvl="0"/>
            <a:endParaRPr lang="en-US">
              <a:cs typeface="Calibri"/>
            </a:endParaRPr>
          </a:p>
          <a:p>
            <a:pPr lvl="0"/>
            <a:r>
              <a:rPr lang="en-US">
                <a:cs typeface="Calibri"/>
              </a:rPr>
              <a:t>That will bring up a little menu where you can click on the Chat. You can also "Raise Hand" if you have a question.</a:t>
            </a:r>
          </a:p>
          <a:p>
            <a:pPr lvl="0"/>
            <a:endParaRPr lang="en-US">
              <a:cs typeface="Calibri"/>
            </a:endParaRPr>
          </a:p>
          <a:p>
            <a:pPr lvl="0"/>
            <a:r>
              <a:rPr lang="en-US"/>
              <a:t>Can we practice raising our hands or typing in the chat now?</a:t>
            </a:r>
          </a:p>
          <a:p>
            <a:pPr lvl="0"/>
            <a:endParaRPr lang="en-US"/>
          </a:p>
          <a:p>
            <a:pPr lvl="0" algn="ctr"/>
            <a:r>
              <a:rPr lang="en-US" sz="1600" b="1">
                <a:solidFill>
                  <a:srgbClr val="FF0000"/>
                </a:solidFill>
              </a:rPr>
              <a:t>BIG PAUSE </a:t>
            </a:r>
          </a:p>
          <a:p>
            <a:pPr lvl="0"/>
            <a:endParaRPr lang="en-US"/>
          </a:p>
          <a:p>
            <a:pPr lvl="0"/>
            <a:endParaRPr lang="en-US">
              <a:cs typeface="Calibri"/>
            </a:endParaRPr>
          </a:p>
        </p:txBody>
      </p:sp>
      <p:sp>
        <p:nvSpPr>
          <p:cNvPr id="4" name="Slide Number Placeholder 3">
            <a:extLst>
              <a:ext uri="{FF2B5EF4-FFF2-40B4-BE49-F238E27FC236}">
                <a16:creationId xmlns:a16="http://schemas.microsoft.com/office/drawing/2014/main" id="{ABB8C8A7-E49B-428C-932B-EB910D3FC1A3}"/>
              </a:ext>
            </a:extLst>
          </p:cNvPr>
          <p:cNvSpPr txBox="1"/>
          <p:nvPr/>
        </p:nvSpPr>
        <p:spPr>
          <a:xfrm>
            <a:off x="3970937" y="8829967"/>
            <a:ext cx="3037837" cy="464816"/>
          </a:xfrm>
          <a:prstGeom prst="rect">
            <a:avLst/>
          </a:prstGeom>
          <a:noFill/>
          <a:ln cap="flat">
            <a:noFill/>
          </a:ln>
        </p:spPr>
        <p:txBody>
          <a:bodyPr vert="horz" wrap="square" lIns="93159" tIns="46579" rIns="93159" bIns="46579"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E6B746F-1A6C-489A-93E0-F8ED51E3E745}" type="slidenum">
              <a:t>5</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03D450-2F35-49FD-B5AC-E9653AA18F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CD1A0F-7A01-42F0-A2F2-A698349045AD}"/>
              </a:ext>
            </a:extLst>
          </p:cNvPr>
          <p:cNvSpPr txBox="1">
            <a:spLocks noGrp="1"/>
          </p:cNvSpPr>
          <p:nvPr>
            <p:ph type="body" sz="quarter" idx="1"/>
          </p:nvPr>
        </p:nvSpPr>
        <p:spPr/>
        <p:txBody>
          <a:bodyPr/>
          <a:lstStyle/>
          <a:p>
            <a:pPr lvl="0" algn="ctr"/>
            <a:r>
              <a:rPr lang="en-US" b="1"/>
              <a:t>(Say Before Slide)   </a:t>
            </a:r>
          </a:p>
          <a:p>
            <a:pPr lvl="0"/>
            <a:endParaRPr lang="en-US" b="1"/>
          </a:p>
          <a:p>
            <a:pPr lvl="0"/>
            <a:r>
              <a:rPr lang="en-US"/>
              <a:t>You have already viewed a briefing video that gave you a lot of information about the program and your voucher, but we want to make sure you come away today feeling confident about the most important parts of your voucher, and what resources are available to you to find an apartment.</a:t>
            </a:r>
          </a:p>
          <a:p>
            <a:pPr lvl="0"/>
            <a:endParaRPr lang="en-US"/>
          </a:p>
          <a:p>
            <a:pPr lvl="0"/>
            <a:r>
              <a:rPr lang="en-US">
                <a:cs typeface="Calibri"/>
              </a:rPr>
              <a:t>Your Emergency Housing Voucher is similar to other Section 8 vouchers but different in a few ways that we’ll discuss.</a:t>
            </a:r>
            <a:endParaRPr lang="en-US"/>
          </a:p>
          <a:p>
            <a:pPr lvl="0"/>
            <a:endParaRPr lang="en-US">
              <a:cs typeface="Calibri"/>
            </a:endParaRPr>
          </a:p>
          <a:p>
            <a:pPr lvl="0"/>
            <a:endParaRPr lang="en-US">
              <a:cs typeface="Calibri"/>
            </a:endParaRPr>
          </a:p>
        </p:txBody>
      </p:sp>
      <p:sp>
        <p:nvSpPr>
          <p:cNvPr id="4" name="Slide Number Placeholder 3">
            <a:extLst>
              <a:ext uri="{FF2B5EF4-FFF2-40B4-BE49-F238E27FC236}">
                <a16:creationId xmlns:a16="http://schemas.microsoft.com/office/drawing/2014/main" id="{CB6D7D99-B416-4907-93FD-4FE5860FF623}"/>
              </a:ext>
            </a:extLst>
          </p:cNvPr>
          <p:cNvSpPr txBox="1"/>
          <p:nvPr/>
        </p:nvSpPr>
        <p:spPr>
          <a:xfrm>
            <a:off x="3970937" y="8829967"/>
            <a:ext cx="3037837" cy="464816"/>
          </a:xfrm>
          <a:prstGeom prst="rect">
            <a:avLst/>
          </a:prstGeom>
          <a:noFill/>
          <a:ln cap="flat">
            <a:noFill/>
          </a:ln>
        </p:spPr>
        <p:txBody>
          <a:bodyPr vert="horz" wrap="square" lIns="93159" tIns="46579" rIns="93159" bIns="46579"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CDD6836-136D-4A89-8B5F-8FDBA3747BA7}" type="slidenum">
              <a:t>6</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4A2C1D-8DD5-424A-A51F-6B2DDFC9A9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E61049-3928-44D0-8B68-594052AA528F}"/>
              </a:ext>
            </a:extLst>
          </p:cNvPr>
          <p:cNvSpPr txBox="1">
            <a:spLocks noGrp="1"/>
          </p:cNvSpPr>
          <p:nvPr>
            <p:ph type="body" sz="quarter" idx="1"/>
          </p:nvPr>
        </p:nvSpPr>
        <p:spPr/>
        <p:txBody>
          <a:bodyPr/>
          <a:lstStyle/>
          <a:p>
            <a:pPr lvl="0"/>
            <a:r>
              <a:rPr lang="en-US">
                <a:cs typeface="Calibri"/>
              </a:rPr>
              <a:t>Talking points to include:</a:t>
            </a:r>
          </a:p>
          <a:p>
            <a:pPr lvl="0"/>
            <a:endParaRPr lang="en-US">
              <a:cs typeface="Calibri"/>
            </a:endParaRPr>
          </a:p>
          <a:p>
            <a:pPr marL="628650" lvl="1" indent="-171450">
              <a:buSzPct val="100000"/>
              <a:buChar char="-"/>
            </a:pPr>
            <a:r>
              <a:rPr lang="en-US">
                <a:cs typeface="Segoe UI"/>
              </a:rPr>
              <a:t>HPD and NYCHA both give each voucher holder 180 days 6 months to find housing. </a:t>
            </a:r>
          </a:p>
          <a:p>
            <a:pPr marL="628650" lvl="1" indent="-171450">
              <a:buSzPct val="100000"/>
              <a:buChar char="-"/>
            </a:pPr>
            <a:endParaRPr lang="en-US">
              <a:solidFill>
                <a:srgbClr val="333333"/>
              </a:solidFill>
              <a:latin typeface="Segoe UI" pitchFamily="34"/>
              <a:cs typeface="Segoe UI" pitchFamily="34"/>
            </a:endParaRPr>
          </a:p>
          <a:p>
            <a:pPr marL="171450" lvl="0" indent="-171450">
              <a:buSzPct val="100000"/>
              <a:buChar char="-"/>
            </a:pPr>
            <a:endParaRPr lang="en-US">
              <a:cs typeface="Calibri"/>
            </a:endParaRPr>
          </a:p>
          <a:p>
            <a:pPr lvl="0"/>
            <a:endParaRPr lang="en-US">
              <a:cs typeface="Calibri"/>
            </a:endParaRPr>
          </a:p>
          <a:p>
            <a:pPr lvl="0"/>
            <a:endParaRPr lang="en-US">
              <a:cs typeface="Calibri"/>
            </a:endParaRPr>
          </a:p>
        </p:txBody>
      </p:sp>
      <p:sp>
        <p:nvSpPr>
          <p:cNvPr id="4" name="Slide Number Placeholder 3">
            <a:extLst>
              <a:ext uri="{FF2B5EF4-FFF2-40B4-BE49-F238E27FC236}">
                <a16:creationId xmlns:a16="http://schemas.microsoft.com/office/drawing/2014/main" id="{F5893DB2-B450-41F4-B52E-6BCB8EB887EC}"/>
              </a:ext>
            </a:extLst>
          </p:cNvPr>
          <p:cNvSpPr txBox="1"/>
          <p:nvPr/>
        </p:nvSpPr>
        <p:spPr>
          <a:xfrm>
            <a:off x="3970937" y="8829967"/>
            <a:ext cx="3037837" cy="464816"/>
          </a:xfrm>
          <a:prstGeom prst="rect">
            <a:avLst/>
          </a:prstGeom>
          <a:noFill/>
          <a:ln cap="flat">
            <a:noFill/>
          </a:ln>
        </p:spPr>
        <p:txBody>
          <a:bodyPr vert="horz" wrap="square" lIns="93159" tIns="46579" rIns="93159" bIns="46579"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53555D0-799B-4586-ADB5-5F06EF4B9D73}" type="slidenum">
              <a:t>7</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6F064F-96F0-4694-81A9-617EDB290E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16381F-A092-4893-8170-C77BF14B92AC}"/>
              </a:ext>
            </a:extLst>
          </p:cNvPr>
          <p:cNvSpPr txBox="1">
            <a:spLocks noGrp="1"/>
          </p:cNvSpPr>
          <p:nvPr>
            <p:ph type="body" sz="quarter" idx="1"/>
          </p:nvPr>
        </p:nvSpPr>
        <p:spPr/>
        <p:txBody>
          <a:bodyPr/>
          <a:lstStyle/>
          <a:p>
            <a:pPr lvl="0"/>
            <a:r>
              <a:rPr lang="en-US">
                <a:cs typeface="Calibri"/>
              </a:rPr>
              <a:t>It’s important to find housing within the time you have on the voucher, we will talk today about what needs to get done. </a:t>
            </a:r>
          </a:p>
        </p:txBody>
      </p:sp>
      <p:sp>
        <p:nvSpPr>
          <p:cNvPr id="4" name="Slide Number Placeholder 3">
            <a:extLst>
              <a:ext uri="{FF2B5EF4-FFF2-40B4-BE49-F238E27FC236}">
                <a16:creationId xmlns:a16="http://schemas.microsoft.com/office/drawing/2014/main" id="{4514BAC0-6776-41BC-B1A0-11C5F3930781}"/>
              </a:ext>
            </a:extLst>
          </p:cNvPr>
          <p:cNvSpPr txBox="1"/>
          <p:nvPr/>
        </p:nvSpPr>
        <p:spPr>
          <a:xfrm>
            <a:off x="3970937" y="8829967"/>
            <a:ext cx="3037837" cy="464816"/>
          </a:xfrm>
          <a:prstGeom prst="rect">
            <a:avLst/>
          </a:prstGeom>
          <a:noFill/>
          <a:ln cap="flat">
            <a:noFill/>
          </a:ln>
        </p:spPr>
        <p:txBody>
          <a:bodyPr vert="horz" wrap="square" lIns="93159" tIns="46579" rIns="93159" bIns="46579"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4CAF76C-1B5A-4DB7-8B93-26738D805205}" type="slidenum">
              <a:t>8</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C052E0-181F-425B-AE82-25771D57CF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49B0EE-7844-405C-B508-6AC4234AB1C7}"/>
              </a:ext>
            </a:extLst>
          </p:cNvPr>
          <p:cNvSpPr txBox="1">
            <a:spLocks noGrp="1"/>
          </p:cNvSpPr>
          <p:nvPr>
            <p:ph type="body" sz="quarter" idx="1"/>
          </p:nvPr>
        </p:nvSpPr>
        <p:spPr/>
        <p:txBody>
          <a:bodyPr/>
          <a:lstStyle/>
          <a:p>
            <a:pPr lvl="0"/>
            <a:r>
              <a:rPr lang="en-US">
                <a:cs typeface="Calibri"/>
              </a:rPr>
              <a:t>I will show you later in the presentation how to understand what payment standard applies to the unit you’re interested in</a:t>
            </a:r>
          </a:p>
        </p:txBody>
      </p:sp>
      <p:sp>
        <p:nvSpPr>
          <p:cNvPr id="4" name="Slide Number Placeholder 3">
            <a:extLst>
              <a:ext uri="{FF2B5EF4-FFF2-40B4-BE49-F238E27FC236}">
                <a16:creationId xmlns:a16="http://schemas.microsoft.com/office/drawing/2014/main" id="{628680F4-BE7F-4988-A0A6-738BF2090572}"/>
              </a:ext>
            </a:extLst>
          </p:cNvPr>
          <p:cNvSpPr txBox="1"/>
          <p:nvPr/>
        </p:nvSpPr>
        <p:spPr>
          <a:xfrm>
            <a:off x="3970937" y="8829967"/>
            <a:ext cx="3037837" cy="464816"/>
          </a:xfrm>
          <a:prstGeom prst="rect">
            <a:avLst/>
          </a:prstGeom>
          <a:noFill/>
          <a:ln cap="flat">
            <a:noFill/>
          </a:ln>
        </p:spPr>
        <p:txBody>
          <a:bodyPr vert="horz" wrap="square" lIns="93159" tIns="46579" rIns="93159" bIns="46579"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CB8B048-70F7-478A-9C68-AF5BA4E74DB2}" type="slidenum">
              <a:t>9</a:t>
            </a:fld>
            <a:endParaRPr lang="en-US" sz="1200" b="0" i="0" u="none" strike="noStrike" kern="1200" cap="none" spc="0" baseline="0">
              <a:solidFill>
                <a:srgbClr val="000000"/>
              </a:solidFill>
              <a:uFillTx/>
              <a:latin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63141-3F92-4712-90A0-19D21B8033B1}"/>
              </a:ext>
            </a:extLst>
          </p:cNvPr>
          <p:cNvSpPr txBox="1">
            <a:spLocks noGrp="1"/>
          </p:cNvSpPr>
          <p:nvPr>
            <p:ph type="ctrTitle"/>
          </p:nvPr>
        </p:nvSpPr>
        <p:spPr>
          <a:xfrm>
            <a:off x="685800" y="2130423"/>
            <a:ext cx="7772400" cy="1470026"/>
          </a:xfrm>
        </p:spPr>
        <p:txBody>
          <a:bodyPr/>
          <a:lstStyle>
            <a:lvl1pPr>
              <a:defRPr/>
            </a:lvl1pPr>
          </a:lstStyle>
          <a:p>
            <a:pPr lvl="0"/>
            <a:r>
              <a:rPr lang="en-US"/>
              <a:t>Click to edit Master title style</a:t>
            </a:r>
          </a:p>
        </p:txBody>
      </p:sp>
      <p:sp>
        <p:nvSpPr>
          <p:cNvPr id="3" name="Subtitle 2">
            <a:extLst>
              <a:ext uri="{FF2B5EF4-FFF2-40B4-BE49-F238E27FC236}">
                <a16:creationId xmlns:a16="http://schemas.microsoft.com/office/drawing/2014/main" id="{CB1F22AB-F313-47BE-B823-0FF3AF9F03C7}"/>
              </a:ext>
            </a:extLst>
          </p:cNvPr>
          <p:cNvSpPr txBox="1">
            <a:spLocks noGrp="1"/>
          </p:cNvSpPr>
          <p:nvPr>
            <p:ph type="subTitle" idx="1"/>
          </p:nvPr>
        </p:nvSpPr>
        <p:spPr>
          <a:xfrm>
            <a:off x="1371600" y="3886200"/>
            <a:ext cx="6400800" cy="1752603"/>
          </a:xfrm>
        </p:spPr>
        <p:txBody>
          <a:bodyPr anchorCtr="1"/>
          <a:lstStyle>
            <a:lvl1pPr marL="0" indent="0" algn="ctr">
              <a:buNone/>
              <a:defRPr>
                <a:solidFill>
                  <a:srgbClr val="898989"/>
                </a:solidFill>
              </a:defRPr>
            </a:lvl1pPr>
          </a:lstStyle>
          <a:p>
            <a:pPr lvl="0"/>
            <a:r>
              <a:rPr lang="en-US"/>
              <a:t>Click to edit Master subtitle style</a:t>
            </a:r>
          </a:p>
        </p:txBody>
      </p:sp>
      <p:sp>
        <p:nvSpPr>
          <p:cNvPr id="4" name="Date Placeholder 3">
            <a:extLst>
              <a:ext uri="{FF2B5EF4-FFF2-40B4-BE49-F238E27FC236}">
                <a16:creationId xmlns:a16="http://schemas.microsoft.com/office/drawing/2014/main" id="{734A1ACE-C170-483E-B621-E9E188C0DD57}"/>
              </a:ext>
            </a:extLst>
          </p:cNvPr>
          <p:cNvSpPr txBox="1">
            <a:spLocks noGrp="1"/>
          </p:cNvSpPr>
          <p:nvPr>
            <p:ph type="dt" sz="half" idx="7"/>
          </p:nvPr>
        </p:nvSpPr>
        <p:spPr/>
        <p:txBody>
          <a:bodyPr/>
          <a:lstStyle>
            <a:lvl1pPr>
              <a:defRPr/>
            </a:lvl1pPr>
          </a:lstStyle>
          <a:p>
            <a:pPr lvl="0"/>
            <a:fld id="{FD722CC2-7811-4727-A51C-2EADFB752B92}" type="datetime1">
              <a:rPr lang="en-US"/>
              <a:pPr lvl="0"/>
              <a:t>12/2/2022</a:t>
            </a:fld>
            <a:endParaRPr lang="en-US"/>
          </a:p>
        </p:txBody>
      </p:sp>
      <p:sp>
        <p:nvSpPr>
          <p:cNvPr id="5" name="Footer Placeholder 4">
            <a:extLst>
              <a:ext uri="{FF2B5EF4-FFF2-40B4-BE49-F238E27FC236}">
                <a16:creationId xmlns:a16="http://schemas.microsoft.com/office/drawing/2014/main" id="{FCEDD857-A36E-4A47-95E1-542F16456D95}"/>
              </a:ext>
            </a:extLst>
          </p:cNvPr>
          <p:cNvSpPr txBox="1">
            <a:spLocks noGrp="1"/>
          </p:cNvSpPr>
          <p:nvPr>
            <p:ph type="ftr" sz="quarter" idx="9"/>
          </p:nvPr>
        </p:nvSpPr>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id="{A50A510A-0D04-4642-8956-A049C831EA56}"/>
              </a:ext>
            </a:extLst>
          </p:cNvPr>
          <p:cNvSpPr txBox="1">
            <a:spLocks noGrp="1"/>
          </p:cNvSpPr>
          <p:nvPr>
            <p:ph type="sldNum" sz="quarter" idx="8"/>
          </p:nvPr>
        </p:nvSpPr>
        <p:spPr/>
        <p:txBody>
          <a:bodyPr/>
          <a:lstStyle>
            <a:lvl1pPr>
              <a:defRPr/>
            </a:lvl1pPr>
          </a:lstStyle>
          <a:p>
            <a:pPr lvl="0"/>
            <a:fld id="{E627EE71-C2D6-4717-865B-9B25AECD6427}" type="slidenum">
              <a:t>‹#›</a:t>
            </a:fld>
            <a:endParaRPr lang="en-US"/>
          </a:p>
        </p:txBody>
      </p:sp>
    </p:spTree>
    <p:extLst>
      <p:ext uri="{BB962C8B-B14F-4D97-AF65-F5344CB8AC3E}">
        <p14:creationId xmlns:p14="http://schemas.microsoft.com/office/powerpoint/2010/main" val="18673521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227D8-FDF7-4F96-960A-50BA51BC3702}"/>
              </a:ext>
            </a:extLst>
          </p:cNvPr>
          <p:cNvSpPr txBox="1">
            <a:spLocks noGrp="1"/>
          </p:cNvSpPr>
          <p:nvPr>
            <p:ph type="title"/>
          </p:nvPr>
        </p:nvSpPr>
        <p:spPr/>
        <p:txBody>
          <a:bodyPr/>
          <a:lstStyle>
            <a:lvl1pPr>
              <a:defRPr/>
            </a:lvl1pPr>
          </a:lstStyle>
          <a:p>
            <a:pPr lvl="0"/>
            <a:r>
              <a:rPr lang="en-US"/>
              <a:t>Click to edit Master title style</a:t>
            </a:r>
          </a:p>
        </p:txBody>
      </p:sp>
      <p:sp>
        <p:nvSpPr>
          <p:cNvPr id="3" name="Vertical Text Placeholder 2">
            <a:extLst>
              <a:ext uri="{FF2B5EF4-FFF2-40B4-BE49-F238E27FC236}">
                <a16:creationId xmlns:a16="http://schemas.microsoft.com/office/drawing/2014/main" id="{082F03C5-0BA8-4CA5-9E61-A323301C6980}"/>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F69874-22D2-4DF2-BC5E-4DF0C78E8201}"/>
              </a:ext>
            </a:extLst>
          </p:cNvPr>
          <p:cNvSpPr txBox="1">
            <a:spLocks noGrp="1"/>
          </p:cNvSpPr>
          <p:nvPr>
            <p:ph type="dt" sz="half" idx="7"/>
          </p:nvPr>
        </p:nvSpPr>
        <p:spPr/>
        <p:txBody>
          <a:bodyPr/>
          <a:lstStyle>
            <a:lvl1pPr>
              <a:defRPr/>
            </a:lvl1pPr>
          </a:lstStyle>
          <a:p>
            <a:pPr lvl="0"/>
            <a:fld id="{9CEC1F20-9929-48BA-B31A-DA623B55B3EE}" type="datetime1">
              <a:rPr lang="en-US"/>
              <a:pPr lvl="0"/>
              <a:t>12/2/2022</a:t>
            </a:fld>
            <a:endParaRPr lang="en-US"/>
          </a:p>
        </p:txBody>
      </p:sp>
      <p:sp>
        <p:nvSpPr>
          <p:cNvPr id="5" name="Footer Placeholder 4">
            <a:extLst>
              <a:ext uri="{FF2B5EF4-FFF2-40B4-BE49-F238E27FC236}">
                <a16:creationId xmlns:a16="http://schemas.microsoft.com/office/drawing/2014/main" id="{CCC3EEE8-2B9E-4AFD-92B2-56BDF1DD9A70}"/>
              </a:ext>
            </a:extLst>
          </p:cNvPr>
          <p:cNvSpPr txBox="1">
            <a:spLocks noGrp="1"/>
          </p:cNvSpPr>
          <p:nvPr>
            <p:ph type="ftr" sz="quarter" idx="9"/>
          </p:nvPr>
        </p:nvSpPr>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id="{E2AFD196-81F2-478A-B65A-97ACC6303612}"/>
              </a:ext>
            </a:extLst>
          </p:cNvPr>
          <p:cNvSpPr txBox="1">
            <a:spLocks noGrp="1"/>
          </p:cNvSpPr>
          <p:nvPr>
            <p:ph type="sldNum" sz="quarter" idx="8"/>
          </p:nvPr>
        </p:nvSpPr>
        <p:spPr/>
        <p:txBody>
          <a:bodyPr/>
          <a:lstStyle>
            <a:lvl1pPr>
              <a:defRPr/>
            </a:lvl1pPr>
          </a:lstStyle>
          <a:p>
            <a:pPr lvl="0"/>
            <a:fld id="{3C5161CD-7098-431D-9555-02A28F223645}" type="slidenum">
              <a:t>‹#›</a:t>
            </a:fld>
            <a:endParaRPr lang="en-US"/>
          </a:p>
        </p:txBody>
      </p:sp>
    </p:spTree>
    <p:extLst>
      <p:ext uri="{BB962C8B-B14F-4D97-AF65-F5344CB8AC3E}">
        <p14:creationId xmlns:p14="http://schemas.microsoft.com/office/powerpoint/2010/main" val="21197449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0C57C06-A926-4DB3-A94A-43C1217D8F8F}"/>
              </a:ext>
            </a:extLst>
          </p:cNvPr>
          <p:cNvSpPr txBox="1">
            <a:spLocks noGrp="1"/>
          </p:cNvSpPr>
          <p:nvPr>
            <p:ph type="title" orient="vert"/>
          </p:nvPr>
        </p:nvSpPr>
        <p:spPr>
          <a:xfrm>
            <a:off x="6629400" y="274640"/>
            <a:ext cx="2057400" cy="5851529"/>
          </a:xfrm>
        </p:spPr>
        <p:txBody>
          <a:bodyPr vert="eaVert"/>
          <a:lstStyle>
            <a:lvl1pPr>
              <a:defRPr/>
            </a:lvl1pPr>
          </a:lstStyle>
          <a:p>
            <a:pPr lvl="0"/>
            <a:r>
              <a:rPr lang="en-US"/>
              <a:t>Click to edit Master title style</a:t>
            </a:r>
          </a:p>
        </p:txBody>
      </p:sp>
      <p:sp>
        <p:nvSpPr>
          <p:cNvPr id="3" name="Vertical Text Placeholder 2">
            <a:extLst>
              <a:ext uri="{FF2B5EF4-FFF2-40B4-BE49-F238E27FC236}">
                <a16:creationId xmlns:a16="http://schemas.microsoft.com/office/drawing/2014/main" id="{1D629212-C6DA-4B59-869C-66CB6271142C}"/>
              </a:ext>
            </a:extLst>
          </p:cNvPr>
          <p:cNvSpPr txBox="1">
            <a:spLocks noGrp="1"/>
          </p:cNvSpPr>
          <p:nvPr>
            <p:ph type="body" orient="vert" idx="1"/>
          </p:nvPr>
        </p:nvSpPr>
        <p:spPr>
          <a:xfrm>
            <a:off x="457200" y="274640"/>
            <a:ext cx="6019796" cy="5851529"/>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6A5E13-C4F4-4A91-B60B-96AF0428469E}"/>
              </a:ext>
            </a:extLst>
          </p:cNvPr>
          <p:cNvSpPr txBox="1">
            <a:spLocks noGrp="1"/>
          </p:cNvSpPr>
          <p:nvPr>
            <p:ph type="dt" sz="half" idx="7"/>
          </p:nvPr>
        </p:nvSpPr>
        <p:spPr/>
        <p:txBody>
          <a:bodyPr/>
          <a:lstStyle>
            <a:lvl1pPr>
              <a:defRPr/>
            </a:lvl1pPr>
          </a:lstStyle>
          <a:p>
            <a:pPr lvl="0"/>
            <a:fld id="{1B60E3F2-EFB5-415C-8AC2-6A248476D53C}" type="datetime1">
              <a:rPr lang="en-US"/>
              <a:pPr lvl="0"/>
              <a:t>12/2/2022</a:t>
            </a:fld>
            <a:endParaRPr lang="en-US"/>
          </a:p>
        </p:txBody>
      </p:sp>
      <p:sp>
        <p:nvSpPr>
          <p:cNvPr id="5" name="Footer Placeholder 4">
            <a:extLst>
              <a:ext uri="{FF2B5EF4-FFF2-40B4-BE49-F238E27FC236}">
                <a16:creationId xmlns:a16="http://schemas.microsoft.com/office/drawing/2014/main" id="{BC2F61EF-A926-4532-A743-BC8A591D933A}"/>
              </a:ext>
            </a:extLst>
          </p:cNvPr>
          <p:cNvSpPr txBox="1">
            <a:spLocks noGrp="1"/>
          </p:cNvSpPr>
          <p:nvPr>
            <p:ph type="ftr" sz="quarter" idx="9"/>
          </p:nvPr>
        </p:nvSpPr>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id="{CBB8D74F-5F41-4F63-AC93-CAB1EA9B795B}"/>
              </a:ext>
            </a:extLst>
          </p:cNvPr>
          <p:cNvSpPr txBox="1">
            <a:spLocks noGrp="1"/>
          </p:cNvSpPr>
          <p:nvPr>
            <p:ph type="sldNum" sz="quarter" idx="8"/>
          </p:nvPr>
        </p:nvSpPr>
        <p:spPr/>
        <p:txBody>
          <a:bodyPr/>
          <a:lstStyle>
            <a:lvl1pPr>
              <a:defRPr/>
            </a:lvl1pPr>
          </a:lstStyle>
          <a:p>
            <a:pPr lvl="0"/>
            <a:fld id="{383EDE50-1FB1-4259-93DF-15ACBDC01DFF}" type="slidenum">
              <a:t>‹#›</a:t>
            </a:fld>
            <a:endParaRPr lang="en-US"/>
          </a:p>
        </p:txBody>
      </p:sp>
    </p:spTree>
    <p:extLst>
      <p:ext uri="{BB962C8B-B14F-4D97-AF65-F5344CB8AC3E}">
        <p14:creationId xmlns:p14="http://schemas.microsoft.com/office/powerpoint/2010/main" val="32852566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B548B144-9064-429A-8D8A-5C43A7700549}"/>
              </a:ext>
            </a:extLst>
          </p:cNvPr>
          <p:cNvSpPr/>
          <p:nvPr/>
        </p:nvSpPr>
        <p:spPr>
          <a:xfrm>
            <a:off x="2377" y="6400800"/>
            <a:ext cx="9141622" cy="457200"/>
          </a:xfrm>
          <a:prstGeom prst="rect">
            <a:avLst/>
          </a:prstGeom>
          <a:solidFill>
            <a:srgbClr val="2683C6"/>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3" name="Rectangle 7">
            <a:extLst>
              <a:ext uri="{FF2B5EF4-FFF2-40B4-BE49-F238E27FC236}">
                <a16:creationId xmlns:a16="http://schemas.microsoft.com/office/drawing/2014/main" id="{AF350011-384D-4D5F-BF11-A9943214EB52}"/>
              </a:ext>
            </a:extLst>
          </p:cNvPr>
          <p:cNvSpPr/>
          <p:nvPr/>
        </p:nvSpPr>
        <p:spPr>
          <a:xfrm>
            <a:off x="9" y="6334313"/>
            <a:ext cx="9141622" cy="64008"/>
          </a:xfrm>
          <a:prstGeom prst="rect">
            <a:avLst/>
          </a:prstGeom>
          <a:solidFill>
            <a:srgbClr val="1CADE4"/>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4" name="Title 1">
            <a:extLst>
              <a:ext uri="{FF2B5EF4-FFF2-40B4-BE49-F238E27FC236}">
                <a16:creationId xmlns:a16="http://schemas.microsoft.com/office/drawing/2014/main" id="{8BF3A9F8-4057-4A3A-9AF4-4C4D3C0A40E6}"/>
              </a:ext>
            </a:extLst>
          </p:cNvPr>
          <p:cNvSpPr txBox="1">
            <a:spLocks noGrp="1"/>
          </p:cNvSpPr>
          <p:nvPr>
            <p:ph type="ctrTitle"/>
          </p:nvPr>
        </p:nvSpPr>
        <p:spPr>
          <a:xfrm>
            <a:off x="822960" y="758952"/>
            <a:ext cx="7543800" cy="3566160"/>
          </a:xfrm>
        </p:spPr>
        <p:txBody>
          <a:bodyPr/>
          <a:lstStyle>
            <a:lvl1pPr>
              <a:defRPr sz="8000">
                <a:solidFill>
                  <a:srgbClr val="262626"/>
                </a:solidFill>
              </a:defRPr>
            </a:lvl1pPr>
          </a:lstStyle>
          <a:p>
            <a:pPr lvl="0"/>
            <a:r>
              <a:rPr lang="en-US"/>
              <a:t>Click to edit Master title style</a:t>
            </a:r>
          </a:p>
        </p:txBody>
      </p:sp>
      <p:sp>
        <p:nvSpPr>
          <p:cNvPr id="5" name="Subtitle 2">
            <a:extLst>
              <a:ext uri="{FF2B5EF4-FFF2-40B4-BE49-F238E27FC236}">
                <a16:creationId xmlns:a16="http://schemas.microsoft.com/office/drawing/2014/main" id="{72AEA4CF-4FD6-40A3-9412-821ADE9FFD12}"/>
              </a:ext>
            </a:extLst>
          </p:cNvPr>
          <p:cNvSpPr txBox="1">
            <a:spLocks noGrp="1"/>
          </p:cNvSpPr>
          <p:nvPr>
            <p:ph type="subTitle" idx="1"/>
          </p:nvPr>
        </p:nvSpPr>
        <p:spPr>
          <a:xfrm>
            <a:off x="825035" y="4455624"/>
            <a:ext cx="7543800" cy="1143000"/>
          </a:xfrm>
        </p:spPr>
        <p:txBody>
          <a:bodyPr lIns="91440" rIns="91440"/>
          <a:lstStyle>
            <a:lvl1pPr marL="0" indent="0">
              <a:buNone/>
              <a:defRPr sz="2400" cap="all" spc="200">
                <a:solidFill>
                  <a:srgbClr val="344068"/>
                </a:solidFill>
                <a:latin typeface="Calibri Light"/>
              </a:defRPr>
            </a:lvl1pPr>
          </a:lstStyle>
          <a:p>
            <a:pPr lvl="0"/>
            <a:r>
              <a:rPr lang="en-US"/>
              <a:t>Click to edit Master subtitle style</a:t>
            </a:r>
          </a:p>
        </p:txBody>
      </p:sp>
      <p:sp>
        <p:nvSpPr>
          <p:cNvPr id="6" name="Date Placeholder 3">
            <a:extLst>
              <a:ext uri="{FF2B5EF4-FFF2-40B4-BE49-F238E27FC236}">
                <a16:creationId xmlns:a16="http://schemas.microsoft.com/office/drawing/2014/main" id="{5AA616DE-5156-401C-9873-0F9D2D4969AA}"/>
              </a:ext>
            </a:extLst>
          </p:cNvPr>
          <p:cNvSpPr txBox="1">
            <a:spLocks noGrp="1"/>
          </p:cNvSpPr>
          <p:nvPr>
            <p:ph type="dt" sz="half" idx="7"/>
          </p:nvPr>
        </p:nvSpPr>
        <p:spPr/>
        <p:txBody>
          <a:bodyPr/>
          <a:lstStyle>
            <a:lvl1pPr>
              <a:defRPr/>
            </a:lvl1pPr>
          </a:lstStyle>
          <a:p>
            <a:pPr lvl="0"/>
            <a:fld id="{E2E52F92-41FD-42A0-8E52-C58B163B1F29}" type="datetime1">
              <a:rPr lang="en-US"/>
              <a:pPr lvl="0"/>
              <a:t>12/2/2022</a:t>
            </a:fld>
            <a:endParaRPr lang="en-US"/>
          </a:p>
        </p:txBody>
      </p:sp>
      <p:sp>
        <p:nvSpPr>
          <p:cNvPr id="7" name="Footer Placeholder 4">
            <a:extLst>
              <a:ext uri="{FF2B5EF4-FFF2-40B4-BE49-F238E27FC236}">
                <a16:creationId xmlns:a16="http://schemas.microsoft.com/office/drawing/2014/main" id="{7BA9A102-7074-4EA3-B7D1-8C016E3ECE3A}"/>
              </a:ext>
            </a:extLst>
          </p:cNvPr>
          <p:cNvSpPr txBox="1">
            <a:spLocks noGrp="1"/>
          </p:cNvSpPr>
          <p:nvPr>
            <p:ph type="ftr" sz="quarter" idx="9"/>
          </p:nvPr>
        </p:nvSpPr>
        <p:spPr/>
        <p:txBody>
          <a:bodyPr/>
          <a:lstStyle>
            <a:lvl1pPr>
              <a:defRPr/>
            </a:lvl1pPr>
          </a:lstStyle>
          <a:p>
            <a:pPr lvl="0"/>
            <a:endParaRPr lang="en-US"/>
          </a:p>
        </p:txBody>
      </p:sp>
      <p:sp>
        <p:nvSpPr>
          <p:cNvPr id="8" name="Slide Number Placeholder 5">
            <a:extLst>
              <a:ext uri="{FF2B5EF4-FFF2-40B4-BE49-F238E27FC236}">
                <a16:creationId xmlns:a16="http://schemas.microsoft.com/office/drawing/2014/main" id="{BC4E01B1-C09D-4BF6-80E5-805B36C8DC15}"/>
              </a:ext>
            </a:extLst>
          </p:cNvPr>
          <p:cNvSpPr txBox="1">
            <a:spLocks noGrp="1"/>
          </p:cNvSpPr>
          <p:nvPr>
            <p:ph type="sldNum" sz="quarter" idx="8"/>
          </p:nvPr>
        </p:nvSpPr>
        <p:spPr/>
        <p:txBody>
          <a:bodyPr/>
          <a:lstStyle>
            <a:lvl1pPr>
              <a:defRPr/>
            </a:lvl1pPr>
          </a:lstStyle>
          <a:p>
            <a:pPr lvl="0"/>
            <a:fld id="{37DA6534-B5F2-4891-B7F1-EB2511F8D328}" type="slidenum">
              <a:t>‹#›</a:t>
            </a:fld>
            <a:endParaRPr lang="en-US"/>
          </a:p>
        </p:txBody>
      </p:sp>
      <p:cxnSp>
        <p:nvCxnSpPr>
          <p:cNvPr id="9" name="Straight Connector 8">
            <a:extLst>
              <a:ext uri="{FF2B5EF4-FFF2-40B4-BE49-F238E27FC236}">
                <a16:creationId xmlns:a16="http://schemas.microsoft.com/office/drawing/2014/main" id="{1D526A57-9817-4E7F-B992-E23D94A9EF4E}"/>
              </a:ext>
            </a:extLst>
          </p:cNvPr>
          <p:cNvCxnSpPr/>
          <p:nvPr/>
        </p:nvCxnSpPr>
        <p:spPr>
          <a:xfrm>
            <a:off x="905740" y="4343400"/>
            <a:ext cx="7406640" cy="0"/>
          </a:xfrm>
          <a:prstGeom prst="straightConnector1">
            <a:avLst/>
          </a:prstGeom>
          <a:noFill/>
          <a:ln w="6345" cap="flat">
            <a:solidFill>
              <a:srgbClr val="7F7F7F"/>
            </a:solidFill>
            <a:prstDash val="solid"/>
            <a:miter/>
          </a:ln>
        </p:spPr>
      </p:cxnSp>
    </p:spTree>
    <p:extLst>
      <p:ext uri="{BB962C8B-B14F-4D97-AF65-F5344CB8AC3E}">
        <p14:creationId xmlns:p14="http://schemas.microsoft.com/office/powerpoint/2010/main" val="91721848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F4F9C08B-3C00-4269-9422-B4F1FE7EB459}"/>
              </a:ext>
            </a:extLst>
          </p:cNvPr>
          <p:cNvSpPr txBox="1">
            <a:spLocks noGrp="1"/>
          </p:cNvSpPr>
          <p:nvPr>
            <p:ph type="ftr" sz="quarter" idx="9"/>
          </p:nvPr>
        </p:nvSpPr>
        <p:spPr/>
        <p:txBody>
          <a:bodyPr/>
          <a:lstStyle>
            <a:lvl1pPr>
              <a:defRPr/>
            </a:lvl1pPr>
          </a:lstStyle>
          <a:p>
            <a:pPr lvl="0"/>
            <a:endParaRPr lang="en-US"/>
          </a:p>
        </p:txBody>
      </p:sp>
      <p:sp>
        <p:nvSpPr>
          <p:cNvPr id="3" name="Slide Number Placeholder 5">
            <a:extLst>
              <a:ext uri="{FF2B5EF4-FFF2-40B4-BE49-F238E27FC236}">
                <a16:creationId xmlns:a16="http://schemas.microsoft.com/office/drawing/2014/main" id="{6D1E96A6-E2FF-46B4-9048-CB4F3CDB1521}"/>
              </a:ext>
            </a:extLst>
          </p:cNvPr>
          <p:cNvSpPr txBox="1">
            <a:spLocks noGrp="1"/>
          </p:cNvSpPr>
          <p:nvPr>
            <p:ph type="sldNum" sz="quarter" idx="8"/>
          </p:nvPr>
        </p:nvSpPr>
        <p:spPr/>
        <p:txBody>
          <a:bodyPr/>
          <a:lstStyle>
            <a:lvl1pPr>
              <a:defRPr/>
            </a:lvl1pPr>
          </a:lstStyle>
          <a:p>
            <a:pPr lvl="0"/>
            <a:fld id="{982621F8-040B-4463-91D4-2F8798449CBC}" type="slidenum">
              <a:t>‹#›</a:t>
            </a:fld>
            <a:endParaRPr lang="en-US"/>
          </a:p>
        </p:txBody>
      </p:sp>
    </p:spTree>
    <p:extLst>
      <p:ext uri="{BB962C8B-B14F-4D97-AF65-F5344CB8AC3E}">
        <p14:creationId xmlns:p14="http://schemas.microsoft.com/office/powerpoint/2010/main" val="3187834175"/>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rgbClr val="FFFFFF"/>
        </a:solidFill>
        <a:effectLst/>
      </p:bgPr>
    </p:bg>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83CC1648-A1A7-4685-8AB5-A4E24498A292}"/>
              </a:ext>
            </a:extLst>
          </p:cNvPr>
          <p:cNvSpPr/>
          <p:nvPr/>
        </p:nvSpPr>
        <p:spPr>
          <a:xfrm>
            <a:off x="2377" y="6400800"/>
            <a:ext cx="9141622" cy="457200"/>
          </a:xfrm>
          <a:prstGeom prst="rect">
            <a:avLst/>
          </a:prstGeom>
          <a:solidFill>
            <a:srgbClr val="2683C6"/>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3" name="Rectangle 7">
            <a:extLst>
              <a:ext uri="{FF2B5EF4-FFF2-40B4-BE49-F238E27FC236}">
                <a16:creationId xmlns:a16="http://schemas.microsoft.com/office/drawing/2014/main" id="{332D250D-2C2E-42C4-900A-414B9AFFBD9D}"/>
              </a:ext>
            </a:extLst>
          </p:cNvPr>
          <p:cNvSpPr/>
          <p:nvPr/>
        </p:nvSpPr>
        <p:spPr>
          <a:xfrm>
            <a:off x="9" y="6334313"/>
            <a:ext cx="9141622" cy="64008"/>
          </a:xfrm>
          <a:prstGeom prst="rect">
            <a:avLst/>
          </a:prstGeom>
          <a:solidFill>
            <a:srgbClr val="1CADE4"/>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4" name="Title 1">
            <a:extLst>
              <a:ext uri="{FF2B5EF4-FFF2-40B4-BE49-F238E27FC236}">
                <a16:creationId xmlns:a16="http://schemas.microsoft.com/office/drawing/2014/main" id="{A1B3CF11-E432-4391-BC4D-41B39AD18C92}"/>
              </a:ext>
            </a:extLst>
          </p:cNvPr>
          <p:cNvSpPr txBox="1">
            <a:spLocks noGrp="1"/>
          </p:cNvSpPr>
          <p:nvPr>
            <p:ph type="title"/>
          </p:nvPr>
        </p:nvSpPr>
        <p:spPr>
          <a:xfrm>
            <a:off x="822960" y="758952"/>
            <a:ext cx="7543800" cy="3566160"/>
          </a:xfrm>
        </p:spPr>
        <p:txBody>
          <a:bodyPr/>
          <a:lstStyle>
            <a:lvl1pPr>
              <a:defRPr sz="8000">
                <a:solidFill>
                  <a:srgbClr val="262626"/>
                </a:solidFill>
              </a:defRPr>
            </a:lvl1pPr>
          </a:lstStyle>
          <a:p>
            <a:pPr lvl="0"/>
            <a:r>
              <a:rPr lang="en-US"/>
              <a:t>Click to edit Master title style</a:t>
            </a:r>
          </a:p>
        </p:txBody>
      </p:sp>
      <p:sp>
        <p:nvSpPr>
          <p:cNvPr id="5" name="Text Placeholder 2">
            <a:extLst>
              <a:ext uri="{FF2B5EF4-FFF2-40B4-BE49-F238E27FC236}">
                <a16:creationId xmlns:a16="http://schemas.microsoft.com/office/drawing/2014/main" id="{45D5FF53-FDE5-435A-8D5E-8B9593317070}"/>
              </a:ext>
            </a:extLst>
          </p:cNvPr>
          <p:cNvSpPr txBox="1">
            <a:spLocks noGrp="1"/>
          </p:cNvSpPr>
          <p:nvPr>
            <p:ph type="body" idx="1"/>
          </p:nvPr>
        </p:nvSpPr>
        <p:spPr>
          <a:xfrm>
            <a:off x="822960" y="4453128"/>
            <a:ext cx="7543800" cy="1143000"/>
          </a:xfrm>
        </p:spPr>
        <p:txBody>
          <a:bodyPr lIns="91440" rIns="91440"/>
          <a:lstStyle>
            <a:lvl1pPr marL="0" indent="0">
              <a:buNone/>
              <a:defRPr sz="2400" cap="all" spc="200">
                <a:solidFill>
                  <a:srgbClr val="344068"/>
                </a:solidFill>
                <a:latin typeface="Calibri Light"/>
              </a:defRPr>
            </a:lvl1pPr>
          </a:lstStyle>
          <a:p>
            <a:pPr lvl="0"/>
            <a:r>
              <a:rPr lang="en-US"/>
              <a:t>Click to edit Master text styles</a:t>
            </a:r>
          </a:p>
        </p:txBody>
      </p:sp>
      <p:sp>
        <p:nvSpPr>
          <p:cNvPr id="6" name="Date Placeholder 3">
            <a:extLst>
              <a:ext uri="{FF2B5EF4-FFF2-40B4-BE49-F238E27FC236}">
                <a16:creationId xmlns:a16="http://schemas.microsoft.com/office/drawing/2014/main" id="{BA3D4496-4A83-4D1D-A078-9E851B5AB089}"/>
              </a:ext>
            </a:extLst>
          </p:cNvPr>
          <p:cNvSpPr txBox="1">
            <a:spLocks noGrp="1"/>
          </p:cNvSpPr>
          <p:nvPr>
            <p:ph type="dt" sz="half" idx="7"/>
          </p:nvPr>
        </p:nvSpPr>
        <p:spPr/>
        <p:txBody>
          <a:bodyPr/>
          <a:lstStyle>
            <a:lvl1pPr>
              <a:defRPr/>
            </a:lvl1pPr>
          </a:lstStyle>
          <a:p>
            <a:pPr lvl="0"/>
            <a:fld id="{09A9F2DB-63C5-4A4A-8479-074C8EF52A96}" type="datetime1">
              <a:rPr lang="en-US"/>
              <a:pPr lvl="0"/>
              <a:t>12/2/2022</a:t>
            </a:fld>
            <a:endParaRPr lang="en-US"/>
          </a:p>
        </p:txBody>
      </p:sp>
      <p:sp>
        <p:nvSpPr>
          <p:cNvPr id="7" name="Footer Placeholder 4">
            <a:extLst>
              <a:ext uri="{FF2B5EF4-FFF2-40B4-BE49-F238E27FC236}">
                <a16:creationId xmlns:a16="http://schemas.microsoft.com/office/drawing/2014/main" id="{C1127CE1-8FE2-4606-B82E-F2243571C64A}"/>
              </a:ext>
            </a:extLst>
          </p:cNvPr>
          <p:cNvSpPr txBox="1">
            <a:spLocks noGrp="1"/>
          </p:cNvSpPr>
          <p:nvPr>
            <p:ph type="ftr" sz="quarter" idx="9"/>
          </p:nvPr>
        </p:nvSpPr>
        <p:spPr/>
        <p:txBody>
          <a:bodyPr/>
          <a:lstStyle>
            <a:lvl1pPr>
              <a:defRPr/>
            </a:lvl1pPr>
          </a:lstStyle>
          <a:p>
            <a:pPr lvl="0"/>
            <a:endParaRPr lang="en-US"/>
          </a:p>
        </p:txBody>
      </p:sp>
      <p:sp>
        <p:nvSpPr>
          <p:cNvPr id="8" name="Slide Number Placeholder 5">
            <a:extLst>
              <a:ext uri="{FF2B5EF4-FFF2-40B4-BE49-F238E27FC236}">
                <a16:creationId xmlns:a16="http://schemas.microsoft.com/office/drawing/2014/main" id="{9BA77192-481E-4540-8672-56823234C257}"/>
              </a:ext>
            </a:extLst>
          </p:cNvPr>
          <p:cNvSpPr txBox="1">
            <a:spLocks noGrp="1"/>
          </p:cNvSpPr>
          <p:nvPr>
            <p:ph type="sldNum" sz="quarter" idx="8"/>
          </p:nvPr>
        </p:nvSpPr>
        <p:spPr/>
        <p:txBody>
          <a:bodyPr/>
          <a:lstStyle>
            <a:lvl1pPr>
              <a:defRPr/>
            </a:lvl1pPr>
          </a:lstStyle>
          <a:p>
            <a:pPr lvl="0"/>
            <a:fld id="{DDC25548-94C8-416E-94D5-C57A51113E58}" type="slidenum">
              <a:t>‹#›</a:t>
            </a:fld>
            <a:endParaRPr lang="en-US"/>
          </a:p>
        </p:txBody>
      </p:sp>
      <p:cxnSp>
        <p:nvCxnSpPr>
          <p:cNvPr id="9" name="Straight Connector 8">
            <a:extLst>
              <a:ext uri="{FF2B5EF4-FFF2-40B4-BE49-F238E27FC236}">
                <a16:creationId xmlns:a16="http://schemas.microsoft.com/office/drawing/2014/main" id="{2E26B367-0BB4-4224-B48E-BFF248EDED97}"/>
              </a:ext>
            </a:extLst>
          </p:cNvPr>
          <p:cNvCxnSpPr/>
          <p:nvPr/>
        </p:nvCxnSpPr>
        <p:spPr>
          <a:xfrm>
            <a:off x="905740" y="4343400"/>
            <a:ext cx="7406640" cy="0"/>
          </a:xfrm>
          <a:prstGeom prst="straightConnector1">
            <a:avLst/>
          </a:prstGeom>
          <a:noFill/>
          <a:ln w="6345" cap="flat">
            <a:solidFill>
              <a:srgbClr val="7F7F7F"/>
            </a:solidFill>
            <a:prstDash val="solid"/>
            <a:miter/>
          </a:ln>
        </p:spPr>
      </p:cxnSp>
    </p:spTree>
    <p:extLst>
      <p:ext uri="{BB962C8B-B14F-4D97-AF65-F5344CB8AC3E}">
        <p14:creationId xmlns:p14="http://schemas.microsoft.com/office/powerpoint/2010/main" val="4779440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Date Placeholder 4">
            <a:extLst>
              <a:ext uri="{FF2B5EF4-FFF2-40B4-BE49-F238E27FC236}">
                <a16:creationId xmlns:a16="http://schemas.microsoft.com/office/drawing/2014/main" id="{03374025-CA80-483C-ADEF-B2831E18622D}"/>
              </a:ext>
            </a:extLst>
          </p:cNvPr>
          <p:cNvSpPr txBox="1">
            <a:spLocks noGrp="1"/>
          </p:cNvSpPr>
          <p:nvPr>
            <p:ph type="dt" sz="half" idx="7"/>
          </p:nvPr>
        </p:nvSpPr>
        <p:spPr/>
        <p:txBody>
          <a:bodyPr/>
          <a:lstStyle>
            <a:lvl1pPr>
              <a:defRPr/>
            </a:lvl1pPr>
          </a:lstStyle>
          <a:p>
            <a:pPr lvl="0"/>
            <a:r>
              <a:rPr lang="en-US"/>
              <a:t>NYC HPD Division of Tenant Resources</a:t>
            </a:r>
          </a:p>
        </p:txBody>
      </p:sp>
      <p:sp>
        <p:nvSpPr>
          <p:cNvPr id="3" name="Footer Placeholder 5">
            <a:extLst>
              <a:ext uri="{FF2B5EF4-FFF2-40B4-BE49-F238E27FC236}">
                <a16:creationId xmlns:a16="http://schemas.microsoft.com/office/drawing/2014/main" id="{653CD875-72CA-4857-81D6-77B1CCD190EC}"/>
              </a:ext>
            </a:extLst>
          </p:cNvPr>
          <p:cNvSpPr txBox="1">
            <a:spLocks noGrp="1"/>
          </p:cNvSpPr>
          <p:nvPr>
            <p:ph type="ftr" sz="quarter" idx="9"/>
          </p:nvPr>
        </p:nvSpPr>
        <p:spPr/>
        <p:txBody>
          <a:bodyPr/>
          <a:lstStyle>
            <a:lvl1pPr>
              <a:defRPr/>
            </a:lvl1pPr>
          </a:lstStyle>
          <a:p>
            <a:pPr lvl="0"/>
            <a:endParaRPr lang="en-US"/>
          </a:p>
        </p:txBody>
      </p:sp>
      <p:sp>
        <p:nvSpPr>
          <p:cNvPr id="4" name="Slide Number Placeholder 6">
            <a:extLst>
              <a:ext uri="{FF2B5EF4-FFF2-40B4-BE49-F238E27FC236}">
                <a16:creationId xmlns:a16="http://schemas.microsoft.com/office/drawing/2014/main" id="{89F8BA80-A6C0-464C-8AB5-62420C8E05A9}"/>
              </a:ext>
            </a:extLst>
          </p:cNvPr>
          <p:cNvSpPr txBox="1">
            <a:spLocks noGrp="1"/>
          </p:cNvSpPr>
          <p:nvPr>
            <p:ph type="sldNum" sz="quarter" idx="8"/>
          </p:nvPr>
        </p:nvSpPr>
        <p:spPr/>
        <p:txBody>
          <a:bodyPr/>
          <a:lstStyle>
            <a:lvl1pPr>
              <a:defRPr/>
            </a:lvl1pPr>
          </a:lstStyle>
          <a:p>
            <a:pPr lvl="0"/>
            <a:fld id="{711EBB65-9DAB-411A-91DA-7A19608A2036}" type="slidenum">
              <a:t>‹#›</a:t>
            </a:fld>
            <a:endParaRPr lang="en-US"/>
          </a:p>
        </p:txBody>
      </p:sp>
    </p:spTree>
    <p:extLst>
      <p:ext uri="{BB962C8B-B14F-4D97-AF65-F5344CB8AC3E}">
        <p14:creationId xmlns:p14="http://schemas.microsoft.com/office/powerpoint/2010/main" val="35500468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8AA72B36-B4D4-47E9-8173-3D84B5991009}"/>
              </a:ext>
            </a:extLst>
          </p:cNvPr>
          <p:cNvSpPr txBox="1">
            <a:spLocks noGrp="1"/>
          </p:cNvSpPr>
          <p:nvPr>
            <p:ph type="body" idx="1"/>
          </p:nvPr>
        </p:nvSpPr>
        <p:spPr>
          <a:xfrm>
            <a:off x="4663440" y="1846054"/>
            <a:ext cx="3703320" cy="736284"/>
          </a:xfrm>
        </p:spPr>
        <p:txBody>
          <a:bodyPr lIns="91440" rIns="91440" anchor="ctr"/>
          <a:lstStyle>
            <a:lvl1pPr marL="0" indent="0">
              <a:buNone/>
              <a:defRPr cap="all">
                <a:solidFill>
                  <a:srgbClr val="344068"/>
                </a:solidFill>
              </a:defRPr>
            </a:lvl1pPr>
          </a:lstStyle>
          <a:p>
            <a:pPr lvl="0"/>
            <a:r>
              <a:rPr lang="en-US"/>
              <a:t>Click to edit Master text styles</a:t>
            </a:r>
          </a:p>
        </p:txBody>
      </p:sp>
      <p:sp>
        <p:nvSpPr>
          <p:cNvPr id="3" name="Content Placeholder 5">
            <a:extLst>
              <a:ext uri="{FF2B5EF4-FFF2-40B4-BE49-F238E27FC236}">
                <a16:creationId xmlns:a16="http://schemas.microsoft.com/office/drawing/2014/main" id="{090DF766-2E83-413F-928C-19C9959F749D}"/>
              </a:ext>
            </a:extLst>
          </p:cNvPr>
          <p:cNvSpPr txBox="1">
            <a:spLocks noGrp="1"/>
          </p:cNvSpPr>
          <p:nvPr>
            <p:ph idx="2"/>
          </p:nvPr>
        </p:nvSpPr>
        <p:spPr>
          <a:xfrm>
            <a:off x="4663440" y="2582329"/>
            <a:ext cx="3703320" cy="3286755"/>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6">
            <a:extLst>
              <a:ext uri="{FF2B5EF4-FFF2-40B4-BE49-F238E27FC236}">
                <a16:creationId xmlns:a16="http://schemas.microsoft.com/office/drawing/2014/main" id="{E977A2E3-13D3-4B1B-9233-C0F68BC51AC2}"/>
              </a:ext>
            </a:extLst>
          </p:cNvPr>
          <p:cNvSpPr txBox="1">
            <a:spLocks noGrp="1"/>
          </p:cNvSpPr>
          <p:nvPr>
            <p:ph type="dt" sz="half" idx="7"/>
          </p:nvPr>
        </p:nvSpPr>
        <p:spPr/>
        <p:txBody>
          <a:bodyPr/>
          <a:lstStyle>
            <a:lvl1pPr>
              <a:defRPr/>
            </a:lvl1pPr>
          </a:lstStyle>
          <a:p>
            <a:pPr lvl="0"/>
            <a:r>
              <a:rPr lang="en-US"/>
              <a:t>NYC HPD Division of Tenant Resources</a:t>
            </a:r>
          </a:p>
        </p:txBody>
      </p:sp>
      <p:sp>
        <p:nvSpPr>
          <p:cNvPr id="5" name="Footer Placeholder 7">
            <a:extLst>
              <a:ext uri="{FF2B5EF4-FFF2-40B4-BE49-F238E27FC236}">
                <a16:creationId xmlns:a16="http://schemas.microsoft.com/office/drawing/2014/main" id="{8BE73985-A5E3-4A58-A5AC-55FC7B7CA1D9}"/>
              </a:ext>
            </a:extLst>
          </p:cNvPr>
          <p:cNvSpPr txBox="1">
            <a:spLocks noGrp="1"/>
          </p:cNvSpPr>
          <p:nvPr>
            <p:ph type="ftr" sz="quarter" idx="9"/>
          </p:nvPr>
        </p:nvSpPr>
        <p:spPr/>
        <p:txBody>
          <a:bodyPr/>
          <a:lstStyle>
            <a:lvl1pPr>
              <a:defRPr/>
            </a:lvl1pPr>
          </a:lstStyle>
          <a:p>
            <a:pPr lvl="0"/>
            <a:endParaRPr lang="en-US"/>
          </a:p>
        </p:txBody>
      </p:sp>
      <p:sp>
        <p:nvSpPr>
          <p:cNvPr id="6" name="Slide Number Placeholder 8">
            <a:extLst>
              <a:ext uri="{FF2B5EF4-FFF2-40B4-BE49-F238E27FC236}">
                <a16:creationId xmlns:a16="http://schemas.microsoft.com/office/drawing/2014/main" id="{37C8061E-0159-42D9-B436-BDCE4B89BD9F}"/>
              </a:ext>
            </a:extLst>
          </p:cNvPr>
          <p:cNvSpPr txBox="1">
            <a:spLocks noGrp="1"/>
          </p:cNvSpPr>
          <p:nvPr>
            <p:ph type="sldNum" sz="quarter" idx="8"/>
          </p:nvPr>
        </p:nvSpPr>
        <p:spPr/>
        <p:txBody>
          <a:bodyPr/>
          <a:lstStyle>
            <a:lvl1pPr>
              <a:defRPr/>
            </a:lvl1pPr>
          </a:lstStyle>
          <a:p>
            <a:pPr lvl="0"/>
            <a:fld id="{29D3C518-56F9-4498-B411-7F847723F107}" type="slidenum">
              <a:t>‹#›</a:t>
            </a:fld>
            <a:endParaRPr lang="en-US"/>
          </a:p>
        </p:txBody>
      </p:sp>
    </p:spTree>
    <p:extLst>
      <p:ext uri="{BB962C8B-B14F-4D97-AF65-F5344CB8AC3E}">
        <p14:creationId xmlns:p14="http://schemas.microsoft.com/office/powerpoint/2010/main" val="499519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Slide Number Placeholder 4">
            <a:extLst>
              <a:ext uri="{FF2B5EF4-FFF2-40B4-BE49-F238E27FC236}">
                <a16:creationId xmlns:a16="http://schemas.microsoft.com/office/drawing/2014/main" id="{E865E8BC-8CDA-404D-AC98-333DA436C5C7}"/>
              </a:ext>
            </a:extLst>
          </p:cNvPr>
          <p:cNvSpPr txBox="1">
            <a:spLocks noGrp="1"/>
          </p:cNvSpPr>
          <p:nvPr>
            <p:ph type="sldNum" sz="quarter" idx="8"/>
          </p:nvPr>
        </p:nvSpPr>
        <p:spPr/>
        <p:txBody>
          <a:bodyPr/>
          <a:lstStyle>
            <a:lvl1pPr>
              <a:defRPr/>
            </a:lvl1pPr>
          </a:lstStyle>
          <a:p>
            <a:pPr lvl="0"/>
            <a:fld id="{444453C0-27C8-4603-AAA0-9636F3DDAC2C}" type="slidenum">
              <a:t>‹#›</a:t>
            </a:fld>
            <a:endParaRPr lang="en-US"/>
          </a:p>
        </p:txBody>
      </p:sp>
    </p:spTree>
    <p:extLst>
      <p:ext uri="{BB962C8B-B14F-4D97-AF65-F5344CB8AC3E}">
        <p14:creationId xmlns:p14="http://schemas.microsoft.com/office/powerpoint/2010/main" val="29733101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05DC59F1-9681-427B-9A6F-CCC7B12C28DF}"/>
              </a:ext>
            </a:extLst>
          </p:cNvPr>
          <p:cNvSpPr/>
          <p:nvPr/>
        </p:nvSpPr>
        <p:spPr>
          <a:xfrm>
            <a:off x="2377" y="6400800"/>
            <a:ext cx="9141622" cy="457200"/>
          </a:xfrm>
          <a:prstGeom prst="rect">
            <a:avLst/>
          </a:prstGeom>
          <a:solidFill>
            <a:srgbClr val="2683C6"/>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3" name="Rectangle 5">
            <a:extLst>
              <a:ext uri="{FF2B5EF4-FFF2-40B4-BE49-F238E27FC236}">
                <a16:creationId xmlns:a16="http://schemas.microsoft.com/office/drawing/2014/main" id="{F2821E81-9A44-4013-9808-996D0C8C6EC1}"/>
              </a:ext>
            </a:extLst>
          </p:cNvPr>
          <p:cNvSpPr/>
          <p:nvPr/>
        </p:nvSpPr>
        <p:spPr>
          <a:xfrm>
            <a:off x="9" y="6334313"/>
            <a:ext cx="9141622" cy="64008"/>
          </a:xfrm>
          <a:prstGeom prst="rect">
            <a:avLst/>
          </a:prstGeom>
          <a:solidFill>
            <a:srgbClr val="1CADE4"/>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4" name="Date Placeholder 6">
            <a:extLst>
              <a:ext uri="{FF2B5EF4-FFF2-40B4-BE49-F238E27FC236}">
                <a16:creationId xmlns:a16="http://schemas.microsoft.com/office/drawing/2014/main" id="{BE373F65-59DA-48BD-A48D-98E085BF4056}"/>
              </a:ext>
            </a:extLst>
          </p:cNvPr>
          <p:cNvSpPr txBox="1">
            <a:spLocks noGrp="1"/>
          </p:cNvSpPr>
          <p:nvPr>
            <p:ph type="dt" sz="half" idx="7"/>
          </p:nvPr>
        </p:nvSpPr>
        <p:spPr/>
        <p:txBody>
          <a:bodyPr/>
          <a:lstStyle>
            <a:lvl1pPr>
              <a:defRPr/>
            </a:lvl1pPr>
          </a:lstStyle>
          <a:p>
            <a:pPr lvl="0"/>
            <a:r>
              <a:rPr lang="en-US"/>
              <a:t>NYC HPD Division of Tenant Resources</a:t>
            </a:r>
          </a:p>
        </p:txBody>
      </p:sp>
      <p:sp>
        <p:nvSpPr>
          <p:cNvPr id="5" name="Footer Placeholder 7">
            <a:extLst>
              <a:ext uri="{FF2B5EF4-FFF2-40B4-BE49-F238E27FC236}">
                <a16:creationId xmlns:a16="http://schemas.microsoft.com/office/drawing/2014/main" id="{BF4756C3-7C0D-48AB-B206-975800F591C8}"/>
              </a:ext>
            </a:extLst>
          </p:cNvPr>
          <p:cNvSpPr txBox="1">
            <a:spLocks noGrp="1"/>
          </p:cNvSpPr>
          <p:nvPr>
            <p:ph type="ftr" sz="quarter" idx="9"/>
          </p:nvPr>
        </p:nvSpPr>
        <p:spPr/>
        <p:txBody>
          <a:bodyPr/>
          <a:lstStyle>
            <a:lvl1pPr>
              <a:defRPr/>
            </a:lvl1pPr>
          </a:lstStyle>
          <a:p>
            <a:pPr lvl="0"/>
            <a:endParaRPr lang="en-US"/>
          </a:p>
        </p:txBody>
      </p:sp>
      <p:sp>
        <p:nvSpPr>
          <p:cNvPr id="6" name="Slide Number Placeholder 8">
            <a:extLst>
              <a:ext uri="{FF2B5EF4-FFF2-40B4-BE49-F238E27FC236}">
                <a16:creationId xmlns:a16="http://schemas.microsoft.com/office/drawing/2014/main" id="{027F9817-1E3C-4549-A56F-9A56F3B50327}"/>
              </a:ext>
            </a:extLst>
          </p:cNvPr>
          <p:cNvSpPr txBox="1">
            <a:spLocks noGrp="1"/>
          </p:cNvSpPr>
          <p:nvPr>
            <p:ph type="sldNum" sz="quarter" idx="8"/>
          </p:nvPr>
        </p:nvSpPr>
        <p:spPr/>
        <p:txBody>
          <a:bodyPr/>
          <a:lstStyle>
            <a:lvl1pPr>
              <a:defRPr/>
            </a:lvl1pPr>
          </a:lstStyle>
          <a:p>
            <a:pPr lvl="0"/>
            <a:fld id="{F8735FD0-0374-4EAF-BAFB-E02BF8933A6A}" type="slidenum">
              <a:t>‹#›</a:t>
            </a:fld>
            <a:endParaRPr lang="en-US"/>
          </a:p>
        </p:txBody>
      </p:sp>
    </p:spTree>
    <p:extLst>
      <p:ext uri="{BB962C8B-B14F-4D97-AF65-F5344CB8AC3E}">
        <p14:creationId xmlns:p14="http://schemas.microsoft.com/office/powerpoint/2010/main" val="1236832152"/>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D2609F80-A6BC-4F40-917D-0A64F9602571}"/>
              </a:ext>
            </a:extLst>
          </p:cNvPr>
          <p:cNvSpPr/>
          <p:nvPr/>
        </p:nvSpPr>
        <p:spPr>
          <a:xfrm>
            <a:off x="9" y="0"/>
            <a:ext cx="3038094" cy="6858000"/>
          </a:xfrm>
          <a:prstGeom prst="rect">
            <a:avLst/>
          </a:prstGeom>
          <a:solidFill>
            <a:srgbClr val="2683C6"/>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3" name="Rectangle 8">
            <a:extLst>
              <a:ext uri="{FF2B5EF4-FFF2-40B4-BE49-F238E27FC236}">
                <a16:creationId xmlns:a16="http://schemas.microsoft.com/office/drawing/2014/main" id="{3FC4FBB7-2E3D-42F7-9A29-CEBC96F45866}"/>
              </a:ext>
            </a:extLst>
          </p:cNvPr>
          <p:cNvSpPr/>
          <p:nvPr/>
        </p:nvSpPr>
        <p:spPr>
          <a:xfrm>
            <a:off x="3030056" y="0"/>
            <a:ext cx="48006" cy="6858000"/>
          </a:xfrm>
          <a:prstGeom prst="rect">
            <a:avLst/>
          </a:prstGeom>
          <a:solidFill>
            <a:srgbClr val="1CADE4"/>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4" name="Title 1">
            <a:extLst>
              <a:ext uri="{FF2B5EF4-FFF2-40B4-BE49-F238E27FC236}">
                <a16:creationId xmlns:a16="http://schemas.microsoft.com/office/drawing/2014/main" id="{DBA97D3C-9F51-4D03-ABEA-69821B6AAA31}"/>
              </a:ext>
            </a:extLst>
          </p:cNvPr>
          <p:cNvSpPr txBox="1">
            <a:spLocks noGrp="1"/>
          </p:cNvSpPr>
          <p:nvPr>
            <p:ph type="title"/>
          </p:nvPr>
        </p:nvSpPr>
        <p:spPr>
          <a:xfrm>
            <a:off x="342900" y="594360"/>
            <a:ext cx="2400300" cy="2286000"/>
          </a:xfrm>
        </p:spPr>
        <p:txBody>
          <a:bodyPr/>
          <a:lstStyle>
            <a:lvl1pPr>
              <a:defRPr sz="3600">
                <a:solidFill>
                  <a:srgbClr val="FFFFFF"/>
                </a:solidFill>
              </a:defRPr>
            </a:lvl1pPr>
          </a:lstStyle>
          <a:p>
            <a:pPr lvl="0"/>
            <a:r>
              <a:rPr lang="en-US"/>
              <a:t>Click to edit Master title style</a:t>
            </a:r>
          </a:p>
        </p:txBody>
      </p:sp>
      <p:sp>
        <p:nvSpPr>
          <p:cNvPr id="5" name="Content Placeholder 2">
            <a:extLst>
              <a:ext uri="{FF2B5EF4-FFF2-40B4-BE49-F238E27FC236}">
                <a16:creationId xmlns:a16="http://schemas.microsoft.com/office/drawing/2014/main" id="{9395820F-3447-4E77-A347-2672ED3A359D}"/>
              </a:ext>
            </a:extLst>
          </p:cNvPr>
          <p:cNvSpPr txBox="1">
            <a:spLocks noGrp="1"/>
          </p:cNvSpPr>
          <p:nvPr>
            <p:ph idx="1"/>
          </p:nvPr>
        </p:nvSpPr>
        <p:spPr>
          <a:xfrm>
            <a:off x="3600450" y="731520"/>
            <a:ext cx="4869179" cy="5257800"/>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6F01234E-3C7B-4ABC-9078-1283DDF434ED}"/>
              </a:ext>
            </a:extLst>
          </p:cNvPr>
          <p:cNvSpPr txBox="1">
            <a:spLocks noGrp="1"/>
          </p:cNvSpPr>
          <p:nvPr>
            <p:ph type="body" idx="2"/>
          </p:nvPr>
        </p:nvSpPr>
        <p:spPr>
          <a:xfrm>
            <a:off x="342900" y="2926080"/>
            <a:ext cx="2400300" cy="3379119"/>
          </a:xfrm>
        </p:spPr>
        <p:txBody>
          <a:bodyPr lIns="91440" rIns="91440"/>
          <a:lstStyle>
            <a:lvl1pPr marL="0" indent="0">
              <a:buNone/>
              <a:defRPr sz="1500">
                <a:solidFill>
                  <a:srgbClr val="FFFFFF"/>
                </a:solidFill>
              </a:defRPr>
            </a:lvl1pPr>
          </a:lstStyle>
          <a:p>
            <a:pPr lvl="0"/>
            <a:r>
              <a:rPr lang="en-US"/>
              <a:t>Click to edit Master text styles</a:t>
            </a:r>
          </a:p>
        </p:txBody>
      </p:sp>
      <p:sp>
        <p:nvSpPr>
          <p:cNvPr id="7" name="Date Placeholder 4">
            <a:extLst>
              <a:ext uri="{FF2B5EF4-FFF2-40B4-BE49-F238E27FC236}">
                <a16:creationId xmlns:a16="http://schemas.microsoft.com/office/drawing/2014/main" id="{1887F134-2395-43F2-B093-101AAC5E64D9}"/>
              </a:ext>
            </a:extLst>
          </p:cNvPr>
          <p:cNvSpPr txBox="1">
            <a:spLocks noGrp="1"/>
          </p:cNvSpPr>
          <p:nvPr>
            <p:ph type="dt" sz="half" idx="7"/>
          </p:nvPr>
        </p:nvSpPr>
        <p:spPr>
          <a:xfrm>
            <a:off x="349136" y="6459787"/>
            <a:ext cx="1963884" cy="365129"/>
          </a:xfrm>
        </p:spPr>
        <p:txBody>
          <a:bodyPr/>
          <a:lstStyle>
            <a:lvl1pPr>
              <a:defRPr/>
            </a:lvl1pPr>
          </a:lstStyle>
          <a:p>
            <a:pPr lvl="0"/>
            <a:r>
              <a:rPr lang="en-US"/>
              <a:t>NYC HPD Division of Tenant Resources</a:t>
            </a:r>
          </a:p>
        </p:txBody>
      </p:sp>
      <p:sp>
        <p:nvSpPr>
          <p:cNvPr id="8" name="Footer Placeholder 5">
            <a:extLst>
              <a:ext uri="{FF2B5EF4-FFF2-40B4-BE49-F238E27FC236}">
                <a16:creationId xmlns:a16="http://schemas.microsoft.com/office/drawing/2014/main" id="{40806216-27CA-445D-99B4-A639BAB97BDF}"/>
              </a:ext>
            </a:extLst>
          </p:cNvPr>
          <p:cNvSpPr txBox="1">
            <a:spLocks noGrp="1"/>
          </p:cNvSpPr>
          <p:nvPr>
            <p:ph type="ftr" sz="quarter" idx="9"/>
          </p:nvPr>
        </p:nvSpPr>
        <p:spPr>
          <a:xfrm>
            <a:off x="3600450" y="6459787"/>
            <a:ext cx="3486149" cy="365129"/>
          </a:xfrm>
        </p:spPr>
        <p:txBody>
          <a:bodyPr anchorCtr="0"/>
          <a:lstStyle>
            <a:lvl1pPr algn="l">
              <a:defRPr>
                <a:solidFill>
                  <a:srgbClr val="344068"/>
                </a:solidFill>
              </a:defRPr>
            </a:lvl1pPr>
          </a:lstStyle>
          <a:p>
            <a:pPr lvl="0"/>
            <a:endParaRPr lang="en-US"/>
          </a:p>
        </p:txBody>
      </p:sp>
      <p:sp>
        <p:nvSpPr>
          <p:cNvPr id="9" name="Slide Number Placeholder 6">
            <a:extLst>
              <a:ext uri="{FF2B5EF4-FFF2-40B4-BE49-F238E27FC236}">
                <a16:creationId xmlns:a16="http://schemas.microsoft.com/office/drawing/2014/main" id="{183D5C87-7ED6-438B-B8C5-68171F3A25C3}"/>
              </a:ext>
            </a:extLst>
          </p:cNvPr>
          <p:cNvSpPr txBox="1">
            <a:spLocks noGrp="1"/>
          </p:cNvSpPr>
          <p:nvPr>
            <p:ph type="sldNum" sz="quarter" idx="8"/>
          </p:nvPr>
        </p:nvSpPr>
        <p:spPr/>
        <p:txBody>
          <a:bodyPr/>
          <a:lstStyle>
            <a:lvl1pPr>
              <a:defRPr>
                <a:solidFill>
                  <a:srgbClr val="344068"/>
                </a:solidFill>
              </a:defRPr>
            </a:lvl1pPr>
          </a:lstStyle>
          <a:p>
            <a:pPr lvl="0"/>
            <a:fld id="{7A925820-9A01-4FAF-B544-A11044E62FE3}" type="slidenum">
              <a:t>‹#›</a:t>
            </a:fld>
            <a:endParaRPr lang="en-US"/>
          </a:p>
        </p:txBody>
      </p:sp>
    </p:spTree>
    <p:extLst>
      <p:ext uri="{BB962C8B-B14F-4D97-AF65-F5344CB8AC3E}">
        <p14:creationId xmlns:p14="http://schemas.microsoft.com/office/powerpoint/2010/main" val="3025273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45ADA-9A78-43F4-842F-A97FFBE72218}"/>
              </a:ext>
            </a:extLst>
          </p:cNvPr>
          <p:cNvSpPr txBox="1">
            <a:spLocks noGrp="1"/>
          </p:cNvSpPr>
          <p:nvPr>
            <p:ph type="title"/>
          </p:nvPr>
        </p:nvSpPr>
        <p:spPr/>
        <p:txBody>
          <a:bodyPr/>
          <a:lstStyle>
            <a:lvl1pPr>
              <a:defRPr/>
            </a:lvl1pPr>
          </a:lstStyle>
          <a:p>
            <a:pPr lvl="0"/>
            <a:r>
              <a:rPr lang="en-US"/>
              <a:t>Click to edit Master title style</a:t>
            </a:r>
          </a:p>
        </p:txBody>
      </p:sp>
      <p:sp>
        <p:nvSpPr>
          <p:cNvPr id="3" name="Content Placeholder 2">
            <a:extLst>
              <a:ext uri="{FF2B5EF4-FFF2-40B4-BE49-F238E27FC236}">
                <a16:creationId xmlns:a16="http://schemas.microsoft.com/office/drawing/2014/main" id="{A7C19B33-72C3-4E45-9EAB-4031104F0F6B}"/>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72A993-51DF-4434-A678-60340C1A8E07}"/>
              </a:ext>
            </a:extLst>
          </p:cNvPr>
          <p:cNvSpPr txBox="1">
            <a:spLocks noGrp="1"/>
          </p:cNvSpPr>
          <p:nvPr>
            <p:ph type="dt" sz="half" idx="7"/>
          </p:nvPr>
        </p:nvSpPr>
        <p:spPr/>
        <p:txBody>
          <a:bodyPr/>
          <a:lstStyle>
            <a:lvl1pPr>
              <a:defRPr/>
            </a:lvl1pPr>
          </a:lstStyle>
          <a:p>
            <a:pPr lvl="0"/>
            <a:fld id="{48544CE8-ED15-458E-9891-0C6A44B59EE1}" type="datetime1">
              <a:rPr lang="en-US"/>
              <a:pPr lvl="0"/>
              <a:t>12/2/2022</a:t>
            </a:fld>
            <a:endParaRPr lang="en-US"/>
          </a:p>
        </p:txBody>
      </p:sp>
      <p:sp>
        <p:nvSpPr>
          <p:cNvPr id="5" name="Footer Placeholder 4">
            <a:extLst>
              <a:ext uri="{FF2B5EF4-FFF2-40B4-BE49-F238E27FC236}">
                <a16:creationId xmlns:a16="http://schemas.microsoft.com/office/drawing/2014/main" id="{6A7A6081-F6B5-4472-BBF6-A157215DB3FE}"/>
              </a:ext>
            </a:extLst>
          </p:cNvPr>
          <p:cNvSpPr txBox="1">
            <a:spLocks noGrp="1"/>
          </p:cNvSpPr>
          <p:nvPr>
            <p:ph type="ftr" sz="quarter" idx="9"/>
          </p:nvPr>
        </p:nvSpPr>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id="{70DDBDF5-D11C-4678-B5C1-EA292515C57D}"/>
              </a:ext>
            </a:extLst>
          </p:cNvPr>
          <p:cNvSpPr txBox="1">
            <a:spLocks noGrp="1"/>
          </p:cNvSpPr>
          <p:nvPr>
            <p:ph type="sldNum" sz="quarter" idx="8"/>
          </p:nvPr>
        </p:nvSpPr>
        <p:spPr/>
        <p:txBody>
          <a:bodyPr/>
          <a:lstStyle>
            <a:lvl1pPr>
              <a:defRPr/>
            </a:lvl1pPr>
          </a:lstStyle>
          <a:p>
            <a:pPr lvl="0"/>
            <a:fld id="{2A6B354E-57A0-4BD5-B02D-7F35D1E64B8A}" type="slidenum">
              <a:t>‹#›</a:t>
            </a:fld>
            <a:endParaRPr lang="en-US"/>
          </a:p>
        </p:txBody>
      </p:sp>
    </p:spTree>
    <p:extLst>
      <p:ext uri="{BB962C8B-B14F-4D97-AF65-F5344CB8AC3E}">
        <p14:creationId xmlns:p14="http://schemas.microsoft.com/office/powerpoint/2010/main" val="42571835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4FEFBFEE-D489-40BA-8B29-588F37BB2FA9}"/>
              </a:ext>
            </a:extLst>
          </p:cNvPr>
          <p:cNvSpPr/>
          <p:nvPr/>
        </p:nvSpPr>
        <p:spPr>
          <a:xfrm>
            <a:off x="0" y="4953003"/>
            <a:ext cx="9141622" cy="1904996"/>
          </a:xfrm>
          <a:prstGeom prst="rect">
            <a:avLst/>
          </a:prstGeom>
          <a:solidFill>
            <a:srgbClr val="2683C6"/>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3" name="Rectangle 8">
            <a:extLst>
              <a:ext uri="{FF2B5EF4-FFF2-40B4-BE49-F238E27FC236}">
                <a16:creationId xmlns:a16="http://schemas.microsoft.com/office/drawing/2014/main" id="{435C6397-97F0-4846-B6B5-A19885F68936}"/>
              </a:ext>
            </a:extLst>
          </p:cNvPr>
          <p:cNvSpPr/>
          <p:nvPr/>
        </p:nvSpPr>
        <p:spPr>
          <a:xfrm>
            <a:off x="9" y="4915073"/>
            <a:ext cx="9141622" cy="64008"/>
          </a:xfrm>
          <a:prstGeom prst="rect">
            <a:avLst/>
          </a:prstGeom>
          <a:solidFill>
            <a:srgbClr val="1CADE4"/>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4" name="Title 1">
            <a:extLst>
              <a:ext uri="{FF2B5EF4-FFF2-40B4-BE49-F238E27FC236}">
                <a16:creationId xmlns:a16="http://schemas.microsoft.com/office/drawing/2014/main" id="{C220BD8D-A2D6-4E4F-9EFC-510FE14AD817}"/>
              </a:ext>
            </a:extLst>
          </p:cNvPr>
          <p:cNvSpPr txBox="1">
            <a:spLocks noGrp="1"/>
          </p:cNvSpPr>
          <p:nvPr>
            <p:ph type="title"/>
          </p:nvPr>
        </p:nvSpPr>
        <p:spPr>
          <a:xfrm>
            <a:off x="822960" y="5074920"/>
            <a:ext cx="7589520" cy="822960"/>
          </a:xfrm>
        </p:spPr>
        <p:txBody>
          <a:bodyPr tIns="0" bIns="0">
            <a:noAutofit/>
          </a:bodyPr>
          <a:lstStyle>
            <a:lvl1pPr>
              <a:defRPr sz="3600">
                <a:solidFill>
                  <a:srgbClr val="FFFFFF"/>
                </a:solidFill>
              </a:defRPr>
            </a:lvl1pPr>
          </a:lstStyle>
          <a:p>
            <a:pPr lvl="0"/>
            <a:r>
              <a:rPr lang="en-US"/>
              <a:t>Click to edit Master title style</a:t>
            </a:r>
          </a:p>
        </p:txBody>
      </p:sp>
      <p:sp>
        <p:nvSpPr>
          <p:cNvPr id="5" name="Picture Placeholder 2">
            <a:extLst>
              <a:ext uri="{FF2B5EF4-FFF2-40B4-BE49-F238E27FC236}">
                <a16:creationId xmlns:a16="http://schemas.microsoft.com/office/drawing/2014/main" id="{10291316-0EB3-4F7C-8A04-2510F5156078}"/>
              </a:ext>
            </a:extLst>
          </p:cNvPr>
          <p:cNvSpPr txBox="1">
            <a:spLocks noGrp="1"/>
          </p:cNvSpPr>
          <p:nvPr>
            <p:ph type="pic" idx="1"/>
          </p:nvPr>
        </p:nvSpPr>
        <p:spPr>
          <a:xfrm>
            <a:off x="9" y="0"/>
            <a:ext cx="9143990" cy="4915073"/>
          </a:xfrm>
          <a:solidFill>
            <a:srgbClr val="BECAD4"/>
          </a:solidFill>
        </p:spPr>
        <p:txBody>
          <a:bodyPr lIns="457200" tIns="457200"/>
          <a:lstStyle>
            <a:lvl1pPr marL="0" indent="0">
              <a:buNone/>
              <a:defRPr sz="3200"/>
            </a:lvl1pPr>
          </a:lstStyle>
          <a:p>
            <a:pPr lvl="0"/>
            <a:r>
              <a:rPr lang="en-US"/>
              <a:t>Click icon to add picture</a:t>
            </a:r>
          </a:p>
        </p:txBody>
      </p:sp>
      <p:sp>
        <p:nvSpPr>
          <p:cNvPr id="6" name="Text Placeholder 3">
            <a:extLst>
              <a:ext uri="{FF2B5EF4-FFF2-40B4-BE49-F238E27FC236}">
                <a16:creationId xmlns:a16="http://schemas.microsoft.com/office/drawing/2014/main" id="{F62E586F-11F8-4A36-948F-3A975EDE8359}"/>
              </a:ext>
            </a:extLst>
          </p:cNvPr>
          <p:cNvSpPr txBox="1">
            <a:spLocks noGrp="1"/>
          </p:cNvSpPr>
          <p:nvPr>
            <p:ph type="body" idx="2"/>
          </p:nvPr>
        </p:nvSpPr>
        <p:spPr>
          <a:xfrm>
            <a:off x="822960" y="5907024"/>
            <a:ext cx="7589520" cy="594360"/>
          </a:xfrm>
        </p:spPr>
        <p:txBody>
          <a:bodyPr lIns="91440" tIns="0" rIns="91440" bIns="0"/>
          <a:lstStyle>
            <a:lvl1pPr marL="0" indent="0">
              <a:spcBef>
                <a:spcPts val="0"/>
              </a:spcBef>
              <a:spcAft>
                <a:spcPts val="600"/>
              </a:spcAft>
              <a:buNone/>
              <a:defRPr sz="1500">
                <a:solidFill>
                  <a:srgbClr val="FFFFFF"/>
                </a:solidFill>
              </a:defRPr>
            </a:lvl1pPr>
          </a:lstStyle>
          <a:p>
            <a:pPr lvl="0"/>
            <a:r>
              <a:rPr lang="en-US"/>
              <a:t>Click to edit Master text styles</a:t>
            </a:r>
          </a:p>
        </p:txBody>
      </p:sp>
      <p:sp>
        <p:nvSpPr>
          <p:cNvPr id="7" name="Date Placeholder 4">
            <a:extLst>
              <a:ext uri="{FF2B5EF4-FFF2-40B4-BE49-F238E27FC236}">
                <a16:creationId xmlns:a16="http://schemas.microsoft.com/office/drawing/2014/main" id="{688FCE57-96AD-4881-AB36-65566AD489F5}"/>
              </a:ext>
            </a:extLst>
          </p:cNvPr>
          <p:cNvSpPr txBox="1">
            <a:spLocks noGrp="1"/>
          </p:cNvSpPr>
          <p:nvPr>
            <p:ph type="dt" sz="half" idx="7"/>
          </p:nvPr>
        </p:nvSpPr>
        <p:spPr/>
        <p:txBody>
          <a:bodyPr/>
          <a:lstStyle>
            <a:lvl1pPr>
              <a:defRPr/>
            </a:lvl1pPr>
          </a:lstStyle>
          <a:p>
            <a:pPr lvl="0"/>
            <a:r>
              <a:rPr lang="en-US"/>
              <a:t>NYC HPD Division of Tenant Resources</a:t>
            </a:r>
          </a:p>
        </p:txBody>
      </p:sp>
      <p:sp>
        <p:nvSpPr>
          <p:cNvPr id="8" name="Footer Placeholder 5">
            <a:extLst>
              <a:ext uri="{FF2B5EF4-FFF2-40B4-BE49-F238E27FC236}">
                <a16:creationId xmlns:a16="http://schemas.microsoft.com/office/drawing/2014/main" id="{E77BC3DA-CE7F-4792-955D-741692242337}"/>
              </a:ext>
            </a:extLst>
          </p:cNvPr>
          <p:cNvSpPr txBox="1">
            <a:spLocks noGrp="1"/>
          </p:cNvSpPr>
          <p:nvPr>
            <p:ph type="ftr" sz="quarter" idx="9"/>
          </p:nvPr>
        </p:nvSpPr>
        <p:spPr/>
        <p:txBody>
          <a:bodyPr/>
          <a:lstStyle>
            <a:lvl1pPr>
              <a:defRPr/>
            </a:lvl1pPr>
          </a:lstStyle>
          <a:p>
            <a:pPr lvl="0"/>
            <a:endParaRPr lang="en-US"/>
          </a:p>
        </p:txBody>
      </p:sp>
      <p:sp>
        <p:nvSpPr>
          <p:cNvPr id="9" name="Slide Number Placeholder 6">
            <a:extLst>
              <a:ext uri="{FF2B5EF4-FFF2-40B4-BE49-F238E27FC236}">
                <a16:creationId xmlns:a16="http://schemas.microsoft.com/office/drawing/2014/main" id="{9A617DD9-4710-454B-BB7F-CBA84948BF7B}"/>
              </a:ext>
            </a:extLst>
          </p:cNvPr>
          <p:cNvSpPr txBox="1">
            <a:spLocks noGrp="1"/>
          </p:cNvSpPr>
          <p:nvPr>
            <p:ph type="sldNum" sz="quarter" idx="8"/>
          </p:nvPr>
        </p:nvSpPr>
        <p:spPr/>
        <p:txBody>
          <a:bodyPr/>
          <a:lstStyle>
            <a:lvl1pPr>
              <a:defRPr/>
            </a:lvl1pPr>
          </a:lstStyle>
          <a:p>
            <a:pPr lvl="0"/>
            <a:fld id="{BD536E1F-3FE3-45BE-A0E9-EF59D3B53828}" type="slidenum">
              <a:t>‹#›</a:t>
            </a:fld>
            <a:endParaRPr lang="en-US"/>
          </a:p>
        </p:txBody>
      </p:sp>
    </p:spTree>
    <p:extLst>
      <p:ext uri="{BB962C8B-B14F-4D97-AF65-F5344CB8AC3E}">
        <p14:creationId xmlns:p14="http://schemas.microsoft.com/office/powerpoint/2010/main" val="1103572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D383D554-1304-4A8D-8499-2F8E5499C655}"/>
              </a:ext>
            </a:extLst>
          </p:cNvPr>
          <p:cNvSpPr txBox="1">
            <a:spLocks noGrp="1"/>
          </p:cNvSpPr>
          <p:nvPr>
            <p:ph type="ftr" sz="quarter" idx="9"/>
          </p:nvPr>
        </p:nvSpPr>
        <p:spPr/>
        <p:txBody>
          <a:bodyPr/>
          <a:lstStyle>
            <a:lvl1pPr>
              <a:defRPr/>
            </a:lvl1pPr>
          </a:lstStyle>
          <a:p>
            <a:pPr lvl="0"/>
            <a:endParaRPr lang="en-US"/>
          </a:p>
        </p:txBody>
      </p:sp>
      <p:sp>
        <p:nvSpPr>
          <p:cNvPr id="3" name="Slide Number Placeholder 5">
            <a:extLst>
              <a:ext uri="{FF2B5EF4-FFF2-40B4-BE49-F238E27FC236}">
                <a16:creationId xmlns:a16="http://schemas.microsoft.com/office/drawing/2014/main" id="{8EFDC9FA-2DDA-41AD-81BA-F2BF42F4C58D}"/>
              </a:ext>
            </a:extLst>
          </p:cNvPr>
          <p:cNvSpPr txBox="1">
            <a:spLocks noGrp="1"/>
          </p:cNvSpPr>
          <p:nvPr>
            <p:ph type="sldNum" sz="quarter" idx="8"/>
          </p:nvPr>
        </p:nvSpPr>
        <p:spPr/>
        <p:txBody>
          <a:bodyPr/>
          <a:lstStyle>
            <a:lvl1pPr>
              <a:defRPr/>
            </a:lvl1pPr>
          </a:lstStyle>
          <a:p>
            <a:pPr lvl="0"/>
            <a:fld id="{F4C9DDCF-F65E-498D-9BF1-A102F6B38E75}" type="slidenum">
              <a:t>‹#›</a:t>
            </a:fld>
            <a:endParaRPr lang="en-US"/>
          </a:p>
        </p:txBody>
      </p:sp>
    </p:spTree>
    <p:extLst>
      <p:ext uri="{BB962C8B-B14F-4D97-AF65-F5344CB8AC3E}">
        <p14:creationId xmlns:p14="http://schemas.microsoft.com/office/powerpoint/2010/main" val="29198588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C6F1AC7D-F557-480F-8700-EB73E3C5B58C}"/>
              </a:ext>
            </a:extLst>
          </p:cNvPr>
          <p:cNvSpPr/>
          <p:nvPr/>
        </p:nvSpPr>
        <p:spPr>
          <a:xfrm>
            <a:off x="2377" y="6400800"/>
            <a:ext cx="9141622" cy="457200"/>
          </a:xfrm>
          <a:prstGeom prst="rect">
            <a:avLst/>
          </a:prstGeom>
          <a:solidFill>
            <a:srgbClr val="2683C6"/>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3" name="Rectangle 7">
            <a:extLst>
              <a:ext uri="{FF2B5EF4-FFF2-40B4-BE49-F238E27FC236}">
                <a16:creationId xmlns:a16="http://schemas.microsoft.com/office/drawing/2014/main" id="{D5700276-F478-4685-B530-F84625358EEC}"/>
              </a:ext>
            </a:extLst>
          </p:cNvPr>
          <p:cNvSpPr/>
          <p:nvPr/>
        </p:nvSpPr>
        <p:spPr>
          <a:xfrm>
            <a:off x="9" y="6334313"/>
            <a:ext cx="9141622" cy="64008"/>
          </a:xfrm>
          <a:prstGeom prst="rect">
            <a:avLst/>
          </a:prstGeom>
          <a:solidFill>
            <a:srgbClr val="1CADE4"/>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4" name="Vertical Title 1">
            <a:extLst>
              <a:ext uri="{FF2B5EF4-FFF2-40B4-BE49-F238E27FC236}">
                <a16:creationId xmlns:a16="http://schemas.microsoft.com/office/drawing/2014/main" id="{31A98D70-86B2-4147-9140-D8DA7D60967A}"/>
              </a:ext>
            </a:extLst>
          </p:cNvPr>
          <p:cNvSpPr txBox="1">
            <a:spLocks noGrp="1"/>
          </p:cNvSpPr>
          <p:nvPr>
            <p:ph type="title" orient="vert"/>
          </p:nvPr>
        </p:nvSpPr>
        <p:spPr>
          <a:xfrm>
            <a:off x="6543675" y="412302"/>
            <a:ext cx="1971674" cy="5759897"/>
          </a:xfrm>
        </p:spPr>
        <p:txBody>
          <a:bodyPr vert="eaVert"/>
          <a:lstStyle>
            <a:lvl1pPr>
              <a:defRPr/>
            </a:lvl1pPr>
          </a:lstStyle>
          <a:p>
            <a:pPr lvl="0"/>
            <a:r>
              <a:rPr lang="en-US"/>
              <a:t>Click to edit Master title style</a:t>
            </a:r>
          </a:p>
        </p:txBody>
      </p:sp>
      <p:sp>
        <p:nvSpPr>
          <p:cNvPr id="5" name="Vertical Text Placeholder 2">
            <a:extLst>
              <a:ext uri="{FF2B5EF4-FFF2-40B4-BE49-F238E27FC236}">
                <a16:creationId xmlns:a16="http://schemas.microsoft.com/office/drawing/2014/main" id="{6B318D96-3388-4F61-95A9-A1573802F1BE}"/>
              </a:ext>
            </a:extLst>
          </p:cNvPr>
          <p:cNvSpPr txBox="1">
            <a:spLocks noGrp="1"/>
          </p:cNvSpPr>
          <p:nvPr>
            <p:ph type="body" orient="vert" idx="1"/>
          </p:nvPr>
        </p:nvSpPr>
        <p:spPr>
          <a:xfrm>
            <a:off x="628650" y="412302"/>
            <a:ext cx="5800725" cy="5759897"/>
          </a:xfrm>
        </p:spPr>
        <p:txBody>
          <a:bodyPr vert="eaVert" lIns="45720" tIns="0" rIns="45720" bIns="0"/>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a:extLst>
              <a:ext uri="{FF2B5EF4-FFF2-40B4-BE49-F238E27FC236}">
                <a16:creationId xmlns:a16="http://schemas.microsoft.com/office/drawing/2014/main" id="{BEE1B4E6-970C-4590-A187-B1EEA719911A}"/>
              </a:ext>
            </a:extLst>
          </p:cNvPr>
          <p:cNvSpPr txBox="1">
            <a:spLocks noGrp="1"/>
          </p:cNvSpPr>
          <p:nvPr>
            <p:ph type="dt" sz="half" idx="7"/>
          </p:nvPr>
        </p:nvSpPr>
        <p:spPr/>
        <p:txBody>
          <a:bodyPr/>
          <a:lstStyle>
            <a:lvl1pPr>
              <a:defRPr/>
            </a:lvl1pPr>
          </a:lstStyle>
          <a:p>
            <a:pPr lvl="0"/>
            <a:r>
              <a:rPr lang="en-US"/>
              <a:t>NYC HPD Division of Tenant Resources</a:t>
            </a:r>
          </a:p>
        </p:txBody>
      </p:sp>
      <p:sp>
        <p:nvSpPr>
          <p:cNvPr id="7" name="Footer Placeholder 4">
            <a:extLst>
              <a:ext uri="{FF2B5EF4-FFF2-40B4-BE49-F238E27FC236}">
                <a16:creationId xmlns:a16="http://schemas.microsoft.com/office/drawing/2014/main" id="{459FA987-6BEA-4CC3-862A-E9E8EF5A27D7}"/>
              </a:ext>
            </a:extLst>
          </p:cNvPr>
          <p:cNvSpPr txBox="1">
            <a:spLocks noGrp="1"/>
          </p:cNvSpPr>
          <p:nvPr>
            <p:ph type="ftr" sz="quarter" idx="9"/>
          </p:nvPr>
        </p:nvSpPr>
        <p:spPr/>
        <p:txBody>
          <a:bodyPr/>
          <a:lstStyle>
            <a:lvl1pPr>
              <a:defRPr/>
            </a:lvl1pPr>
          </a:lstStyle>
          <a:p>
            <a:pPr lvl="0"/>
            <a:endParaRPr lang="en-US"/>
          </a:p>
        </p:txBody>
      </p:sp>
      <p:sp>
        <p:nvSpPr>
          <p:cNvPr id="8" name="Slide Number Placeholder 5">
            <a:extLst>
              <a:ext uri="{FF2B5EF4-FFF2-40B4-BE49-F238E27FC236}">
                <a16:creationId xmlns:a16="http://schemas.microsoft.com/office/drawing/2014/main" id="{6A06B29B-AB61-467F-A028-B3D80DB81F7F}"/>
              </a:ext>
            </a:extLst>
          </p:cNvPr>
          <p:cNvSpPr txBox="1">
            <a:spLocks noGrp="1"/>
          </p:cNvSpPr>
          <p:nvPr>
            <p:ph type="sldNum" sz="quarter" idx="8"/>
          </p:nvPr>
        </p:nvSpPr>
        <p:spPr/>
        <p:txBody>
          <a:bodyPr/>
          <a:lstStyle>
            <a:lvl1pPr>
              <a:defRPr/>
            </a:lvl1pPr>
          </a:lstStyle>
          <a:p>
            <a:pPr lvl="0"/>
            <a:fld id="{6CDB4855-D473-4C16-B7B6-557DF29FCB90}" type="slidenum">
              <a:t>‹#›</a:t>
            </a:fld>
            <a:endParaRPr lang="en-US"/>
          </a:p>
        </p:txBody>
      </p:sp>
    </p:spTree>
    <p:extLst>
      <p:ext uri="{BB962C8B-B14F-4D97-AF65-F5344CB8AC3E}">
        <p14:creationId xmlns:p14="http://schemas.microsoft.com/office/powerpoint/2010/main" val="4106003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734DC-67F7-4E96-AF30-52194FC9D1F7}"/>
              </a:ext>
            </a:extLst>
          </p:cNvPr>
          <p:cNvSpPr txBox="1">
            <a:spLocks noGrp="1"/>
          </p:cNvSpPr>
          <p:nvPr>
            <p:ph type="title"/>
          </p:nvPr>
        </p:nvSpPr>
        <p:spPr>
          <a:xfrm>
            <a:off x="722311" y="4406895"/>
            <a:ext cx="7772400" cy="1362071"/>
          </a:xfrm>
        </p:spPr>
        <p:txBody>
          <a:bodyPr anchor="t" anchorCtr="0"/>
          <a:lstStyle>
            <a:lvl1pPr algn="l">
              <a:defRPr sz="4000" b="1" cap="all"/>
            </a:lvl1pPr>
          </a:lstStyle>
          <a:p>
            <a:pPr lvl="0"/>
            <a:r>
              <a:rPr lang="en-US"/>
              <a:t>Click to edit Master title style</a:t>
            </a:r>
          </a:p>
        </p:txBody>
      </p:sp>
      <p:sp>
        <p:nvSpPr>
          <p:cNvPr id="3" name="Text Placeholder 2">
            <a:extLst>
              <a:ext uri="{FF2B5EF4-FFF2-40B4-BE49-F238E27FC236}">
                <a16:creationId xmlns:a16="http://schemas.microsoft.com/office/drawing/2014/main" id="{C675F04F-7529-45E5-85C8-C38E9517F63E}"/>
              </a:ext>
            </a:extLst>
          </p:cNvPr>
          <p:cNvSpPr txBox="1">
            <a:spLocks noGrp="1"/>
          </p:cNvSpPr>
          <p:nvPr>
            <p:ph type="body" idx="1"/>
          </p:nvPr>
        </p:nvSpPr>
        <p:spPr>
          <a:xfrm>
            <a:off x="722311" y="2906713"/>
            <a:ext cx="7772400" cy="1500182"/>
          </a:xfrm>
        </p:spPr>
        <p:txBody>
          <a:bodyPr anchor="b"/>
          <a:lstStyle>
            <a:lvl1pPr marL="0" indent="0">
              <a:spcBef>
                <a:spcPts val="500"/>
              </a:spcBef>
              <a:buNone/>
              <a:defRPr sz="2000">
                <a:solidFill>
                  <a:srgbClr val="898989"/>
                </a:solidFill>
              </a:defRPr>
            </a:lvl1pPr>
          </a:lstStyle>
          <a:p>
            <a:pPr lvl="0"/>
            <a:r>
              <a:rPr lang="en-US"/>
              <a:t>Click to edit Master text styles</a:t>
            </a:r>
          </a:p>
        </p:txBody>
      </p:sp>
      <p:sp>
        <p:nvSpPr>
          <p:cNvPr id="4" name="Date Placeholder 3">
            <a:extLst>
              <a:ext uri="{FF2B5EF4-FFF2-40B4-BE49-F238E27FC236}">
                <a16:creationId xmlns:a16="http://schemas.microsoft.com/office/drawing/2014/main" id="{3218C4B6-3688-4382-BBF8-F7957684A00D}"/>
              </a:ext>
            </a:extLst>
          </p:cNvPr>
          <p:cNvSpPr txBox="1">
            <a:spLocks noGrp="1"/>
          </p:cNvSpPr>
          <p:nvPr>
            <p:ph type="dt" sz="half" idx="7"/>
          </p:nvPr>
        </p:nvSpPr>
        <p:spPr/>
        <p:txBody>
          <a:bodyPr/>
          <a:lstStyle>
            <a:lvl1pPr>
              <a:defRPr/>
            </a:lvl1pPr>
          </a:lstStyle>
          <a:p>
            <a:pPr lvl="0"/>
            <a:fld id="{FB98BF31-AEAF-4ED0-A3D4-209F11C72F79}" type="datetime1">
              <a:rPr lang="en-US"/>
              <a:pPr lvl="0"/>
              <a:t>12/2/2022</a:t>
            </a:fld>
            <a:endParaRPr lang="en-US"/>
          </a:p>
        </p:txBody>
      </p:sp>
      <p:sp>
        <p:nvSpPr>
          <p:cNvPr id="5" name="Footer Placeholder 4">
            <a:extLst>
              <a:ext uri="{FF2B5EF4-FFF2-40B4-BE49-F238E27FC236}">
                <a16:creationId xmlns:a16="http://schemas.microsoft.com/office/drawing/2014/main" id="{B25B42AD-F48E-4875-BD3D-F15A04854E79}"/>
              </a:ext>
            </a:extLst>
          </p:cNvPr>
          <p:cNvSpPr txBox="1">
            <a:spLocks noGrp="1"/>
          </p:cNvSpPr>
          <p:nvPr>
            <p:ph type="ftr" sz="quarter" idx="9"/>
          </p:nvPr>
        </p:nvSpPr>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id="{369F32A4-B712-441D-8E8D-2030B85FAA0B}"/>
              </a:ext>
            </a:extLst>
          </p:cNvPr>
          <p:cNvSpPr txBox="1">
            <a:spLocks noGrp="1"/>
          </p:cNvSpPr>
          <p:nvPr>
            <p:ph type="sldNum" sz="quarter" idx="8"/>
          </p:nvPr>
        </p:nvSpPr>
        <p:spPr/>
        <p:txBody>
          <a:bodyPr/>
          <a:lstStyle>
            <a:lvl1pPr>
              <a:defRPr/>
            </a:lvl1pPr>
          </a:lstStyle>
          <a:p>
            <a:pPr lvl="0"/>
            <a:fld id="{0675BEFC-7125-4DC8-9A98-E0CB24499B62}" type="slidenum">
              <a:t>‹#›</a:t>
            </a:fld>
            <a:endParaRPr lang="en-US"/>
          </a:p>
        </p:txBody>
      </p:sp>
    </p:spTree>
    <p:extLst>
      <p:ext uri="{BB962C8B-B14F-4D97-AF65-F5344CB8AC3E}">
        <p14:creationId xmlns:p14="http://schemas.microsoft.com/office/powerpoint/2010/main" val="3548190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2153D-2A5F-4230-BD88-16EA110F4DF0}"/>
              </a:ext>
            </a:extLst>
          </p:cNvPr>
          <p:cNvSpPr txBox="1">
            <a:spLocks noGrp="1"/>
          </p:cNvSpPr>
          <p:nvPr>
            <p:ph type="title"/>
          </p:nvPr>
        </p:nvSpPr>
        <p:spPr/>
        <p:txBody>
          <a:bodyPr/>
          <a:lstStyle>
            <a:lvl1pPr>
              <a:defRPr/>
            </a:lvl1pPr>
          </a:lstStyle>
          <a:p>
            <a:pPr lvl="0"/>
            <a:r>
              <a:rPr lang="en-US"/>
              <a:t>Click to edit Master title style</a:t>
            </a:r>
          </a:p>
        </p:txBody>
      </p:sp>
      <p:sp>
        <p:nvSpPr>
          <p:cNvPr id="3" name="Content Placeholder 2">
            <a:extLst>
              <a:ext uri="{FF2B5EF4-FFF2-40B4-BE49-F238E27FC236}">
                <a16:creationId xmlns:a16="http://schemas.microsoft.com/office/drawing/2014/main" id="{9BED92CD-C5E3-45AF-922A-680F322C650A}"/>
              </a:ext>
            </a:extLst>
          </p:cNvPr>
          <p:cNvSpPr txBox="1">
            <a:spLocks noGrp="1"/>
          </p:cNvSpPr>
          <p:nvPr>
            <p:ph idx="1"/>
          </p:nvPr>
        </p:nvSpPr>
        <p:spPr>
          <a:xfrm>
            <a:off x="457200" y="1600200"/>
            <a:ext cx="4038603" cy="4525959"/>
          </a:xfrm>
        </p:spPr>
        <p:txBody>
          <a:bodyPr/>
          <a:lstStyle>
            <a:lvl1pPr>
              <a:spcBef>
                <a:spcPts val="700"/>
              </a:spcBef>
              <a:defRPr sz="2800"/>
            </a:lvl1pPr>
            <a:lvl2pPr>
              <a:spcBef>
                <a:spcPts val="600"/>
              </a:spcBef>
              <a:defRPr sz="2400"/>
            </a:lvl2pPr>
            <a:lvl3pPr>
              <a:spcBef>
                <a:spcPts val="500"/>
              </a:spcBef>
              <a:defRPr sz="2000"/>
            </a:lvl3pPr>
            <a:lvl4pPr>
              <a:spcBef>
                <a:spcPts val="400"/>
              </a:spcBef>
              <a:defRPr sz="1800"/>
            </a:lvl4pPr>
            <a:lvl5pPr>
              <a:spcBef>
                <a:spcPts val="40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871DA58-FA57-490A-BAD0-973D0D8539F0}"/>
              </a:ext>
            </a:extLst>
          </p:cNvPr>
          <p:cNvSpPr txBox="1">
            <a:spLocks noGrp="1"/>
          </p:cNvSpPr>
          <p:nvPr>
            <p:ph idx="2"/>
          </p:nvPr>
        </p:nvSpPr>
        <p:spPr>
          <a:xfrm>
            <a:off x="4648196" y="1600200"/>
            <a:ext cx="4038603" cy="4525959"/>
          </a:xfrm>
        </p:spPr>
        <p:txBody>
          <a:bodyPr/>
          <a:lstStyle>
            <a:lvl1pPr>
              <a:spcBef>
                <a:spcPts val="700"/>
              </a:spcBef>
              <a:defRPr sz="2800"/>
            </a:lvl1pPr>
            <a:lvl2pPr>
              <a:spcBef>
                <a:spcPts val="600"/>
              </a:spcBef>
              <a:defRPr sz="2400"/>
            </a:lvl2pPr>
            <a:lvl3pPr>
              <a:spcBef>
                <a:spcPts val="500"/>
              </a:spcBef>
              <a:defRPr sz="2000"/>
            </a:lvl3pPr>
            <a:lvl4pPr>
              <a:spcBef>
                <a:spcPts val="400"/>
              </a:spcBef>
              <a:defRPr sz="1800"/>
            </a:lvl4pPr>
            <a:lvl5pPr>
              <a:spcBef>
                <a:spcPts val="40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A6E2BF9-FC9C-482D-A62C-0A9F700B7D9F}"/>
              </a:ext>
            </a:extLst>
          </p:cNvPr>
          <p:cNvSpPr txBox="1">
            <a:spLocks noGrp="1"/>
          </p:cNvSpPr>
          <p:nvPr>
            <p:ph type="dt" sz="half" idx="7"/>
          </p:nvPr>
        </p:nvSpPr>
        <p:spPr/>
        <p:txBody>
          <a:bodyPr/>
          <a:lstStyle>
            <a:lvl1pPr>
              <a:defRPr/>
            </a:lvl1pPr>
          </a:lstStyle>
          <a:p>
            <a:pPr lvl="0"/>
            <a:fld id="{6E8017AF-2228-4176-92D0-74EB86D16015}" type="datetime1">
              <a:rPr lang="en-US"/>
              <a:pPr lvl="0"/>
              <a:t>12/2/2022</a:t>
            </a:fld>
            <a:endParaRPr lang="en-US"/>
          </a:p>
        </p:txBody>
      </p:sp>
      <p:sp>
        <p:nvSpPr>
          <p:cNvPr id="6" name="Footer Placeholder 5">
            <a:extLst>
              <a:ext uri="{FF2B5EF4-FFF2-40B4-BE49-F238E27FC236}">
                <a16:creationId xmlns:a16="http://schemas.microsoft.com/office/drawing/2014/main" id="{3B489455-E8E8-4A0C-AA7D-1B20BEC0985F}"/>
              </a:ext>
            </a:extLst>
          </p:cNvPr>
          <p:cNvSpPr txBox="1">
            <a:spLocks noGrp="1"/>
          </p:cNvSpPr>
          <p:nvPr>
            <p:ph type="ftr" sz="quarter" idx="9"/>
          </p:nvPr>
        </p:nvSpPr>
        <p:spPr/>
        <p:txBody>
          <a:bodyPr/>
          <a:lstStyle>
            <a:lvl1pPr>
              <a:defRPr/>
            </a:lvl1pPr>
          </a:lstStyle>
          <a:p>
            <a:pPr lvl="0"/>
            <a:endParaRPr lang="en-US"/>
          </a:p>
        </p:txBody>
      </p:sp>
      <p:sp>
        <p:nvSpPr>
          <p:cNvPr id="7" name="Slide Number Placeholder 6">
            <a:extLst>
              <a:ext uri="{FF2B5EF4-FFF2-40B4-BE49-F238E27FC236}">
                <a16:creationId xmlns:a16="http://schemas.microsoft.com/office/drawing/2014/main" id="{099EB058-3342-4BD6-8C5D-F38873862321}"/>
              </a:ext>
            </a:extLst>
          </p:cNvPr>
          <p:cNvSpPr txBox="1">
            <a:spLocks noGrp="1"/>
          </p:cNvSpPr>
          <p:nvPr>
            <p:ph type="sldNum" sz="quarter" idx="8"/>
          </p:nvPr>
        </p:nvSpPr>
        <p:spPr/>
        <p:txBody>
          <a:bodyPr/>
          <a:lstStyle>
            <a:lvl1pPr>
              <a:defRPr/>
            </a:lvl1pPr>
          </a:lstStyle>
          <a:p>
            <a:pPr lvl="0"/>
            <a:fld id="{A3482C46-4F8B-4883-9C97-BBC9F5CB76AE}" type="slidenum">
              <a:t>‹#›</a:t>
            </a:fld>
            <a:endParaRPr lang="en-US"/>
          </a:p>
        </p:txBody>
      </p:sp>
    </p:spTree>
    <p:extLst>
      <p:ext uri="{BB962C8B-B14F-4D97-AF65-F5344CB8AC3E}">
        <p14:creationId xmlns:p14="http://schemas.microsoft.com/office/powerpoint/2010/main" val="7337400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92E70-9385-4244-B34D-3F03F4D6D33C}"/>
              </a:ext>
            </a:extLst>
          </p:cNvPr>
          <p:cNvSpPr txBox="1">
            <a:spLocks noGrp="1"/>
          </p:cNvSpPr>
          <p:nvPr>
            <p:ph type="title"/>
          </p:nvPr>
        </p:nvSpPr>
        <p:spPr/>
        <p:txBody>
          <a:bodyPr/>
          <a:lstStyle>
            <a:lvl1pPr>
              <a:defRPr/>
            </a:lvl1pPr>
          </a:lstStyle>
          <a:p>
            <a:pPr lvl="0"/>
            <a:r>
              <a:rPr lang="en-US"/>
              <a:t>Click to edit Master title style</a:t>
            </a:r>
          </a:p>
        </p:txBody>
      </p:sp>
      <p:sp>
        <p:nvSpPr>
          <p:cNvPr id="3" name="Text Placeholder 2">
            <a:extLst>
              <a:ext uri="{FF2B5EF4-FFF2-40B4-BE49-F238E27FC236}">
                <a16:creationId xmlns:a16="http://schemas.microsoft.com/office/drawing/2014/main" id="{C8EE4420-516A-4BBA-B58A-D1AEF56E9039}"/>
              </a:ext>
            </a:extLst>
          </p:cNvPr>
          <p:cNvSpPr txBox="1">
            <a:spLocks noGrp="1"/>
          </p:cNvSpPr>
          <p:nvPr>
            <p:ph type="body" idx="1"/>
          </p:nvPr>
        </p:nvSpPr>
        <p:spPr>
          <a:xfrm>
            <a:off x="457200" y="1535113"/>
            <a:ext cx="4040184" cy="639759"/>
          </a:xfrm>
        </p:spPr>
        <p:txBody>
          <a:bodyPr anchor="b"/>
          <a:lstStyle>
            <a:lvl1pPr marL="0" indent="0">
              <a:spcBef>
                <a:spcPts val="600"/>
              </a:spcBef>
              <a:buNone/>
              <a:defRPr sz="2400" b="1"/>
            </a:lvl1pPr>
          </a:lstStyle>
          <a:p>
            <a:pPr lvl="0"/>
            <a:r>
              <a:rPr lang="en-US"/>
              <a:t>Click to edit Master text styles</a:t>
            </a:r>
          </a:p>
        </p:txBody>
      </p:sp>
      <p:sp>
        <p:nvSpPr>
          <p:cNvPr id="4" name="Content Placeholder 3">
            <a:extLst>
              <a:ext uri="{FF2B5EF4-FFF2-40B4-BE49-F238E27FC236}">
                <a16:creationId xmlns:a16="http://schemas.microsoft.com/office/drawing/2014/main" id="{6166B965-B359-44D1-A84E-42EBAADC472E}"/>
              </a:ext>
            </a:extLst>
          </p:cNvPr>
          <p:cNvSpPr txBox="1">
            <a:spLocks noGrp="1"/>
          </p:cNvSpPr>
          <p:nvPr>
            <p:ph idx="2"/>
          </p:nvPr>
        </p:nvSpPr>
        <p:spPr>
          <a:xfrm>
            <a:off x="457200" y="2174872"/>
            <a:ext cx="4040184"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E5C1ACE-93AB-4F1E-BE41-51278344EFC3}"/>
              </a:ext>
            </a:extLst>
          </p:cNvPr>
          <p:cNvSpPr txBox="1">
            <a:spLocks noGrp="1"/>
          </p:cNvSpPr>
          <p:nvPr>
            <p:ph type="body" idx="3"/>
          </p:nvPr>
        </p:nvSpPr>
        <p:spPr>
          <a:xfrm>
            <a:off x="4645023" y="1535113"/>
            <a:ext cx="4041776" cy="639759"/>
          </a:xfrm>
        </p:spPr>
        <p:txBody>
          <a:bodyPr anchor="b"/>
          <a:lstStyle>
            <a:lvl1pPr marL="0" indent="0">
              <a:spcBef>
                <a:spcPts val="600"/>
              </a:spcBef>
              <a:buNone/>
              <a:defRPr sz="2400" b="1"/>
            </a:lvl1pPr>
          </a:lstStyle>
          <a:p>
            <a:pPr lvl="0"/>
            <a:r>
              <a:rPr lang="en-US"/>
              <a:t>Click to edit Master text styles</a:t>
            </a:r>
          </a:p>
        </p:txBody>
      </p:sp>
      <p:sp>
        <p:nvSpPr>
          <p:cNvPr id="6" name="Content Placeholder 5">
            <a:extLst>
              <a:ext uri="{FF2B5EF4-FFF2-40B4-BE49-F238E27FC236}">
                <a16:creationId xmlns:a16="http://schemas.microsoft.com/office/drawing/2014/main" id="{B2C8B0F6-1244-49D3-B033-AAC9DD9E9435}"/>
              </a:ext>
            </a:extLst>
          </p:cNvPr>
          <p:cNvSpPr txBox="1">
            <a:spLocks noGrp="1"/>
          </p:cNvSpPr>
          <p:nvPr>
            <p:ph idx="4"/>
          </p:nvPr>
        </p:nvSpPr>
        <p:spPr>
          <a:xfrm>
            <a:off x="4645023" y="2174872"/>
            <a:ext cx="4041776"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2DDC965-8D10-4C0A-A59A-1413506F1747}"/>
              </a:ext>
            </a:extLst>
          </p:cNvPr>
          <p:cNvSpPr txBox="1">
            <a:spLocks noGrp="1"/>
          </p:cNvSpPr>
          <p:nvPr>
            <p:ph type="dt" sz="half" idx="7"/>
          </p:nvPr>
        </p:nvSpPr>
        <p:spPr/>
        <p:txBody>
          <a:bodyPr/>
          <a:lstStyle>
            <a:lvl1pPr>
              <a:defRPr/>
            </a:lvl1pPr>
          </a:lstStyle>
          <a:p>
            <a:pPr lvl="0"/>
            <a:fld id="{1C7A2F76-6D59-4629-81BB-5972AB97ADEA}" type="datetime1">
              <a:rPr lang="en-US"/>
              <a:pPr lvl="0"/>
              <a:t>12/2/2022</a:t>
            </a:fld>
            <a:endParaRPr lang="en-US"/>
          </a:p>
        </p:txBody>
      </p:sp>
      <p:sp>
        <p:nvSpPr>
          <p:cNvPr id="8" name="Footer Placeholder 7">
            <a:extLst>
              <a:ext uri="{FF2B5EF4-FFF2-40B4-BE49-F238E27FC236}">
                <a16:creationId xmlns:a16="http://schemas.microsoft.com/office/drawing/2014/main" id="{88993F46-B89D-4589-8999-AAA595392BDA}"/>
              </a:ext>
            </a:extLst>
          </p:cNvPr>
          <p:cNvSpPr txBox="1">
            <a:spLocks noGrp="1"/>
          </p:cNvSpPr>
          <p:nvPr>
            <p:ph type="ftr" sz="quarter" idx="9"/>
          </p:nvPr>
        </p:nvSpPr>
        <p:spPr/>
        <p:txBody>
          <a:bodyPr/>
          <a:lstStyle>
            <a:lvl1pPr>
              <a:defRPr/>
            </a:lvl1pPr>
          </a:lstStyle>
          <a:p>
            <a:pPr lvl="0"/>
            <a:endParaRPr lang="en-US"/>
          </a:p>
        </p:txBody>
      </p:sp>
      <p:sp>
        <p:nvSpPr>
          <p:cNvPr id="9" name="Slide Number Placeholder 8">
            <a:extLst>
              <a:ext uri="{FF2B5EF4-FFF2-40B4-BE49-F238E27FC236}">
                <a16:creationId xmlns:a16="http://schemas.microsoft.com/office/drawing/2014/main" id="{72F029DA-40DB-4E26-858F-A8C9D4DC1CF6}"/>
              </a:ext>
            </a:extLst>
          </p:cNvPr>
          <p:cNvSpPr txBox="1">
            <a:spLocks noGrp="1"/>
          </p:cNvSpPr>
          <p:nvPr>
            <p:ph type="sldNum" sz="quarter" idx="8"/>
          </p:nvPr>
        </p:nvSpPr>
        <p:spPr/>
        <p:txBody>
          <a:bodyPr/>
          <a:lstStyle>
            <a:lvl1pPr>
              <a:defRPr/>
            </a:lvl1pPr>
          </a:lstStyle>
          <a:p>
            <a:pPr lvl="0"/>
            <a:fld id="{F8C8EFFB-7C2D-4207-82B6-16E218BB2A58}" type="slidenum">
              <a:t>‹#›</a:t>
            </a:fld>
            <a:endParaRPr lang="en-US"/>
          </a:p>
        </p:txBody>
      </p:sp>
    </p:spTree>
    <p:extLst>
      <p:ext uri="{BB962C8B-B14F-4D97-AF65-F5344CB8AC3E}">
        <p14:creationId xmlns:p14="http://schemas.microsoft.com/office/powerpoint/2010/main" val="3225931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97D4C-2FC4-4430-A8EC-66BC925DF464}"/>
              </a:ext>
            </a:extLst>
          </p:cNvPr>
          <p:cNvSpPr txBox="1">
            <a:spLocks noGrp="1"/>
          </p:cNvSpPr>
          <p:nvPr>
            <p:ph type="title"/>
          </p:nvPr>
        </p:nvSpPr>
        <p:spPr/>
        <p:txBody>
          <a:bodyPr/>
          <a:lstStyle>
            <a:lvl1pPr>
              <a:defRPr/>
            </a:lvl1pPr>
          </a:lstStyle>
          <a:p>
            <a:pPr lvl="0"/>
            <a:r>
              <a:rPr lang="en-US"/>
              <a:t>Click to edit Master title style</a:t>
            </a:r>
          </a:p>
        </p:txBody>
      </p:sp>
      <p:sp>
        <p:nvSpPr>
          <p:cNvPr id="3" name="Date Placeholder 2">
            <a:extLst>
              <a:ext uri="{FF2B5EF4-FFF2-40B4-BE49-F238E27FC236}">
                <a16:creationId xmlns:a16="http://schemas.microsoft.com/office/drawing/2014/main" id="{823F70F2-1449-40C8-9095-556E4EADB654}"/>
              </a:ext>
            </a:extLst>
          </p:cNvPr>
          <p:cNvSpPr txBox="1">
            <a:spLocks noGrp="1"/>
          </p:cNvSpPr>
          <p:nvPr>
            <p:ph type="dt" sz="half" idx="7"/>
          </p:nvPr>
        </p:nvSpPr>
        <p:spPr/>
        <p:txBody>
          <a:bodyPr/>
          <a:lstStyle>
            <a:lvl1pPr>
              <a:defRPr/>
            </a:lvl1pPr>
          </a:lstStyle>
          <a:p>
            <a:pPr lvl="0"/>
            <a:fld id="{923E125E-CCFC-4947-86E4-30561F2D5A6D}" type="datetime1">
              <a:rPr lang="en-US"/>
              <a:pPr lvl="0"/>
              <a:t>12/2/2022</a:t>
            </a:fld>
            <a:endParaRPr lang="en-US"/>
          </a:p>
        </p:txBody>
      </p:sp>
      <p:sp>
        <p:nvSpPr>
          <p:cNvPr id="4" name="Footer Placeholder 3">
            <a:extLst>
              <a:ext uri="{FF2B5EF4-FFF2-40B4-BE49-F238E27FC236}">
                <a16:creationId xmlns:a16="http://schemas.microsoft.com/office/drawing/2014/main" id="{A7203DDC-3A74-449E-A03A-30DDC5A9A7A5}"/>
              </a:ext>
            </a:extLst>
          </p:cNvPr>
          <p:cNvSpPr txBox="1">
            <a:spLocks noGrp="1"/>
          </p:cNvSpPr>
          <p:nvPr>
            <p:ph type="ftr" sz="quarter" idx="9"/>
          </p:nvPr>
        </p:nvSpPr>
        <p:spPr/>
        <p:txBody>
          <a:bodyPr/>
          <a:lstStyle>
            <a:lvl1pPr>
              <a:defRPr/>
            </a:lvl1pPr>
          </a:lstStyle>
          <a:p>
            <a:pPr lvl="0"/>
            <a:endParaRPr lang="en-US"/>
          </a:p>
        </p:txBody>
      </p:sp>
      <p:sp>
        <p:nvSpPr>
          <p:cNvPr id="5" name="Slide Number Placeholder 4">
            <a:extLst>
              <a:ext uri="{FF2B5EF4-FFF2-40B4-BE49-F238E27FC236}">
                <a16:creationId xmlns:a16="http://schemas.microsoft.com/office/drawing/2014/main" id="{97CCAF80-46EC-4F56-BD7C-A993C197DA43}"/>
              </a:ext>
            </a:extLst>
          </p:cNvPr>
          <p:cNvSpPr txBox="1">
            <a:spLocks noGrp="1"/>
          </p:cNvSpPr>
          <p:nvPr>
            <p:ph type="sldNum" sz="quarter" idx="8"/>
          </p:nvPr>
        </p:nvSpPr>
        <p:spPr/>
        <p:txBody>
          <a:bodyPr/>
          <a:lstStyle>
            <a:lvl1pPr>
              <a:defRPr/>
            </a:lvl1pPr>
          </a:lstStyle>
          <a:p>
            <a:pPr lvl="0"/>
            <a:fld id="{264652E2-CA59-40F8-871B-7E64A7630C2F}" type="slidenum">
              <a:t>‹#›</a:t>
            </a:fld>
            <a:endParaRPr lang="en-US"/>
          </a:p>
        </p:txBody>
      </p:sp>
    </p:spTree>
    <p:extLst>
      <p:ext uri="{BB962C8B-B14F-4D97-AF65-F5344CB8AC3E}">
        <p14:creationId xmlns:p14="http://schemas.microsoft.com/office/powerpoint/2010/main" val="2982926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5009462-1BE0-4F10-ACAB-EDB4B157870F}"/>
              </a:ext>
            </a:extLst>
          </p:cNvPr>
          <p:cNvSpPr txBox="1">
            <a:spLocks noGrp="1"/>
          </p:cNvSpPr>
          <p:nvPr>
            <p:ph type="dt" sz="half" idx="7"/>
          </p:nvPr>
        </p:nvSpPr>
        <p:spPr/>
        <p:txBody>
          <a:bodyPr/>
          <a:lstStyle>
            <a:lvl1pPr>
              <a:defRPr/>
            </a:lvl1pPr>
          </a:lstStyle>
          <a:p>
            <a:pPr lvl="0"/>
            <a:fld id="{79C91844-90CB-4A90-90F5-E617C20E322A}" type="datetime1">
              <a:rPr lang="en-US"/>
              <a:pPr lvl="0"/>
              <a:t>12/2/2022</a:t>
            </a:fld>
            <a:endParaRPr lang="en-US"/>
          </a:p>
        </p:txBody>
      </p:sp>
      <p:sp>
        <p:nvSpPr>
          <p:cNvPr id="3" name="Footer Placeholder 2">
            <a:extLst>
              <a:ext uri="{FF2B5EF4-FFF2-40B4-BE49-F238E27FC236}">
                <a16:creationId xmlns:a16="http://schemas.microsoft.com/office/drawing/2014/main" id="{F4671555-43F2-4D3E-B80D-130FA71A8E64}"/>
              </a:ext>
            </a:extLst>
          </p:cNvPr>
          <p:cNvSpPr txBox="1">
            <a:spLocks noGrp="1"/>
          </p:cNvSpPr>
          <p:nvPr>
            <p:ph type="ftr" sz="quarter" idx="9"/>
          </p:nvPr>
        </p:nvSpPr>
        <p:spPr/>
        <p:txBody>
          <a:bodyPr/>
          <a:lstStyle>
            <a:lvl1pPr>
              <a:defRPr/>
            </a:lvl1pPr>
          </a:lstStyle>
          <a:p>
            <a:pPr lvl="0"/>
            <a:endParaRPr lang="en-US"/>
          </a:p>
        </p:txBody>
      </p:sp>
      <p:sp>
        <p:nvSpPr>
          <p:cNvPr id="4" name="Slide Number Placeholder 3">
            <a:extLst>
              <a:ext uri="{FF2B5EF4-FFF2-40B4-BE49-F238E27FC236}">
                <a16:creationId xmlns:a16="http://schemas.microsoft.com/office/drawing/2014/main" id="{DE2D1550-ABE1-44EB-8CC9-715F62996AA3}"/>
              </a:ext>
            </a:extLst>
          </p:cNvPr>
          <p:cNvSpPr txBox="1">
            <a:spLocks noGrp="1"/>
          </p:cNvSpPr>
          <p:nvPr>
            <p:ph type="sldNum" sz="quarter" idx="8"/>
          </p:nvPr>
        </p:nvSpPr>
        <p:spPr/>
        <p:txBody>
          <a:bodyPr/>
          <a:lstStyle>
            <a:lvl1pPr>
              <a:defRPr/>
            </a:lvl1pPr>
          </a:lstStyle>
          <a:p>
            <a:pPr lvl="0"/>
            <a:fld id="{3ED72997-701A-40C1-879C-F6640EBD6015}" type="slidenum">
              <a:t>‹#›</a:t>
            </a:fld>
            <a:endParaRPr lang="en-US"/>
          </a:p>
        </p:txBody>
      </p:sp>
    </p:spTree>
    <p:extLst>
      <p:ext uri="{BB962C8B-B14F-4D97-AF65-F5344CB8AC3E}">
        <p14:creationId xmlns:p14="http://schemas.microsoft.com/office/powerpoint/2010/main" val="3804240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F177A-14E4-417D-B5BC-00ED26F546E2}"/>
              </a:ext>
            </a:extLst>
          </p:cNvPr>
          <p:cNvSpPr txBox="1">
            <a:spLocks noGrp="1"/>
          </p:cNvSpPr>
          <p:nvPr>
            <p:ph type="title"/>
          </p:nvPr>
        </p:nvSpPr>
        <p:spPr>
          <a:xfrm>
            <a:off x="457200" y="273048"/>
            <a:ext cx="3008311" cy="1162046"/>
          </a:xfrm>
        </p:spPr>
        <p:txBody>
          <a:bodyPr anchor="b" anchorCtr="0"/>
          <a:lstStyle>
            <a:lvl1pPr algn="l">
              <a:defRPr sz="2000" b="1"/>
            </a:lvl1pPr>
          </a:lstStyle>
          <a:p>
            <a:pPr lvl="0"/>
            <a:r>
              <a:rPr lang="en-US"/>
              <a:t>Click to edit Master title style</a:t>
            </a:r>
          </a:p>
        </p:txBody>
      </p:sp>
      <p:sp>
        <p:nvSpPr>
          <p:cNvPr id="3" name="Content Placeholder 2">
            <a:extLst>
              <a:ext uri="{FF2B5EF4-FFF2-40B4-BE49-F238E27FC236}">
                <a16:creationId xmlns:a16="http://schemas.microsoft.com/office/drawing/2014/main" id="{3B5A30D6-6FE9-4012-9007-30AFC73DE6AF}"/>
              </a:ext>
            </a:extLst>
          </p:cNvPr>
          <p:cNvSpPr txBox="1">
            <a:spLocks noGrp="1"/>
          </p:cNvSpPr>
          <p:nvPr>
            <p:ph idx="1"/>
          </p:nvPr>
        </p:nvSpPr>
        <p:spPr>
          <a:xfrm>
            <a:off x="3575047" y="273048"/>
            <a:ext cx="5111752" cy="5853110"/>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494D951-99FB-45C8-B6B9-FA927BC7F6F0}"/>
              </a:ext>
            </a:extLst>
          </p:cNvPr>
          <p:cNvSpPr txBox="1">
            <a:spLocks noGrp="1"/>
          </p:cNvSpPr>
          <p:nvPr>
            <p:ph type="body" idx="2"/>
          </p:nvPr>
        </p:nvSpPr>
        <p:spPr>
          <a:xfrm>
            <a:off x="457200" y="1435095"/>
            <a:ext cx="3008311" cy="4691064"/>
          </a:xfrm>
        </p:spPr>
        <p:txBody>
          <a:bodyPr/>
          <a:lstStyle>
            <a:lvl1pPr marL="0" indent="0">
              <a:spcBef>
                <a:spcPts val="300"/>
              </a:spcBef>
              <a:buNone/>
              <a:defRPr sz="1400"/>
            </a:lvl1pPr>
          </a:lstStyle>
          <a:p>
            <a:pPr lvl="0"/>
            <a:r>
              <a:rPr lang="en-US"/>
              <a:t>Click to edit Master text styles</a:t>
            </a:r>
          </a:p>
        </p:txBody>
      </p:sp>
      <p:sp>
        <p:nvSpPr>
          <p:cNvPr id="5" name="Date Placeholder 4">
            <a:extLst>
              <a:ext uri="{FF2B5EF4-FFF2-40B4-BE49-F238E27FC236}">
                <a16:creationId xmlns:a16="http://schemas.microsoft.com/office/drawing/2014/main" id="{75F667EF-2F9B-4C9B-B480-7008098E89CF}"/>
              </a:ext>
            </a:extLst>
          </p:cNvPr>
          <p:cNvSpPr txBox="1">
            <a:spLocks noGrp="1"/>
          </p:cNvSpPr>
          <p:nvPr>
            <p:ph type="dt" sz="half" idx="7"/>
          </p:nvPr>
        </p:nvSpPr>
        <p:spPr/>
        <p:txBody>
          <a:bodyPr/>
          <a:lstStyle>
            <a:lvl1pPr>
              <a:defRPr/>
            </a:lvl1pPr>
          </a:lstStyle>
          <a:p>
            <a:pPr lvl="0"/>
            <a:fld id="{31E78E5A-ADDE-4FE1-8059-E174EE7A9456}" type="datetime1">
              <a:rPr lang="en-US"/>
              <a:pPr lvl="0"/>
              <a:t>12/2/2022</a:t>
            </a:fld>
            <a:endParaRPr lang="en-US"/>
          </a:p>
        </p:txBody>
      </p:sp>
      <p:sp>
        <p:nvSpPr>
          <p:cNvPr id="6" name="Footer Placeholder 5">
            <a:extLst>
              <a:ext uri="{FF2B5EF4-FFF2-40B4-BE49-F238E27FC236}">
                <a16:creationId xmlns:a16="http://schemas.microsoft.com/office/drawing/2014/main" id="{AA77621E-5ECE-48E3-B601-0C8FFF00274B}"/>
              </a:ext>
            </a:extLst>
          </p:cNvPr>
          <p:cNvSpPr txBox="1">
            <a:spLocks noGrp="1"/>
          </p:cNvSpPr>
          <p:nvPr>
            <p:ph type="ftr" sz="quarter" idx="9"/>
          </p:nvPr>
        </p:nvSpPr>
        <p:spPr/>
        <p:txBody>
          <a:bodyPr/>
          <a:lstStyle>
            <a:lvl1pPr>
              <a:defRPr/>
            </a:lvl1pPr>
          </a:lstStyle>
          <a:p>
            <a:pPr lvl="0"/>
            <a:endParaRPr lang="en-US"/>
          </a:p>
        </p:txBody>
      </p:sp>
      <p:sp>
        <p:nvSpPr>
          <p:cNvPr id="7" name="Slide Number Placeholder 6">
            <a:extLst>
              <a:ext uri="{FF2B5EF4-FFF2-40B4-BE49-F238E27FC236}">
                <a16:creationId xmlns:a16="http://schemas.microsoft.com/office/drawing/2014/main" id="{7068F22B-B20F-4E46-90A9-6CEE6B1DA577}"/>
              </a:ext>
            </a:extLst>
          </p:cNvPr>
          <p:cNvSpPr txBox="1">
            <a:spLocks noGrp="1"/>
          </p:cNvSpPr>
          <p:nvPr>
            <p:ph type="sldNum" sz="quarter" idx="8"/>
          </p:nvPr>
        </p:nvSpPr>
        <p:spPr/>
        <p:txBody>
          <a:bodyPr/>
          <a:lstStyle>
            <a:lvl1pPr>
              <a:defRPr/>
            </a:lvl1pPr>
          </a:lstStyle>
          <a:p>
            <a:pPr lvl="0"/>
            <a:fld id="{15E0D48F-EECC-45E6-B161-6BB013C92EF6}" type="slidenum">
              <a:t>‹#›</a:t>
            </a:fld>
            <a:endParaRPr lang="en-US"/>
          </a:p>
        </p:txBody>
      </p:sp>
    </p:spTree>
    <p:extLst>
      <p:ext uri="{BB962C8B-B14F-4D97-AF65-F5344CB8AC3E}">
        <p14:creationId xmlns:p14="http://schemas.microsoft.com/office/powerpoint/2010/main" val="2209323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A86AF-11D5-44B5-BAB2-2E84E0446EC5}"/>
              </a:ext>
            </a:extLst>
          </p:cNvPr>
          <p:cNvSpPr txBox="1">
            <a:spLocks noGrp="1"/>
          </p:cNvSpPr>
          <p:nvPr>
            <p:ph type="title"/>
          </p:nvPr>
        </p:nvSpPr>
        <p:spPr>
          <a:xfrm>
            <a:off x="1792288" y="4800600"/>
            <a:ext cx="5486400" cy="566735"/>
          </a:xfrm>
        </p:spPr>
        <p:txBody>
          <a:bodyPr anchor="b" anchorCtr="0"/>
          <a:lstStyle>
            <a:lvl1pPr algn="l">
              <a:defRPr sz="2000" b="1"/>
            </a:lvl1pPr>
          </a:lstStyle>
          <a:p>
            <a:pPr lvl="0"/>
            <a:r>
              <a:rPr lang="en-US"/>
              <a:t>Click to edit Master title style</a:t>
            </a:r>
          </a:p>
        </p:txBody>
      </p:sp>
      <p:sp>
        <p:nvSpPr>
          <p:cNvPr id="3" name="Picture Placeholder 2">
            <a:extLst>
              <a:ext uri="{FF2B5EF4-FFF2-40B4-BE49-F238E27FC236}">
                <a16:creationId xmlns:a16="http://schemas.microsoft.com/office/drawing/2014/main" id="{D280F7E8-FFDC-4476-B70E-C01BD98FB6CA}"/>
              </a:ext>
            </a:extLst>
          </p:cNvPr>
          <p:cNvSpPr txBox="1">
            <a:spLocks noGrp="1"/>
          </p:cNvSpPr>
          <p:nvPr>
            <p:ph type="pic" idx="1"/>
          </p:nvPr>
        </p:nvSpPr>
        <p:spPr>
          <a:xfrm>
            <a:off x="1792288" y="612776"/>
            <a:ext cx="5486400" cy="4114800"/>
          </a:xfrm>
        </p:spPr>
        <p:txBody>
          <a:bodyPr/>
          <a:lstStyle>
            <a:lvl1pPr marL="0" indent="0">
              <a:buNone/>
              <a:defRPr/>
            </a:lvl1pPr>
          </a:lstStyle>
          <a:p>
            <a:pPr lvl="0"/>
            <a:endParaRPr lang="en-US"/>
          </a:p>
        </p:txBody>
      </p:sp>
      <p:sp>
        <p:nvSpPr>
          <p:cNvPr id="4" name="Text Placeholder 3">
            <a:extLst>
              <a:ext uri="{FF2B5EF4-FFF2-40B4-BE49-F238E27FC236}">
                <a16:creationId xmlns:a16="http://schemas.microsoft.com/office/drawing/2014/main" id="{FDD6D3B4-A73D-4C4E-88B6-86190650F9D6}"/>
              </a:ext>
            </a:extLst>
          </p:cNvPr>
          <p:cNvSpPr txBox="1">
            <a:spLocks noGrp="1"/>
          </p:cNvSpPr>
          <p:nvPr>
            <p:ph type="body" idx="2"/>
          </p:nvPr>
        </p:nvSpPr>
        <p:spPr>
          <a:xfrm>
            <a:off x="1792288" y="5367335"/>
            <a:ext cx="5486400" cy="804864"/>
          </a:xfrm>
        </p:spPr>
        <p:txBody>
          <a:bodyPr/>
          <a:lstStyle>
            <a:lvl1pPr marL="0" indent="0">
              <a:spcBef>
                <a:spcPts val="300"/>
              </a:spcBef>
              <a:buNone/>
              <a:defRPr sz="1400"/>
            </a:lvl1pPr>
          </a:lstStyle>
          <a:p>
            <a:pPr lvl="0"/>
            <a:r>
              <a:rPr lang="en-US"/>
              <a:t>Click to edit Master text styles</a:t>
            </a:r>
          </a:p>
        </p:txBody>
      </p:sp>
      <p:sp>
        <p:nvSpPr>
          <p:cNvPr id="5" name="Date Placeholder 4">
            <a:extLst>
              <a:ext uri="{FF2B5EF4-FFF2-40B4-BE49-F238E27FC236}">
                <a16:creationId xmlns:a16="http://schemas.microsoft.com/office/drawing/2014/main" id="{32CF1103-9A47-4860-BB58-FEA0FF392E36}"/>
              </a:ext>
            </a:extLst>
          </p:cNvPr>
          <p:cNvSpPr txBox="1">
            <a:spLocks noGrp="1"/>
          </p:cNvSpPr>
          <p:nvPr>
            <p:ph type="dt" sz="half" idx="7"/>
          </p:nvPr>
        </p:nvSpPr>
        <p:spPr/>
        <p:txBody>
          <a:bodyPr/>
          <a:lstStyle>
            <a:lvl1pPr>
              <a:defRPr/>
            </a:lvl1pPr>
          </a:lstStyle>
          <a:p>
            <a:pPr lvl="0"/>
            <a:fld id="{A128690B-3896-4714-A1E0-5C9D7691D9BE}" type="datetime1">
              <a:rPr lang="en-US"/>
              <a:pPr lvl="0"/>
              <a:t>12/2/2022</a:t>
            </a:fld>
            <a:endParaRPr lang="en-US"/>
          </a:p>
        </p:txBody>
      </p:sp>
      <p:sp>
        <p:nvSpPr>
          <p:cNvPr id="6" name="Footer Placeholder 5">
            <a:extLst>
              <a:ext uri="{FF2B5EF4-FFF2-40B4-BE49-F238E27FC236}">
                <a16:creationId xmlns:a16="http://schemas.microsoft.com/office/drawing/2014/main" id="{657404E6-C5D5-470B-AB06-795EE638551A}"/>
              </a:ext>
            </a:extLst>
          </p:cNvPr>
          <p:cNvSpPr txBox="1">
            <a:spLocks noGrp="1"/>
          </p:cNvSpPr>
          <p:nvPr>
            <p:ph type="ftr" sz="quarter" idx="9"/>
          </p:nvPr>
        </p:nvSpPr>
        <p:spPr/>
        <p:txBody>
          <a:bodyPr/>
          <a:lstStyle>
            <a:lvl1pPr>
              <a:defRPr/>
            </a:lvl1pPr>
          </a:lstStyle>
          <a:p>
            <a:pPr lvl="0"/>
            <a:endParaRPr lang="en-US"/>
          </a:p>
        </p:txBody>
      </p:sp>
      <p:sp>
        <p:nvSpPr>
          <p:cNvPr id="7" name="Slide Number Placeholder 6">
            <a:extLst>
              <a:ext uri="{FF2B5EF4-FFF2-40B4-BE49-F238E27FC236}">
                <a16:creationId xmlns:a16="http://schemas.microsoft.com/office/drawing/2014/main" id="{AFEBBFDF-C179-455C-B1A9-A65B1F3159C6}"/>
              </a:ext>
            </a:extLst>
          </p:cNvPr>
          <p:cNvSpPr txBox="1">
            <a:spLocks noGrp="1"/>
          </p:cNvSpPr>
          <p:nvPr>
            <p:ph type="sldNum" sz="quarter" idx="8"/>
          </p:nvPr>
        </p:nvSpPr>
        <p:spPr/>
        <p:txBody>
          <a:bodyPr/>
          <a:lstStyle>
            <a:lvl1pPr>
              <a:defRPr/>
            </a:lvl1pPr>
          </a:lstStyle>
          <a:p>
            <a:pPr lvl="0"/>
            <a:fld id="{495ED144-6C2A-4162-9634-4884C9AC3017}" type="slidenum">
              <a:t>‹#›</a:t>
            </a:fld>
            <a:endParaRPr lang="en-US"/>
          </a:p>
        </p:txBody>
      </p:sp>
    </p:spTree>
    <p:extLst>
      <p:ext uri="{BB962C8B-B14F-4D97-AF65-F5344CB8AC3E}">
        <p14:creationId xmlns:p14="http://schemas.microsoft.com/office/powerpoint/2010/main" val="4083907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mt="60000"/>
          </a:blip>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8F04613-9E3E-4612-91D8-CEE51B84B77A}"/>
              </a:ext>
            </a:extLst>
          </p:cNvPr>
          <p:cNvSpPr txBox="1">
            <a:spLocks noGrp="1"/>
          </p:cNvSpPr>
          <p:nvPr>
            <p:ph type="title"/>
          </p:nvPr>
        </p:nvSpPr>
        <p:spPr>
          <a:xfrm>
            <a:off x="457200" y="274640"/>
            <a:ext cx="8229600" cy="1143000"/>
          </a:xfrm>
          <a:prstGeom prst="rect">
            <a:avLst/>
          </a:prstGeom>
          <a:noFill/>
          <a:ln>
            <a:noFill/>
          </a:ln>
        </p:spPr>
        <p:txBody>
          <a:bodyPr vert="horz" wrap="square" lIns="91440" tIns="45720" rIns="91440" bIns="45720" anchor="ctr" anchorCtr="1" compatLnSpc="1">
            <a:normAutofit/>
          </a:bodyPr>
          <a:lstStyle/>
          <a:p>
            <a:pPr lvl="0"/>
            <a:r>
              <a:rPr lang="en-US"/>
              <a:t>Click to edit Master title style</a:t>
            </a:r>
          </a:p>
        </p:txBody>
      </p:sp>
      <p:sp>
        <p:nvSpPr>
          <p:cNvPr id="3" name="Text Placeholder 2">
            <a:extLst>
              <a:ext uri="{FF2B5EF4-FFF2-40B4-BE49-F238E27FC236}">
                <a16:creationId xmlns:a16="http://schemas.microsoft.com/office/drawing/2014/main" id="{7140DAC3-FBEE-46B5-BC06-B2F4DF3A132E}"/>
              </a:ext>
            </a:extLst>
          </p:cNvPr>
          <p:cNvSpPr txBox="1">
            <a:spLocks noGrp="1"/>
          </p:cNvSpPr>
          <p:nvPr>
            <p:ph type="body" idx="1"/>
          </p:nvPr>
        </p:nvSpPr>
        <p:spPr>
          <a:xfrm>
            <a:off x="457200" y="1600200"/>
            <a:ext cx="8229600" cy="4525959"/>
          </a:xfrm>
          <a:prstGeom prst="rect">
            <a:avLst/>
          </a:prstGeom>
          <a:noFill/>
          <a:ln>
            <a:noFill/>
          </a:ln>
        </p:spPr>
        <p:txBody>
          <a:bodyPr vert="horz" wrap="square" lIns="91440" tIns="45720" rIns="91440" bIns="45720" anchor="t" anchorCtr="0" compatLnSpc="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D9B02F-71E2-4E4E-8155-2FE4B99A1D5D}"/>
              </a:ext>
            </a:extLst>
          </p:cNvPr>
          <p:cNvSpPr txBox="1">
            <a:spLocks noGrp="1"/>
          </p:cNvSpPr>
          <p:nvPr>
            <p:ph type="dt" sz="half" idx="2"/>
          </p:nvPr>
        </p:nvSpPr>
        <p:spPr>
          <a:xfrm>
            <a:off x="457200" y="6356351"/>
            <a:ext cx="2133596"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Calibri"/>
              </a:defRPr>
            </a:lvl1pPr>
          </a:lstStyle>
          <a:p>
            <a:pPr lvl="0"/>
            <a:fld id="{71CBD0CD-48A9-402E-9247-1C96FD10137D}" type="datetime1">
              <a:rPr lang="en-US"/>
              <a:pPr lvl="0"/>
              <a:t>12/2/2022</a:t>
            </a:fld>
            <a:endParaRPr lang="en-US"/>
          </a:p>
        </p:txBody>
      </p:sp>
      <p:sp>
        <p:nvSpPr>
          <p:cNvPr id="5" name="Footer Placeholder 4">
            <a:extLst>
              <a:ext uri="{FF2B5EF4-FFF2-40B4-BE49-F238E27FC236}">
                <a16:creationId xmlns:a16="http://schemas.microsoft.com/office/drawing/2014/main" id="{C5FF730B-6160-45FC-8CC8-E0B53C6886D5}"/>
              </a:ext>
            </a:extLst>
          </p:cNvPr>
          <p:cNvSpPr txBox="1">
            <a:spLocks noGrp="1"/>
          </p:cNvSpPr>
          <p:nvPr>
            <p:ph type="ftr" sz="quarter" idx="3"/>
          </p:nvPr>
        </p:nvSpPr>
        <p:spPr>
          <a:xfrm>
            <a:off x="3124203" y="6356351"/>
            <a:ext cx="2895603"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Calibri"/>
              </a:defRPr>
            </a:lvl1pPr>
          </a:lstStyle>
          <a:p>
            <a:pPr lvl="0"/>
            <a:endParaRPr lang="en-US"/>
          </a:p>
        </p:txBody>
      </p:sp>
      <p:sp>
        <p:nvSpPr>
          <p:cNvPr id="6" name="Slide Number Placeholder 5">
            <a:extLst>
              <a:ext uri="{FF2B5EF4-FFF2-40B4-BE49-F238E27FC236}">
                <a16:creationId xmlns:a16="http://schemas.microsoft.com/office/drawing/2014/main" id="{4E27591A-243F-4821-9029-1FEDF05CBC48}"/>
              </a:ext>
            </a:extLst>
          </p:cNvPr>
          <p:cNvSpPr txBox="1">
            <a:spLocks noGrp="1"/>
          </p:cNvSpPr>
          <p:nvPr>
            <p:ph type="sldNum" sz="quarter" idx="4"/>
          </p:nvPr>
        </p:nvSpPr>
        <p:spPr>
          <a:xfrm>
            <a:off x="6553203" y="6356351"/>
            <a:ext cx="2133596"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Calibri"/>
              </a:defRPr>
            </a:lvl1pPr>
          </a:lstStyle>
          <a:p>
            <a:pPr lvl="0"/>
            <a:fld id="{D2081CE8-7ADE-4CDD-8AFB-9ACEF916371C}" type="slidenum">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0" marR="0" lvl="0" indent="0" algn="ctr" defTabSz="914400" rtl="0" fontAlgn="auto" hangingPunct="1">
        <a:lnSpc>
          <a:spcPct val="100000"/>
        </a:lnSpc>
        <a:spcBef>
          <a:spcPts val="0"/>
        </a:spcBef>
        <a:spcAft>
          <a:spcPts val="0"/>
        </a:spcAft>
        <a:buNone/>
        <a:tabLst/>
        <a:defRPr lang="en-US" sz="4400" b="0" i="0" u="none" strike="noStrike" kern="1200" cap="none" spc="0" baseline="0">
          <a:solidFill>
            <a:srgbClr val="000000"/>
          </a:solidFill>
          <a:uFillTx/>
          <a:latin typeface="Calibri"/>
        </a:defRPr>
      </a:lvl1pPr>
    </p:titleStyle>
    <p:bodyStyle>
      <a:lvl1pPr marL="342900" marR="0" lvl="0" indent="-342900" algn="l" defTabSz="914400" rtl="0" fontAlgn="auto" hangingPunct="1">
        <a:lnSpc>
          <a:spcPct val="100000"/>
        </a:lnSpc>
        <a:spcBef>
          <a:spcPts val="800"/>
        </a:spcBef>
        <a:spcAft>
          <a:spcPts val="0"/>
        </a:spcAft>
        <a:buSzPct val="100000"/>
        <a:buFont typeface="Arial" pitchFamily="34"/>
        <a:buChar char="•"/>
        <a:tabLst/>
        <a:defRPr lang="en-US" sz="3200" b="0" i="0" u="none" strike="noStrike" kern="1200" cap="none" spc="0" baseline="0">
          <a:solidFill>
            <a:srgbClr val="000000"/>
          </a:solidFill>
          <a:uFillTx/>
          <a:latin typeface="Calibri"/>
        </a:defRPr>
      </a:lvl1pPr>
      <a:lvl2pPr marL="742950" marR="0" lvl="1" indent="-285750" algn="l" defTabSz="914400" rtl="0" fontAlgn="auto" hangingPunct="1">
        <a:lnSpc>
          <a:spcPct val="100000"/>
        </a:lnSpc>
        <a:spcBef>
          <a:spcPts val="700"/>
        </a:spcBef>
        <a:spcAft>
          <a:spcPts val="0"/>
        </a:spcAft>
        <a:buSzPct val="100000"/>
        <a:buFont typeface="Arial" pitchFamily="34"/>
        <a:buChar char="–"/>
        <a:tabLst/>
        <a:defRPr lang="en-US" sz="2800" b="0" i="0" u="none" strike="noStrike" kern="1200" cap="none" spc="0" baseline="0">
          <a:solidFill>
            <a:srgbClr val="000000"/>
          </a:solidFill>
          <a:uFillTx/>
          <a:latin typeface="Calibri"/>
        </a:defRPr>
      </a:lvl2pPr>
      <a:lvl3pPr marL="1143000" marR="0" lvl="2" indent="-228600" algn="l" defTabSz="914400" rtl="0" fontAlgn="auto" hangingPunct="1">
        <a:lnSpc>
          <a:spcPct val="100000"/>
        </a:lnSpc>
        <a:spcBef>
          <a:spcPts val="6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3pPr>
      <a:lvl4pPr marL="1600200" marR="0" lvl="3" indent="-228600" algn="l" defTabSz="914400" rtl="0" fontAlgn="auto" hangingPunct="1">
        <a:lnSpc>
          <a:spcPct val="10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4pPr>
      <a:lvl5pPr marL="2057400" marR="0" lvl="4" indent="-228600" algn="l" defTabSz="914400" rtl="0" fontAlgn="auto" hangingPunct="1">
        <a:lnSpc>
          <a:spcPct val="10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1675E753-79EA-4B6C-87E9-C5E9B3284F74}"/>
              </a:ext>
            </a:extLst>
          </p:cNvPr>
          <p:cNvSpPr/>
          <p:nvPr/>
        </p:nvSpPr>
        <p:spPr>
          <a:xfrm>
            <a:off x="0" y="6400800"/>
            <a:ext cx="9144000" cy="457200"/>
          </a:xfrm>
          <a:prstGeom prst="rect">
            <a:avLst/>
          </a:prstGeom>
          <a:solidFill>
            <a:srgbClr val="2683C6"/>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3" name="Rectangle 8">
            <a:extLst>
              <a:ext uri="{FF2B5EF4-FFF2-40B4-BE49-F238E27FC236}">
                <a16:creationId xmlns:a16="http://schemas.microsoft.com/office/drawing/2014/main" id="{A067DE44-6A35-4A05-95AD-0A8F741FAB79}"/>
              </a:ext>
            </a:extLst>
          </p:cNvPr>
          <p:cNvSpPr/>
          <p:nvPr/>
        </p:nvSpPr>
        <p:spPr>
          <a:xfrm>
            <a:off x="0" y="6334313"/>
            <a:ext cx="9144000" cy="66486"/>
          </a:xfrm>
          <a:prstGeom prst="rect">
            <a:avLst/>
          </a:prstGeom>
          <a:solidFill>
            <a:srgbClr val="1CADE4"/>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4" name="Title Placeholder 1">
            <a:extLst>
              <a:ext uri="{FF2B5EF4-FFF2-40B4-BE49-F238E27FC236}">
                <a16:creationId xmlns:a16="http://schemas.microsoft.com/office/drawing/2014/main" id="{FCA2919F-55FE-4F5F-A86A-5A383E3CD93D}"/>
              </a:ext>
            </a:extLst>
          </p:cNvPr>
          <p:cNvSpPr txBox="1">
            <a:spLocks noGrp="1"/>
          </p:cNvSpPr>
          <p:nvPr>
            <p:ph type="title"/>
          </p:nvPr>
        </p:nvSpPr>
        <p:spPr>
          <a:xfrm>
            <a:off x="822960" y="286600"/>
            <a:ext cx="7543800" cy="1450759"/>
          </a:xfrm>
          <a:prstGeom prst="rect">
            <a:avLst/>
          </a:prstGeom>
          <a:noFill/>
          <a:ln>
            <a:noFill/>
          </a:ln>
        </p:spPr>
        <p:txBody>
          <a:bodyPr vert="horz" wrap="square" lIns="91440" tIns="45720" rIns="91440" bIns="45720" anchor="b" anchorCtr="0" compatLnSpc="1">
            <a:normAutofit/>
          </a:bodyPr>
          <a:lstStyle/>
          <a:p>
            <a:pPr lvl="0"/>
            <a:r>
              <a:rPr lang="en-US"/>
              <a:t>Click to edit Master title style</a:t>
            </a:r>
          </a:p>
        </p:txBody>
      </p:sp>
      <p:sp>
        <p:nvSpPr>
          <p:cNvPr id="5" name="Text Placeholder 2">
            <a:extLst>
              <a:ext uri="{FF2B5EF4-FFF2-40B4-BE49-F238E27FC236}">
                <a16:creationId xmlns:a16="http://schemas.microsoft.com/office/drawing/2014/main" id="{6F1E3572-23F2-46B2-A720-B6F0DECC3350}"/>
              </a:ext>
            </a:extLst>
          </p:cNvPr>
          <p:cNvSpPr txBox="1">
            <a:spLocks noGrp="1"/>
          </p:cNvSpPr>
          <p:nvPr>
            <p:ph type="body" idx="1"/>
          </p:nvPr>
        </p:nvSpPr>
        <p:spPr>
          <a:xfrm>
            <a:off x="822960" y="1845734"/>
            <a:ext cx="7543800" cy="4023360"/>
          </a:xfrm>
          <a:prstGeom prst="rect">
            <a:avLst/>
          </a:prstGeom>
          <a:noFill/>
          <a:ln>
            <a:noFill/>
          </a:ln>
        </p:spPr>
        <p:txBody>
          <a:bodyPr vert="horz" wrap="square" lIns="0" tIns="45720" rIns="0" bIns="45720" anchor="t" anchorCtr="0" compatLnSpc="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a:extLst>
              <a:ext uri="{FF2B5EF4-FFF2-40B4-BE49-F238E27FC236}">
                <a16:creationId xmlns:a16="http://schemas.microsoft.com/office/drawing/2014/main" id="{2AF18D08-F030-4AD7-B252-067F253FF12B}"/>
              </a:ext>
            </a:extLst>
          </p:cNvPr>
          <p:cNvSpPr txBox="1">
            <a:spLocks noGrp="1"/>
          </p:cNvSpPr>
          <p:nvPr>
            <p:ph type="dt" sz="half" idx="2"/>
          </p:nvPr>
        </p:nvSpPr>
        <p:spPr>
          <a:xfrm>
            <a:off x="822960" y="6459787"/>
            <a:ext cx="1854202"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en-US" sz="900" b="0" i="0" u="none" strike="noStrike" kern="1200" cap="none" spc="0" baseline="0">
                <a:solidFill>
                  <a:srgbClr val="FFFFFF"/>
                </a:solidFill>
                <a:uFillTx/>
                <a:latin typeface="Calibri"/>
              </a:defRPr>
            </a:lvl1pPr>
          </a:lstStyle>
          <a:p>
            <a:pPr lvl="0"/>
            <a:fld id="{A92362A9-A9E2-403D-9AEE-8F0C0A1DEB24}" type="datetime1">
              <a:rPr lang="en-US"/>
              <a:pPr lvl="0"/>
              <a:t>12/2/2022</a:t>
            </a:fld>
            <a:endParaRPr lang="en-US"/>
          </a:p>
        </p:txBody>
      </p:sp>
      <p:sp>
        <p:nvSpPr>
          <p:cNvPr id="7" name="Footer Placeholder 4">
            <a:extLst>
              <a:ext uri="{FF2B5EF4-FFF2-40B4-BE49-F238E27FC236}">
                <a16:creationId xmlns:a16="http://schemas.microsoft.com/office/drawing/2014/main" id="{26255C78-DAC6-468C-B6DC-E16EE2A048B0}"/>
              </a:ext>
            </a:extLst>
          </p:cNvPr>
          <p:cNvSpPr txBox="1">
            <a:spLocks noGrp="1"/>
          </p:cNvSpPr>
          <p:nvPr>
            <p:ph type="ftr" sz="quarter" idx="3"/>
          </p:nvPr>
        </p:nvSpPr>
        <p:spPr>
          <a:xfrm>
            <a:off x="2764642" y="6459787"/>
            <a:ext cx="3617101"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en-US" sz="900" b="0" i="0" u="none" strike="noStrike" kern="1200" cap="all" spc="0" baseline="0">
                <a:solidFill>
                  <a:srgbClr val="FFFFFF"/>
                </a:solidFill>
                <a:uFillTx/>
                <a:latin typeface="Calibri"/>
              </a:defRPr>
            </a:lvl1pPr>
          </a:lstStyle>
          <a:p>
            <a:pPr lvl="0"/>
            <a:endParaRPr lang="en-US"/>
          </a:p>
        </p:txBody>
      </p:sp>
      <p:sp>
        <p:nvSpPr>
          <p:cNvPr id="8" name="Slide Number Placeholder 5">
            <a:extLst>
              <a:ext uri="{FF2B5EF4-FFF2-40B4-BE49-F238E27FC236}">
                <a16:creationId xmlns:a16="http://schemas.microsoft.com/office/drawing/2014/main" id="{AAF8857F-9D97-4825-AC29-CB515A66A554}"/>
              </a:ext>
            </a:extLst>
          </p:cNvPr>
          <p:cNvSpPr txBox="1">
            <a:spLocks noGrp="1"/>
          </p:cNvSpPr>
          <p:nvPr>
            <p:ph type="sldNum" sz="quarter" idx="4"/>
          </p:nvPr>
        </p:nvSpPr>
        <p:spPr>
          <a:xfrm>
            <a:off x="7425339" y="6459787"/>
            <a:ext cx="984022"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en-US" sz="1050" b="0" i="0" u="none" strike="noStrike" kern="1200" cap="none" spc="0" baseline="0">
                <a:solidFill>
                  <a:srgbClr val="FFFFFF"/>
                </a:solidFill>
                <a:uFillTx/>
                <a:latin typeface="Calibri"/>
              </a:defRPr>
            </a:lvl1pPr>
          </a:lstStyle>
          <a:p>
            <a:pPr lvl="0"/>
            <a:fld id="{9B662820-2E22-41FC-89BF-8AB97D655718}" type="slidenum">
              <a:t>‹#›</a:t>
            </a:fld>
            <a:endParaRPr lang="en-US"/>
          </a:p>
        </p:txBody>
      </p:sp>
      <p:cxnSp>
        <p:nvCxnSpPr>
          <p:cNvPr id="9" name="Straight Connector 9">
            <a:extLst>
              <a:ext uri="{FF2B5EF4-FFF2-40B4-BE49-F238E27FC236}">
                <a16:creationId xmlns:a16="http://schemas.microsoft.com/office/drawing/2014/main" id="{C95166C5-6906-4395-8E33-88254B213487}"/>
              </a:ext>
            </a:extLst>
          </p:cNvPr>
          <p:cNvCxnSpPr/>
          <p:nvPr/>
        </p:nvCxnSpPr>
        <p:spPr>
          <a:xfrm>
            <a:off x="895151" y="1737844"/>
            <a:ext cx="7475220" cy="0"/>
          </a:xfrm>
          <a:prstGeom prst="straightConnector1">
            <a:avLst/>
          </a:prstGeom>
          <a:noFill/>
          <a:ln w="6345" cap="flat">
            <a:solidFill>
              <a:srgbClr val="7F7F7F"/>
            </a:solidFill>
            <a:prstDash val="solid"/>
            <a:miter/>
          </a:ln>
        </p:spPr>
      </p:cxn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0" marR="0" lvl="0" indent="0" algn="l" defTabSz="914400" rtl="0" fontAlgn="auto" hangingPunct="1">
        <a:lnSpc>
          <a:spcPct val="85000"/>
        </a:lnSpc>
        <a:spcBef>
          <a:spcPts val="0"/>
        </a:spcBef>
        <a:spcAft>
          <a:spcPts val="0"/>
        </a:spcAft>
        <a:buNone/>
        <a:tabLst/>
        <a:defRPr lang="en-US" sz="4800" b="0" i="0" u="none" strike="noStrike" kern="1200" cap="none" spc="-50" baseline="0">
          <a:solidFill>
            <a:srgbClr val="404040"/>
          </a:solidFill>
          <a:uFillTx/>
          <a:latin typeface="Calibri Light"/>
        </a:defRPr>
      </a:lvl1pPr>
    </p:titleStyle>
    <p:bodyStyle>
      <a:lvl1pPr marL="91440" marR="0" lvl="0" indent="-91440" algn="l" defTabSz="914400" rtl="0" fontAlgn="auto" hangingPunct="1">
        <a:lnSpc>
          <a:spcPct val="90000"/>
        </a:lnSpc>
        <a:spcBef>
          <a:spcPts val="1200"/>
        </a:spcBef>
        <a:spcAft>
          <a:spcPts val="200"/>
        </a:spcAft>
        <a:buClr>
          <a:srgbClr val="1CADE4"/>
        </a:buClr>
        <a:buSzPct val="100000"/>
        <a:buFont typeface="Calibri" pitchFamily="34"/>
        <a:buChar char=" "/>
        <a:tabLst/>
        <a:defRPr lang="en-US" sz="2000" b="0" i="0" u="none" strike="noStrike" kern="1200" cap="none" spc="0" baseline="0">
          <a:solidFill>
            <a:srgbClr val="404040"/>
          </a:solidFill>
          <a:uFillTx/>
          <a:latin typeface="Calibri"/>
        </a:defRPr>
      </a:lvl1pPr>
      <a:lvl2pPr marL="384048" marR="0" lvl="1" indent="-182880" algn="l" defTabSz="914400" rtl="0" fontAlgn="auto" hangingPunct="1">
        <a:lnSpc>
          <a:spcPct val="90000"/>
        </a:lnSpc>
        <a:spcBef>
          <a:spcPts val="200"/>
        </a:spcBef>
        <a:spcAft>
          <a:spcPts val="400"/>
        </a:spcAft>
        <a:buClr>
          <a:srgbClr val="1CADE4"/>
        </a:buClr>
        <a:buSzPct val="100000"/>
        <a:buFont typeface="Calibri" pitchFamily="34"/>
        <a:buChar char="◦"/>
        <a:tabLst/>
        <a:defRPr lang="en-US" sz="1800" b="0" i="0" u="none" strike="noStrike" kern="1200" cap="none" spc="0" baseline="0">
          <a:solidFill>
            <a:srgbClr val="404040"/>
          </a:solidFill>
          <a:uFillTx/>
          <a:latin typeface="Calibri"/>
        </a:defRPr>
      </a:lvl2pPr>
      <a:lvl3pPr marL="566928" marR="0" lvl="2" indent="-182880" algn="l" defTabSz="914400" rtl="0" fontAlgn="auto" hangingPunct="1">
        <a:lnSpc>
          <a:spcPct val="90000"/>
        </a:lnSpc>
        <a:spcBef>
          <a:spcPts val="200"/>
        </a:spcBef>
        <a:spcAft>
          <a:spcPts val="400"/>
        </a:spcAft>
        <a:buClr>
          <a:srgbClr val="1CADE4"/>
        </a:buClr>
        <a:buSzPct val="100000"/>
        <a:buFont typeface="Calibri" pitchFamily="34"/>
        <a:buChar char="◦"/>
        <a:tabLst/>
        <a:defRPr lang="en-US" sz="1400" b="0" i="0" u="none" strike="noStrike" kern="1200" cap="none" spc="0" baseline="0">
          <a:solidFill>
            <a:srgbClr val="404040"/>
          </a:solidFill>
          <a:uFillTx/>
          <a:latin typeface="Calibri"/>
        </a:defRPr>
      </a:lvl3pPr>
      <a:lvl4pPr marL="749808" marR="0" lvl="3" indent="-182880" algn="l" defTabSz="914400" rtl="0" fontAlgn="auto" hangingPunct="1">
        <a:lnSpc>
          <a:spcPct val="90000"/>
        </a:lnSpc>
        <a:spcBef>
          <a:spcPts val="200"/>
        </a:spcBef>
        <a:spcAft>
          <a:spcPts val="400"/>
        </a:spcAft>
        <a:buClr>
          <a:srgbClr val="1CADE4"/>
        </a:buClr>
        <a:buSzPct val="100000"/>
        <a:buFont typeface="Calibri" pitchFamily="34"/>
        <a:buChar char="◦"/>
        <a:tabLst/>
        <a:defRPr lang="en-US" sz="1400" b="0" i="0" u="none" strike="noStrike" kern="1200" cap="none" spc="0" baseline="0">
          <a:solidFill>
            <a:srgbClr val="404040"/>
          </a:solidFill>
          <a:uFillTx/>
          <a:latin typeface="Calibri"/>
        </a:defRPr>
      </a:lvl4pPr>
      <a:lvl5pPr marL="932688" marR="0" lvl="4" indent="-182880" algn="l" defTabSz="914400" rtl="0" fontAlgn="auto" hangingPunct="1">
        <a:lnSpc>
          <a:spcPct val="90000"/>
        </a:lnSpc>
        <a:spcBef>
          <a:spcPts val="200"/>
        </a:spcBef>
        <a:spcAft>
          <a:spcPts val="400"/>
        </a:spcAft>
        <a:buClr>
          <a:srgbClr val="1CADE4"/>
        </a:buClr>
        <a:buSzPct val="100000"/>
        <a:buFont typeface="Calibri" pitchFamily="34"/>
        <a:buChar char="◦"/>
        <a:tabLst/>
        <a:defRPr lang="en-US" sz="1400" b="0" i="0" u="none" strike="noStrike" kern="1200" cap="none" spc="0" baseline="0">
          <a:solidFill>
            <a:srgbClr val="40404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hyperlink" Target="http://www.nyc.gov/hpd-payment-standards" TargetMode="External"/><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hyperlink" Target="http://www.affordablehousing.com/" TargetMode="External"/><Relationship Id="rId2" Type="http://schemas.openxmlformats.org/officeDocument/2006/relationships/notesSlide" Target="../notesSlides/notesSlide28.xml"/><Relationship Id="rId1" Type="http://schemas.openxmlformats.org/officeDocument/2006/relationships/slideLayout" Target="../slideLayouts/slideLayout18.xml"/><Relationship Id="rId6" Type="http://schemas.openxmlformats.org/officeDocument/2006/relationships/hyperlink" Target="http://www.apartments.com/" TargetMode="External"/><Relationship Id="rId5" Type="http://schemas.openxmlformats.org/officeDocument/2006/relationships/hyperlink" Target="http://www.streeteasy.com" TargetMode="External"/><Relationship Id="rId4" Type="http://schemas.openxmlformats.org/officeDocument/2006/relationships/hyperlink" Target="https://housingconnect.nyc.gov"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www1.nyc.gov/site/hpd/services-and-information/section-8-housing-search-resources.page" TargetMode="External"/><Relationship Id="rId2" Type="http://schemas.openxmlformats.org/officeDocument/2006/relationships/notesSlide" Target="../notesSlides/notesSlide29.xml"/><Relationship Id="rId1" Type="http://schemas.openxmlformats.org/officeDocument/2006/relationships/slideLayout" Target="../slideLayouts/slideLayout18.xml"/><Relationship Id="rId4" Type="http://schemas.openxmlformats.org/officeDocument/2006/relationships/hyperlink" Target="http://www.nyc.gov/neighborhoodexplorer"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hyperlink" Target="https://www1.nyc.gov/site/cchr/about/report-discrimination.page" TargetMode="External"/><Relationship Id="rId2" Type="http://schemas.openxmlformats.org/officeDocument/2006/relationships/notesSlide" Target="../notesSlides/notesSlide42.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3" Type="http://schemas.openxmlformats.org/officeDocument/2006/relationships/hyperlink" Target="mailto:Portability@hpd.nyc.gov" TargetMode="External"/><Relationship Id="rId2" Type="http://schemas.openxmlformats.org/officeDocument/2006/relationships/hyperlink" Target="https://www1.nyc.gov/site/hpd/services-and-information/section-8-forms.page" TargetMode="External"/><Relationship Id="rId1" Type="http://schemas.openxmlformats.org/officeDocument/2006/relationships/slideLayout" Target="../slideLayouts/slideLayout18.xml"/><Relationship Id="rId4" Type="http://schemas.openxmlformats.org/officeDocument/2006/relationships/hyperlink" Target="https://www.nyc.gov/site/hpd/services-and-information/moving.page"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opportunitynycha.org/about-financial-empowerment/fss/" TargetMode="External"/><Relationship Id="rId2" Type="http://schemas.openxmlformats.org/officeDocument/2006/relationships/notesSlide" Target="../notesSlides/notesSlide44.xml"/><Relationship Id="rId1" Type="http://schemas.openxmlformats.org/officeDocument/2006/relationships/slideLayout" Target="../slideLayouts/slideLayout13.xml"/><Relationship Id="rId4" Type="http://schemas.openxmlformats.org/officeDocument/2006/relationships/hyperlink" Target="http://www.nyc.gov/hpd/fss"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www.nyc.gov/hpd-payment-standards" TargetMode="External"/><Relationship Id="rId2" Type="http://schemas.openxmlformats.org/officeDocument/2006/relationships/notesSlide" Target="../notesSlides/notesSlide45.xml"/><Relationship Id="rId1" Type="http://schemas.openxmlformats.org/officeDocument/2006/relationships/slideLayout" Target="../slideLayouts/slideLayout13.xml"/><Relationship Id="rId4" Type="http://schemas.openxmlformats.org/officeDocument/2006/relationships/hyperlink" Target="https://www1.nyc.gov/site/hpd/services-and-information/section-8-housing-search-resources.page" TargetMode="Externa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9B2EC62F-DDA3-4E36-84AB-6700B166A15E}"/>
              </a:ext>
            </a:extLst>
          </p:cNvPr>
          <p:cNvSpPr txBox="1">
            <a:spLocks noGrp="1"/>
          </p:cNvSpPr>
          <p:nvPr>
            <p:ph type="subTitle" idx="1"/>
          </p:nvPr>
        </p:nvSpPr>
        <p:spPr>
          <a:xfrm>
            <a:off x="1253834" y="4495803"/>
            <a:ext cx="6400800" cy="1143000"/>
          </a:xfrm>
        </p:spPr>
        <p:txBody>
          <a:bodyPr/>
          <a:lstStyle/>
          <a:p>
            <a:pPr lvl="0"/>
            <a:r>
              <a:rPr lang="en-US" b="1">
                <a:solidFill>
                  <a:srgbClr val="3598A5"/>
                </a:solidFill>
                <a:latin typeface="Raavi" pitchFamily="34"/>
                <a:cs typeface="Raavi" pitchFamily="34"/>
              </a:rPr>
              <a:t>Emergency Housing Vouchers</a:t>
            </a:r>
          </a:p>
          <a:p>
            <a:pPr lvl="0"/>
            <a:r>
              <a:rPr lang="en-US" b="1">
                <a:solidFill>
                  <a:srgbClr val="3598A5"/>
                </a:solidFill>
                <a:latin typeface="Raavi" pitchFamily="34"/>
                <a:cs typeface="Raavi" pitchFamily="34"/>
              </a:rPr>
              <a:t>Section 8</a:t>
            </a:r>
          </a:p>
          <a:p>
            <a:pPr lvl="0"/>
            <a:endParaRPr lang="en-US" b="1">
              <a:solidFill>
                <a:srgbClr val="3598A5"/>
              </a:solidFill>
              <a:latin typeface="Raavi" pitchFamily="34"/>
              <a:cs typeface="Raavi" pitchFamily="34"/>
            </a:endParaRPr>
          </a:p>
        </p:txBody>
      </p:sp>
      <p:sp>
        <p:nvSpPr>
          <p:cNvPr id="3" name="TextBox 1">
            <a:extLst>
              <a:ext uri="{FF2B5EF4-FFF2-40B4-BE49-F238E27FC236}">
                <a16:creationId xmlns:a16="http://schemas.microsoft.com/office/drawing/2014/main" id="{29C233AE-1A0B-452E-B607-EA6A260E057E}"/>
              </a:ext>
            </a:extLst>
          </p:cNvPr>
          <p:cNvSpPr txBox="1"/>
          <p:nvPr/>
        </p:nvSpPr>
        <p:spPr>
          <a:xfrm>
            <a:off x="1138199" y="1143000"/>
            <a:ext cx="6632079" cy="2123657"/>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6600" b="1" i="0" u="none" strike="noStrike" kern="1200" cap="none" spc="0" baseline="0">
                <a:solidFill>
                  <a:srgbClr val="487B78"/>
                </a:solidFill>
                <a:uFillTx/>
                <a:latin typeface="Quire Sans" pitchFamily="34"/>
                <a:cs typeface="Quire Sans" pitchFamily="34"/>
              </a:rPr>
              <a:t>Housing Search Workshop</a:t>
            </a:r>
          </a:p>
        </p:txBody>
      </p:sp>
      <p:sp>
        <p:nvSpPr>
          <p:cNvPr id="4" name="Date Placeholder 3">
            <a:extLst>
              <a:ext uri="{FF2B5EF4-FFF2-40B4-BE49-F238E27FC236}">
                <a16:creationId xmlns:a16="http://schemas.microsoft.com/office/drawing/2014/main" id="{FC2E3749-2C3E-4ADF-807B-D8FC51A239D5}"/>
              </a:ext>
            </a:extLst>
          </p:cNvPr>
          <p:cNvSpPr txBox="1"/>
          <p:nvPr/>
        </p:nvSpPr>
        <p:spPr>
          <a:xfrm>
            <a:off x="457200" y="6356351"/>
            <a:ext cx="2819396" cy="365129"/>
          </a:xfrm>
          <a:prstGeom prst="rect">
            <a:avLst/>
          </a:prstGeom>
          <a:noFill/>
          <a:ln cap="flat">
            <a:noFill/>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7F7F7F"/>
                </a:solidFill>
                <a:uFillTx/>
                <a:latin typeface="Segoe UI" pitchFamily="34"/>
                <a:ea typeface="Segoe UI" pitchFamily="34"/>
                <a:cs typeface="Segoe UI" pitchFamily="34"/>
              </a:rPr>
              <a:t>NYC HPD Division of Tenant Resources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139">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DE6CA1F4-EC3C-4117-9A72-87EAA1742B8C}"/>
              </a:ext>
            </a:extLst>
          </p:cNvPr>
          <p:cNvSpPr txBox="1"/>
          <p:nvPr/>
        </p:nvSpPr>
        <p:spPr>
          <a:xfrm>
            <a:off x="822960" y="6459787"/>
            <a:ext cx="1854202" cy="365129"/>
          </a:xfrm>
          <a:prstGeom prst="rect">
            <a:avLst/>
          </a:prstGeom>
          <a:noFill/>
          <a:ln cap="flat">
            <a:noFill/>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7F7F7F"/>
                </a:solidFill>
                <a:uFillTx/>
                <a:latin typeface="Segoe UI" pitchFamily="34"/>
                <a:cs typeface="Segoe UI" pitchFamily="34"/>
              </a:rPr>
              <a:t>NYC HPD Division of Tenant Resources</a:t>
            </a:r>
          </a:p>
        </p:txBody>
      </p:sp>
      <p:sp>
        <p:nvSpPr>
          <p:cNvPr id="3" name="Slide Number Placeholder 3">
            <a:extLst>
              <a:ext uri="{FF2B5EF4-FFF2-40B4-BE49-F238E27FC236}">
                <a16:creationId xmlns:a16="http://schemas.microsoft.com/office/drawing/2014/main" id="{D316A59D-DE7F-4F80-8C3B-09EE63557133}"/>
              </a:ext>
            </a:extLst>
          </p:cNvPr>
          <p:cNvSpPr txBox="1"/>
          <p:nvPr/>
        </p:nvSpPr>
        <p:spPr>
          <a:xfrm>
            <a:off x="7425339" y="6459787"/>
            <a:ext cx="984022" cy="365129"/>
          </a:xfrm>
          <a:prstGeom prst="rect">
            <a:avLst/>
          </a:prstGeom>
          <a:solidFill>
            <a:srgbClr val="487B78">
              <a:alpha val="90000"/>
            </a:srgbClr>
          </a:solid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4B5497F-2F9C-45D0-8662-AC6DC418DEA7}" type="slidenum">
              <a:t>10</a:t>
            </a:fld>
            <a:endParaRPr lang="en-US" sz="1050" b="0" i="0" u="none" strike="noStrike" kern="1200" cap="none" spc="0" baseline="0">
              <a:solidFill>
                <a:srgbClr val="FFFFFF"/>
              </a:solidFill>
              <a:uFillTx/>
              <a:latin typeface="Calibri"/>
            </a:endParaRPr>
          </a:p>
        </p:txBody>
      </p:sp>
      <p:sp>
        <p:nvSpPr>
          <p:cNvPr id="4" name="Title 1">
            <a:extLst>
              <a:ext uri="{FF2B5EF4-FFF2-40B4-BE49-F238E27FC236}">
                <a16:creationId xmlns:a16="http://schemas.microsoft.com/office/drawing/2014/main" id="{833E4EF8-072D-4895-8EC6-BA9D1AD92D7D}"/>
              </a:ext>
            </a:extLst>
          </p:cNvPr>
          <p:cNvSpPr txBox="1">
            <a:spLocks noGrp="1"/>
          </p:cNvSpPr>
          <p:nvPr>
            <p:ph type="title" idx="4294967295"/>
          </p:nvPr>
        </p:nvSpPr>
        <p:spPr>
          <a:xfrm>
            <a:off x="0" y="274640"/>
            <a:ext cx="9144000" cy="868359"/>
          </a:xfrm>
          <a:solidFill>
            <a:srgbClr val="487B78">
              <a:alpha val="90000"/>
            </a:srgbClr>
          </a:solidFill>
        </p:spPr>
        <p:txBody>
          <a:bodyPr/>
          <a:lstStyle/>
          <a:p>
            <a:pPr lvl="0"/>
            <a:r>
              <a:rPr lang="en-US">
                <a:solidFill>
                  <a:srgbClr val="FFFFFF"/>
                </a:solidFill>
              </a:rPr>
              <a:t>Key terms and abbreviations</a:t>
            </a:r>
          </a:p>
        </p:txBody>
      </p:sp>
      <p:sp>
        <p:nvSpPr>
          <p:cNvPr id="5" name="Content Placeholder 2">
            <a:extLst>
              <a:ext uri="{FF2B5EF4-FFF2-40B4-BE49-F238E27FC236}">
                <a16:creationId xmlns:a16="http://schemas.microsoft.com/office/drawing/2014/main" id="{ECAC1AA6-F884-4618-A6E5-AF8DC7BDBAB4}"/>
              </a:ext>
            </a:extLst>
          </p:cNvPr>
          <p:cNvSpPr txBox="1">
            <a:spLocks noGrp="1"/>
          </p:cNvSpPr>
          <p:nvPr>
            <p:ph type="body" idx="4294967295"/>
          </p:nvPr>
        </p:nvSpPr>
        <p:spPr>
          <a:xfrm>
            <a:off x="457200" y="1553492"/>
            <a:ext cx="8229600" cy="4495803"/>
          </a:xfrm>
        </p:spPr>
        <p:txBody>
          <a:bodyPr/>
          <a:lstStyle/>
          <a:p>
            <a:pPr lvl="0">
              <a:lnSpc>
                <a:spcPct val="120000"/>
              </a:lnSpc>
              <a:spcBef>
                <a:spcPts val="0"/>
              </a:spcBef>
              <a:buFont typeface="Wingdings" pitchFamily="34"/>
              <a:buChar char="Ø"/>
            </a:pPr>
            <a:r>
              <a:rPr lang="en-US" sz="2800" b="1">
                <a:solidFill>
                  <a:srgbClr val="000000"/>
                </a:solidFill>
              </a:rPr>
              <a:t>PHA</a:t>
            </a:r>
            <a:endParaRPr lang="en-US" sz="2800">
              <a:solidFill>
                <a:srgbClr val="000000"/>
              </a:solidFill>
              <a:cs typeface="Calibri"/>
            </a:endParaRPr>
          </a:p>
          <a:p>
            <a:pPr lvl="0">
              <a:lnSpc>
                <a:spcPct val="120000"/>
              </a:lnSpc>
              <a:spcBef>
                <a:spcPts val="0"/>
              </a:spcBef>
              <a:buFont typeface="Wingdings" pitchFamily="34"/>
              <a:buChar char="Ø"/>
            </a:pPr>
            <a:endParaRPr lang="en-US" sz="2800" b="1">
              <a:solidFill>
                <a:srgbClr val="000000"/>
              </a:solidFill>
            </a:endParaRPr>
          </a:p>
          <a:p>
            <a:pPr lvl="0">
              <a:lnSpc>
                <a:spcPct val="120000"/>
              </a:lnSpc>
              <a:spcBef>
                <a:spcPts val="0"/>
              </a:spcBef>
              <a:buFont typeface="Wingdings" pitchFamily="34"/>
              <a:buChar char="Ø"/>
            </a:pPr>
            <a:r>
              <a:rPr lang="en-US" sz="2800" b="1">
                <a:solidFill>
                  <a:srgbClr val="000000"/>
                </a:solidFill>
              </a:rPr>
              <a:t>HPD/NYCHA</a:t>
            </a:r>
            <a:endParaRPr lang="en-US" sz="2800" b="1">
              <a:solidFill>
                <a:srgbClr val="000000"/>
              </a:solidFill>
              <a:cs typeface="Calibri"/>
            </a:endParaRPr>
          </a:p>
          <a:p>
            <a:pPr lvl="0">
              <a:lnSpc>
                <a:spcPct val="120000"/>
              </a:lnSpc>
              <a:spcBef>
                <a:spcPts val="0"/>
              </a:spcBef>
              <a:buFont typeface="Wingdings" pitchFamily="34"/>
              <a:buChar char="Ø"/>
            </a:pPr>
            <a:endParaRPr lang="en-US" sz="2800" b="1">
              <a:solidFill>
                <a:srgbClr val="000000"/>
              </a:solidFill>
            </a:endParaRPr>
          </a:p>
          <a:p>
            <a:pPr lvl="0">
              <a:lnSpc>
                <a:spcPct val="120000"/>
              </a:lnSpc>
              <a:spcBef>
                <a:spcPts val="0"/>
              </a:spcBef>
              <a:buFont typeface="Wingdings" pitchFamily="34"/>
              <a:buChar char="Ø"/>
            </a:pPr>
            <a:r>
              <a:rPr lang="en-US" sz="2800" b="1">
                <a:solidFill>
                  <a:srgbClr val="000000"/>
                </a:solidFill>
              </a:rPr>
              <a:t>EHVs</a:t>
            </a:r>
            <a:endParaRPr lang="en-US" sz="2800" b="1">
              <a:solidFill>
                <a:srgbClr val="000000"/>
              </a:solidFill>
              <a:cs typeface="Calibri"/>
            </a:endParaRPr>
          </a:p>
          <a:p>
            <a:pPr lvl="0">
              <a:lnSpc>
                <a:spcPct val="120000"/>
              </a:lnSpc>
              <a:spcBef>
                <a:spcPts val="0"/>
              </a:spcBef>
              <a:buFont typeface="Wingdings" pitchFamily="34"/>
              <a:buChar char="Ø"/>
            </a:pPr>
            <a:endParaRPr lang="en-US" sz="2800" b="1">
              <a:solidFill>
                <a:srgbClr val="000000"/>
              </a:solidFill>
            </a:endParaRPr>
          </a:p>
          <a:p>
            <a:pPr lvl="0">
              <a:lnSpc>
                <a:spcPct val="120000"/>
              </a:lnSpc>
              <a:spcBef>
                <a:spcPts val="0"/>
              </a:spcBef>
              <a:buFont typeface="Wingdings" pitchFamily="34"/>
              <a:buChar char="Ø"/>
            </a:pPr>
            <a:r>
              <a:rPr lang="en-US" sz="2800" b="1">
                <a:solidFill>
                  <a:srgbClr val="000000"/>
                </a:solidFill>
              </a:rPr>
              <a:t>EPS</a:t>
            </a:r>
            <a:endParaRPr lang="en-US" sz="2800" b="1">
              <a:solidFill>
                <a:srgbClr val="000000"/>
              </a:solidFill>
              <a:cs typeface="Calibri"/>
            </a:endParaRPr>
          </a:p>
          <a:p>
            <a:pPr marL="0" lvl="0" indent="0">
              <a:lnSpc>
                <a:spcPct val="120000"/>
              </a:lnSpc>
              <a:spcBef>
                <a:spcPts val="0"/>
              </a:spcBef>
              <a:buNone/>
            </a:pPr>
            <a:endParaRPr lang="en-US" b="1">
              <a:solidFill>
                <a:srgbClr val="1E9399"/>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123">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3636A80-9F54-487B-B3DB-DCACB146D8B5}"/>
              </a:ext>
            </a:extLst>
          </p:cNvPr>
          <p:cNvSpPr txBox="1"/>
          <p:nvPr/>
        </p:nvSpPr>
        <p:spPr>
          <a:xfrm>
            <a:off x="822960" y="6459787"/>
            <a:ext cx="1854202" cy="365129"/>
          </a:xfrm>
          <a:prstGeom prst="rect">
            <a:avLst/>
          </a:prstGeom>
          <a:noFill/>
          <a:ln cap="flat">
            <a:noFill/>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7F7F7F"/>
                </a:solidFill>
                <a:uFillTx/>
                <a:latin typeface="Segoe UI" pitchFamily="34"/>
                <a:cs typeface="Segoe UI" pitchFamily="34"/>
              </a:rPr>
              <a:t>NYC HPD Division of Tenant Resources</a:t>
            </a:r>
          </a:p>
        </p:txBody>
      </p:sp>
      <p:sp>
        <p:nvSpPr>
          <p:cNvPr id="3" name="Slide Number Placeholder 3">
            <a:extLst>
              <a:ext uri="{FF2B5EF4-FFF2-40B4-BE49-F238E27FC236}">
                <a16:creationId xmlns:a16="http://schemas.microsoft.com/office/drawing/2014/main" id="{300339B5-CBAF-426E-88E2-7B8108F5D850}"/>
              </a:ext>
            </a:extLst>
          </p:cNvPr>
          <p:cNvSpPr txBox="1"/>
          <p:nvPr/>
        </p:nvSpPr>
        <p:spPr>
          <a:xfrm>
            <a:off x="7425339" y="6459787"/>
            <a:ext cx="984022" cy="365129"/>
          </a:xfrm>
          <a:prstGeom prst="rect">
            <a:avLst/>
          </a:prstGeom>
          <a:solidFill>
            <a:srgbClr val="487B78">
              <a:alpha val="90000"/>
            </a:srgbClr>
          </a:solid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45CE923-30FB-491F-A804-7DDE3347C5B8}" type="slidenum">
              <a:t>11</a:t>
            </a:fld>
            <a:endParaRPr lang="en-US" sz="1050" b="0" i="0" u="none" strike="noStrike" kern="1200" cap="none" spc="0" baseline="0">
              <a:solidFill>
                <a:srgbClr val="FFFFFF"/>
              </a:solidFill>
              <a:uFillTx/>
              <a:latin typeface="Calibri"/>
            </a:endParaRPr>
          </a:p>
        </p:txBody>
      </p:sp>
      <p:sp>
        <p:nvSpPr>
          <p:cNvPr id="4" name="Title 1">
            <a:extLst>
              <a:ext uri="{FF2B5EF4-FFF2-40B4-BE49-F238E27FC236}">
                <a16:creationId xmlns:a16="http://schemas.microsoft.com/office/drawing/2014/main" id="{8A14EBED-F8C9-49C6-B851-02A690485FB8}"/>
              </a:ext>
            </a:extLst>
          </p:cNvPr>
          <p:cNvSpPr txBox="1">
            <a:spLocks noGrp="1"/>
          </p:cNvSpPr>
          <p:nvPr>
            <p:ph type="title" idx="4294967295"/>
          </p:nvPr>
        </p:nvSpPr>
        <p:spPr>
          <a:xfrm>
            <a:off x="0" y="274640"/>
            <a:ext cx="9144000" cy="868359"/>
          </a:xfrm>
          <a:solidFill>
            <a:srgbClr val="487B78">
              <a:alpha val="90000"/>
            </a:srgbClr>
          </a:solidFill>
        </p:spPr>
        <p:txBody>
          <a:bodyPr/>
          <a:lstStyle/>
          <a:p>
            <a:pPr lvl="0"/>
            <a:r>
              <a:rPr lang="en-US" sz="4200">
                <a:solidFill>
                  <a:srgbClr val="FFFFFF"/>
                </a:solidFill>
              </a:rPr>
              <a:t>Your voucher is your contract with the PHA</a:t>
            </a:r>
          </a:p>
        </p:txBody>
      </p:sp>
      <p:pic>
        <p:nvPicPr>
          <p:cNvPr id="5" name="Picture 6">
            <a:extLst>
              <a:ext uri="{FF2B5EF4-FFF2-40B4-BE49-F238E27FC236}">
                <a16:creationId xmlns:a16="http://schemas.microsoft.com/office/drawing/2014/main" id="{73B25C26-3555-40CD-A481-86B3B9B6F451}"/>
              </a:ext>
            </a:extLst>
          </p:cNvPr>
          <p:cNvPicPr>
            <a:picLocks noGrp="1" noChangeAspect="1"/>
          </p:cNvPicPr>
          <p:nvPr>
            <p:ph type="pic" idx="4294967295"/>
          </p:nvPr>
        </p:nvPicPr>
        <p:blipFill>
          <a:blip r:embed="rId3"/>
          <a:srcRect l="11321" t="16418" r="61950" b="5597"/>
          <a:stretch>
            <a:fillRect/>
          </a:stretch>
        </p:blipFill>
        <p:spPr>
          <a:xfrm>
            <a:off x="1388854" y="1401903"/>
            <a:ext cx="5909108" cy="4850151"/>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154">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F1525AF9-ADAD-4966-BBD3-F2194CEF1FF2}"/>
              </a:ext>
            </a:extLst>
          </p:cNvPr>
          <p:cNvSpPr txBox="1"/>
          <p:nvPr/>
        </p:nvSpPr>
        <p:spPr>
          <a:xfrm>
            <a:off x="822960" y="6459787"/>
            <a:ext cx="1854202" cy="365129"/>
          </a:xfrm>
          <a:prstGeom prst="rect">
            <a:avLst/>
          </a:prstGeom>
          <a:noFill/>
          <a:ln cap="flat">
            <a:noFill/>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7F7F7F"/>
                </a:solidFill>
                <a:uFillTx/>
                <a:latin typeface="Segoe UI" pitchFamily="34"/>
                <a:cs typeface="Segoe UI" pitchFamily="34"/>
              </a:rPr>
              <a:t>NYC HPD Division of Tenant Resources</a:t>
            </a:r>
          </a:p>
        </p:txBody>
      </p:sp>
      <p:sp>
        <p:nvSpPr>
          <p:cNvPr id="3" name="Slide Number Placeholder 3">
            <a:extLst>
              <a:ext uri="{FF2B5EF4-FFF2-40B4-BE49-F238E27FC236}">
                <a16:creationId xmlns:a16="http://schemas.microsoft.com/office/drawing/2014/main" id="{B68CD50D-ECAC-4D24-B6EB-487DA0227AA1}"/>
              </a:ext>
            </a:extLst>
          </p:cNvPr>
          <p:cNvSpPr txBox="1"/>
          <p:nvPr/>
        </p:nvSpPr>
        <p:spPr>
          <a:xfrm>
            <a:off x="7425339" y="6459787"/>
            <a:ext cx="984022" cy="365129"/>
          </a:xfrm>
          <a:prstGeom prst="rect">
            <a:avLst/>
          </a:prstGeom>
          <a:solidFill>
            <a:srgbClr val="487B78">
              <a:alpha val="90000"/>
            </a:srgbClr>
          </a:solid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C973C59-DEA1-42FB-9D5E-4CA2BC3D6E59}" type="slidenum">
              <a:t>12</a:t>
            </a:fld>
            <a:endParaRPr lang="en-US" sz="1050" b="0" i="0" u="none" strike="noStrike" kern="1200" cap="none" spc="0" baseline="0">
              <a:solidFill>
                <a:srgbClr val="FFFFFF"/>
              </a:solidFill>
              <a:uFillTx/>
              <a:latin typeface="Calibri"/>
            </a:endParaRPr>
          </a:p>
        </p:txBody>
      </p:sp>
      <p:sp>
        <p:nvSpPr>
          <p:cNvPr id="4" name="Title 1">
            <a:extLst>
              <a:ext uri="{FF2B5EF4-FFF2-40B4-BE49-F238E27FC236}">
                <a16:creationId xmlns:a16="http://schemas.microsoft.com/office/drawing/2014/main" id="{A1320E37-F43F-4ED3-B0A2-AC5D6BB1A4E2}"/>
              </a:ext>
            </a:extLst>
          </p:cNvPr>
          <p:cNvSpPr txBox="1">
            <a:spLocks noGrp="1"/>
          </p:cNvSpPr>
          <p:nvPr>
            <p:ph type="title" idx="4294967295"/>
          </p:nvPr>
        </p:nvSpPr>
        <p:spPr>
          <a:xfrm>
            <a:off x="0" y="274640"/>
            <a:ext cx="9144000" cy="868359"/>
          </a:xfrm>
          <a:solidFill>
            <a:srgbClr val="487B78">
              <a:alpha val="90000"/>
            </a:srgbClr>
          </a:solidFill>
        </p:spPr>
        <p:txBody>
          <a:bodyPr/>
          <a:lstStyle/>
          <a:p>
            <a:pPr lvl="0"/>
            <a:r>
              <a:rPr lang="en-US" sz="4200">
                <a:solidFill>
                  <a:srgbClr val="FFFFFF"/>
                </a:solidFill>
              </a:rPr>
              <a:t>Your voucher is your contract with the PHA</a:t>
            </a:r>
          </a:p>
        </p:txBody>
      </p:sp>
      <p:pic>
        <p:nvPicPr>
          <p:cNvPr id="5" name="Picture 6" descr="NYCHA voucher.jpg">
            <a:extLst>
              <a:ext uri="{FF2B5EF4-FFF2-40B4-BE49-F238E27FC236}">
                <a16:creationId xmlns:a16="http://schemas.microsoft.com/office/drawing/2014/main" id="{EBBAE6D2-B0FB-4C03-95AB-F68016A76065}"/>
              </a:ext>
            </a:extLst>
          </p:cNvPr>
          <p:cNvPicPr>
            <a:picLocks noChangeAspect="1"/>
          </p:cNvPicPr>
          <p:nvPr/>
        </p:nvPicPr>
        <p:blipFill>
          <a:blip r:embed="rId3"/>
          <a:stretch>
            <a:fillRect/>
          </a:stretch>
        </p:blipFill>
        <p:spPr>
          <a:xfrm>
            <a:off x="1376592" y="1233809"/>
            <a:ext cx="6003557" cy="5589599"/>
          </a:xfrm>
          <a:prstGeom prst="rect">
            <a:avLst/>
          </a:prstGeom>
          <a:noFill/>
          <a:ln cap="flat">
            <a:noFill/>
          </a:ln>
        </p:spPr>
      </p:pic>
      <p:sp>
        <p:nvSpPr>
          <p:cNvPr id="6" name="Rectangle 6">
            <a:extLst>
              <a:ext uri="{FF2B5EF4-FFF2-40B4-BE49-F238E27FC236}">
                <a16:creationId xmlns:a16="http://schemas.microsoft.com/office/drawing/2014/main" id="{9AEDD82C-CAC8-4355-AEE3-5E9A615A3DC1}"/>
              </a:ext>
            </a:extLst>
          </p:cNvPr>
          <p:cNvSpPr/>
          <p:nvPr/>
        </p:nvSpPr>
        <p:spPr>
          <a:xfrm>
            <a:off x="6225911" y="1447796"/>
            <a:ext cx="911903" cy="911903"/>
          </a:xfrm>
          <a:prstGeom prst="rect">
            <a:avLst/>
          </a:prstGeom>
          <a:noFill/>
          <a:ln w="57150" cap="flat">
            <a:solidFill>
              <a:srgbClr val="FF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124">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54A9021E-7534-4DE3-86C1-DCA16A21FFF5}"/>
              </a:ext>
            </a:extLst>
          </p:cNvPr>
          <p:cNvSpPr txBox="1"/>
          <p:nvPr/>
        </p:nvSpPr>
        <p:spPr>
          <a:xfrm>
            <a:off x="822960" y="6459787"/>
            <a:ext cx="1854202" cy="365129"/>
          </a:xfrm>
          <a:prstGeom prst="rect">
            <a:avLst/>
          </a:prstGeom>
          <a:noFill/>
          <a:ln cap="flat">
            <a:noFill/>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7F7F7F"/>
                </a:solidFill>
                <a:uFillTx/>
                <a:latin typeface="Segoe UI" pitchFamily="34"/>
                <a:cs typeface="Segoe UI" pitchFamily="34"/>
              </a:rPr>
              <a:t>NYC HPD Division of Tenant Resources</a:t>
            </a:r>
          </a:p>
        </p:txBody>
      </p:sp>
      <p:sp>
        <p:nvSpPr>
          <p:cNvPr id="3" name="Slide Number Placeholder 3">
            <a:extLst>
              <a:ext uri="{FF2B5EF4-FFF2-40B4-BE49-F238E27FC236}">
                <a16:creationId xmlns:a16="http://schemas.microsoft.com/office/drawing/2014/main" id="{5D938FCA-D095-42CF-A786-BC1F34E51240}"/>
              </a:ext>
            </a:extLst>
          </p:cNvPr>
          <p:cNvSpPr txBox="1"/>
          <p:nvPr/>
        </p:nvSpPr>
        <p:spPr>
          <a:xfrm>
            <a:off x="7425339" y="6459787"/>
            <a:ext cx="984022" cy="365129"/>
          </a:xfrm>
          <a:prstGeom prst="rect">
            <a:avLst/>
          </a:prstGeom>
          <a:solidFill>
            <a:srgbClr val="487B78">
              <a:alpha val="90000"/>
            </a:srgbClr>
          </a:solid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4C00D33-4337-4666-AB51-9229CF160F9B}" type="slidenum">
              <a:t>13</a:t>
            </a:fld>
            <a:endParaRPr lang="en-US" sz="1050" b="0" i="0" u="none" strike="noStrike" kern="1200" cap="none" spc="0" baseline="0">
              <a:solidFill>
                <a:srgbClr val="FFFFFF"/>
              </a:solidFill>
              <a:uFillTx/>
              <a:latin typeface="Calibri"/>
            </a:endParaRPr>
          </a:p>
        </p:txBody>
      </p:sp>
      <p:sp>
        <p:nvSpPr>
          <p:cNvPr id="4" name="Title 1">
            <a:extLst>
              <a:ext uri="{FF2B5EF4-FFF2-40B4-BE49-F238E27FC236}">
                <a16:creationId xmlns:a16="http://schemas.microsoft.com/office/drawing/2014/main" id="{F57E6550-A08E-4BFE-BA60-63371E680ABC}"/>
              </a:ext>
            </a:extLst>
          </p:cNvPr>
          <p:cNvSpPr txBox="1">
            <a:spLocks noGrp="1"/>
          </p:cNvSpPr>
          <p:nvPr>
            <p:ph type="title" idx="4294967295"/>
          </p:nvPr>
        </p:nvSpPr>
        <p:spPr>
          <a:xfrm>
            <a:off x="0" y="274640"/>
            <a:ext cx="9144000" cy="868359"/>
          </a:xfrm>
          <a:solidFill>
            <a:srgbClr val="487B78">
              <a:alpha val="90000"/>
            </a:srgbClr>
          </a:solidFill>
        </p:spPr>
        <p:txBody>
          <a:bodyPr/>
          <a:lstStyle/>
          <a:p>
            <a:endParaRPr lang="en-US"/>
          </a:p>
        </p:txBody>
      </p:sp>
      <p:sp>
        <p:nvSpPr>
          <p:cNvPr id="5" name="Content Placeholder 2">
            <a:extLst>
              <a:ext uri="{FF2B5EF4-FFF2-40B4-BE49-F238E27FC236}">
                <a16:creationId xmlns:a16="http://schemas.microsoft.com/office/drawing/2014/main" id="{61AD3AA3-1E4C-4E59-A354-3899470D6543}"/>
              </a:ext>
            </a:extLst>
          </p:cNvPr>
          <p:cNvSpPr txBox="1">
            <a:spLocks noGrp="1"/>
          </p:cNvSpPr>
          <p:nvPr>
            <p:ph type="body" idx="4294967295"/>
          </p:nvPr>
        </p:nvSpPr>
        <p:spPr>
          <a:xfrm>
            <a:off x="457200" y="1553492"/>
            <a:ext cx="8229600" cy="4495803"/>
          </a:xfrm>
        </p:spPr>
        <p:txBody>
          <a:bodyPr/>
          <a:lstStyle/>
          <a:p>
            <a:pPr lvl="0" algn="ctr"/>
            <a:endParaRPr lang="en-US" sz="4800"/>
          </a:p>
          <a:p>
            <a:pPr lvl="0" algn="ctr"/>
            <a:r>
              <a:rPr lang="en-US" sz="4800"/>
              <a:t>Searching for an apartment </a:t>
            </a:r>
          </a:p>
          <a:p>
            <a:pPr lvl="0" algn="ctr"/>
            <a:r>
              <a:rPr lang="en-US" sz="4800"/>
              <a:t>with an EHV</a:t>
            </a:r>
          </a:p>
          <a:p>
            <a:pPr marL="201168" lvl="1" indent="0">
              <a:buNone/>
            </a:pP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125">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E4E24273-1A2B-41E2-AE9C-F14A5ACFB19B}"/>
              </a:ext>
            </a:extLst>
          </p:cNvPr>
          <p:cNvSpPr txBox="1"/>
          <p:nvPr/>
        </p:nvSpPr>
        <p:spPr>
          <a:xfrm>
            <a:off x="822960" y="6459787"/>
            <a:ext cx="1854202" cy="365129"/>
          </a:xfrm>
          <a:prstGeom prst="rect">
            <a:avLst/>
          </a:prstGeom>
          <a:noFill/>
          <a:ln cap="flat">
            <a:noFill/>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7F7F7F"/>
                </a:solidFill>
                <a:uFillTx/>
                <a:latin typeface="Segoe UI" pitchFamily="34"/>
                <a:cs typeface="Segoe UI" pitchFamily="34"/>
              </a:rPr>
              <a:t>NYC HPD Division of Tenant Resources</a:t>
            </a:r>
          </a:p>
        </p:txBody>
      </p:sp>
      <p:sp>
        <p:nvSpPr>
          <p:cNvPr id="3" name="Slide Number Placeholder 3">
            <a:extLst>
              <a:ext uri="{FF2B5EF4-FFF2-40B4-BE49-F238E27FC236}">
                <a16:creationId xmlns:a16="http://schemas.microsoft.com/office/drawing/2014/main" id="{E4AC4053-FCE9-4C0F-A251-F830AF78A3DD}"/>
              </a:ext>
            </a:extLst>
          </p:cNvPr>
          <p:cNvSpPr txBox="1"/>
          <p:nvPr/>
        </p:nvSpPr>
        <p:spPr>
          <a:xfrm>
            <a:off x="7425339" y="6459787"/>
            <a:ext cx="984022" cy="365129"/>
          </a:xfrm>
          <a:prstGeom prst="rect">
            <a:avLst/>
          </a:prstGeom>
          <a:solidFill>
            <a:srgbClr val="487B78">
              <a:alpha val="90000"/>
            </a:srgbClr>
          </a:solid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FFA4BA3-B3D1-4318-8AC1-C74FA60B19CA}" type="slidenum">
              <a:t>14</a:t>
            </a:fld>
            <a:endParaRPr lang="en-US" sz="1050" b="0" i="0" u="none" strike="noStrike" kern="1200" cap="none" spc="0" baseline="0">
              <a:solidFill>
                <a:srgbClr val="FFFFFF"/>
              </a:solidFill>
              <a:uFillTx/>
              <a:latin typeface="Calibri"/>
            </a:endParaRPr>
          </a:p>
        </p:txBody>
      </p:sp>
      <p:sp>
        <p:nvSpPr>
          <p:cNvPr id="4" name="Title 1">
            <a:extLst>
              <a:ext uri="{FF2B5EF4-FFF2-40B4-BE49-F238E27FC236}">
                <a16:creationId xmlns:a16="http://schemas.microsoft.com/office/drawing/2014/main" id="{87B7A9E9-48AA-4099-9215-E82B3A401261}"/>
              </a:ext>
            </a:extLst>
          </p:cNvPr>
          <p:cNvSpPr txBox="1">
            <a:spLocks noGrp="1"/>
          </p:cNvSpPr>
          <p:nvPr>
            <p:ph type="title" idx="4294967295"/>
          </p:nvPr>
        </p:nvSpPr>
        <p:spPr>
          <a:xfrm>
            <a:off x="0" y="274640"/>
            <a:ext cx="9144000" cy="868359"/>
          </a:xfrm>
          <a:solidFill>
            <a:srgbClr val="487B78">
              <a:alpha val="90000"/>
            </a:srgbClr>
          </a:solidFill>
        </p:spPr>
        <p:txBody>
          <a:bodyPr/>
          <a:lstStyle/>
          <a:p>
            <a:endParaRPr lang="en-US"/>
          </a:p>
        </p:txBody>
      </p:sp>
      <p:sp>
        <p:nvSpPr>
          <p:cNvPr id="5" name="Content Placeholder 2">
            <a:extLst>
              <a:ext uri="{FF2B5EF4-FFF2-40B4-BE49-F238E27FC236}">
                <a16:creationId xmlns:a16="http://schemas.microsoft.com/office/drawing/2014/main" id="{4A3C38B8-BE60-4B8C-BC1C-27B6D2D93903}"/>
              </a:ext>
            </a:extLst>
          </p:cNvPr>
          <p:cNvSpPr txBox="1">
            <a:spLocks noGrp="1"/>
          </p:cNvSpPr>
          <p:nvPr>
            <p:ph type="body" idx="4294967295"/>
          </p:nvPr>
        </p:nvSpPr>
        <p:spPr>
          <a:xfrm>
            <a:off x="457200" y="1553492"/>
            <a:ext cx="8229600" cy="4495803"/>
          </a:xfrm>
        </p:spPr>
        <p:txBody>
          <a:bodyPr anchorCtr="1"/>
          <a:lstStyle/>
          <a:p>
            <a:pPr lvl="0" algn="ctr"/>
            <a:endParaRPr lang="en-US" sz="4800"/>
          </a:p>
          <a:p>
            <a:pPr lvl="0" algn="ctr"/>
            <a:r>
              <a:rPr lang="en-US" sz="4800"/>
              <a:t>We are here to help</a:t>
            </a:r>
            <a:endParaRPr lang="en-US" sz="4800">
              <a:cs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133">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7E944AD0-3B7B-4AC4-8F91-5A459B84DC1C}"/>
              </a:ext>
            </a:extLst>
          </p:cNvPr>
          <p:cNvSpPr txBox="1"/>
          <p:nvPr/>
        </p:nvSpPr>
        <p:spPr>
          <a:xfrm>
            <a:off x="822960" y="6459787"/>
            <a:ext cx="1854202" cy="365129"/>
          </a:xfrm>
          <a:prstGeom prst="rect">
            <a:avLst/>
          </a:prstGeom>
          <a:noFill/>
          <a:ln cap="flat">
            <a:noFill/>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7F7F7F"/>
                </a:solidFill>
                <a:uFillTx/>
                <a:latin typeface="Segoe UI" pitchFamily="34"/>
                <a:cs typeface="Segoe UI" pitchFamily="34"/>
              </a:rPr>
              <a:t>NYC HPD Division of Tenant Resources</a:t>
            </a:r>
          </a:p>
        </p:txBody>
      </p:sp>
      <p:sp>
        <p:nvSpPr>
          <p:cNvPr id="3" name="Slide Number Placeholder 3">
            <a:extLst>
              <a:ext uri="{FF2B5EF4-FFF2-40B4-BE49-F238E27FC236}">
                <a16:creationId xmlns:a16="http://schemas.microsoft.com/office/drawing/2014/main" id="{EAE5F037-8F24-433B-A731-A0034C3E8E8C}"/>
              </a:ext>
            </a:extLst>
          </p:cNvPr>
          <p:cNvSpPr txBox="1"/>
          <p:nvPr/>
        </p:nvSpPr>
        <p:spPr>
          <a:xfrm>
            <a:off x="7425339" y="6459787"/>
            <a:ext cx="984022" cy="365129"/>
          </a:xfrm>
          <a:prstGeom prst="rect">
            <a:avLst/>
          </a:prstGeom>
          <a:solidFill>
            <a:srgbClr val="487B78">
              <a:alpha val="90000"/>
            </a:srgbClr>
          </a:solid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DCD2635-D4DD-4B8B-B4AD-72E0961FDDF9}" type="slidenum">
              <a:t>15</a:t>
            </a:fld>
            <a:endParaRPr lang="en-US" sz="1050" b="0" i="0" u="none" strike="noStrike" kern="1200" cap="none" spc="0" baseline="0">
              <a:solidFill>
                <a:srgbClr val="FFFFFF"/>
              </a:solidFill>
              <a:uFillTx/>
              <a:latin typeface="Calibri"/>
            </a:endParaRPr>
          </a:p>
        </p:txBody>
      </p:sp>
      <p:sp>
        <p:nvSpPr>
          <p:cNvPr id="4" name="Title 1">
            <a:extLst>
              <a:ext uri="{FF2B5EF4-FFF2-40B4-BE49-F238E27FC236}">
                <a16:creationId xmlns:a16="http://schemas.microsoft.com/office/drawing/2014/main" id="{C59F9F8E-0472-4836-B794-5D99D36906F8}"/>
              </a:ext>
            </a:extLst>
          </p:cNvPr>
          <p:cNvSpPr txBox="1">
            <a:spLocks noGrp="1"/>
          </p:cNvSpPr>
          <p:nvPr>
            <p:ph type="title" idx="4294967295"/>
          </p:nvPr>
        </p:nvSpPr>
        <p:spPr>
          <a:xfrm>
            <a:off x="0" y="274640"/>
            <a:ext cx="9144000" cy="868359"/>
          </a:xfrm>
          <a:solidFill>
            <a:srgbClr val="487B78">
              <a:alpha val="90000"/>
            </a:srgbClr>
          </a:solidFill>
        </p:spPr>
        <p:txBody>
          <a:bodyPr/>
          <a:lstStyle/>
          <a:p>
            <a:pPr lvl="0"/>
            <a:r>
              <a:rPr lang="en-US" sz="4200">
                <a:solidFill>
                  <a:srgbClr val="FFFFFF"/>
                </a:solidFill>
                <a:cs typeface="Calibri Light"/>
              </a:rPr>
              <a:t>Housing Search</a:t>
            </a:r>
            <a:endParaRPr lang="en-US" sz="4200">
              <a:solidFill>
                <a:srgbClr val="FFFFFF"/>
              </a:solidFill>
            </a:endParaRPr>
          </a:p>
        </p:txBody>
      </p:sp>
      <p:sp>
        <p:nvSpPr>
          <p:cNvPr id="5" name="Content Placeholder 2">
            <a:extLst>
              <a:ext uri="{FF2B5EF4-FFF2-40B4-BE49-F238E27FC236}">
                <a16:creationId xmlns:a16="http://schemas.microsoft.com/office/drawing/2014/main" id="{DAEAB3FC-D4E5-4048-B5E1-B62961AF7747}"/>
              </a:ext>
            </a:extLst>
          </p:cNvPr>
          <p:cNvSpPr txBox="1">
            <a:spLocks noGrp="1"/>
          </p:cNvSpPr>
          <p:nvPr>
            <p:ph type="body" idx="4294967295"/>
          </p:nvPr>
        </p:nvSpPr>
        <p:spPr>
          <a:xfrm>
            <a:off x="457200" y="1553492"/>
            <a:ext cx="8229600" cy="4495803"/>
          </a:xfrm>
        </p:spPr>
        <p:txBody>
          <a:bodyPr>
            <a:noAutofit/>
          </a:bodyPr>
          <a:lstStyle/>
          <a:p>
            <a:pPr lvl="0"/>
            <a:r>
              <a:rPr lang="en-US" sz="2800"/>
              <a:t>1. Figuring out your rental budget (i.e. your “payment standard”)</a:t>
            </a:r>
            <a:endParaRPr lang="en-US" sz="2800">
              <a:cs typeface="Calibri"/>
            </a:endParaRPr>
          </a:p>
          <a:p>
            <a:pPr lvl="0"/>
            <a:endParaRPr lang="en-US" sz="2800">
              <a:cs typeface="Calibri"/>
            </a:endParaRPr>
          </a:p>
          <a:p>
            <a:pPr lvl="0"/>
            <a:r>
              <a:rPr lang="en-US" sz="2800"/>
              <a:t>2. Deciding where and how to search</a:t>
            </a:r>
            <a:endParaRPr lang="en-US" sz="2800">
              <a:cs typeface="Calibri"/>
            </a:endParaRPr>
          </a:p>
          <a:p>
            <a:pPr marL="0" lvl="0" indent="0">
              <a:buNone/>
            </a:pPr>
            <a:endParaRPr lang="en-US" sz="2800">
              <a:cs typeface="Calibri"/>
            </a:endParaRPr>
          </a:p>
          <a:p>
            <a:pPr lvl="0"/>
            <a:r>
              <a:rPr lang="en-US" sz="2800"/>
              <a:t>3. Choosing and applying to an apartment</a:t>
            </a:r>
            <a:endParaRPr lang="en-US" sz="2800">
              <a:cs typeface="Calibri"/>
            </a:endParaRPr>
          </a:p>
          <a:p>
            <a:pPr lvl="0"/>
            <a:endParaRPr lang="en-US" sz="2800">
              <a:cs typeface="Calibri"/>
            </a:endParaRPr>
          </a:p>
          <a:p>
            <a:pPr lvl="0"/>
            <a:r>
              <a:rPr lang="en-US" sz="2800"/>
              <a:t>4. Paperwork and approval</a:t>
            </a:r>
            <a:endParaRPr lang="en-US" sz="2800">
              <a:cs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132">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A00CF0E-F61E-4D70-9ADF-9A2854DC8BC9}"/>
              </a:ext>
            </a:extLst>
          </p:cNvPr>
          <p:cNvSpPr txBox="1"/>
          <p:nvPr/>
        </p:nvSpPr>
        <p:spPr>
          <a:xfrm>
            <a:off x="822960" y="6459787"/>
            <a:ext cx="1854202" cy="365129"/>
          </a:xfrm>
          <a:prstGeom prst="rect">
            <a:avLst/>
          </a:prstGeom>
          <a:noFill/>
          <a:ln cap="flat">
            <a:noFill/>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7F7F7F"/>
                </a:solidFill>
                <a:uFillTx/>
                <a:latin typeface="Segoe UI" pitchFamily="34"/>
                <a:cs typeface="Segoe UI" pitchFamily="34"/>
              </a:rPr>
              <a:t>NYC HPD Division of Tenant Resources</a:t>
            </a:r>
          </a:p>
        </p:txBody>
      </p:sp>
      <p:sp>
        <p:nvSpPr>
          <p:cNvPr id="3" name="Slide Number Placeholder 3">
            <a:extLst>
              <a:ext uri="{FF2B5EF4-FFF2-40B4-BE49-F238E27FC236}">
                <a16:creationId xmlns:a16="http://schemas.microsoft.com/office/drawing/2014/main" id="{25FE0044-BD78-47F7-BF7C-D0BBDA590165}"/>
              </a:ext>
            </a:extLst>
          </p:cNvPr>
          <p:cNvSpPr txBox="1"/>
          <p:nvPr/>
        </p:nvSpPr>
        <p:spPr>
          <a:xfrm>
            <a:off x="7425339" y="6459787"/>
            <a:ext cx="984022" cy="365129"/>
          </a:xfrm>
          <a:prstGeom prst="rect">
            <a:avLst/>
          </a:prstGeom>
          <a:solidFill>
            <a:srgbClr val="487B78">
              <a:alpha val="90000"/>
            </a:srgbClr>
          </a:solid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07DBB01-D869-45C1-A78A-B68FFCDDC76A}" type="slidenum">
              <a:t>16</a:t>
            </a:fld>
            <a:endParaRPr lang="en-US" sz="1050" b="0" i="0" u="none" strike="noStrike" kern="1200" cap="none" spc="0" baseline="0">
              <a:solidFill>
                <a:srgbClr val="FFFFFF"/>
              </a:solidFill>
              <a:uFillTx/>
              <a:latin typeface="Calibri"/>
            </a:endParaRPr>
          </a:p>
        </p:txBody>
      </p:sp>
      <p:sp>
        <p:nvSpPr>
          <p:cNvPr id="4" name="Title 1">
            <a:extLst>
              <a:ext uri="{FF2B5EF4-FFF2-40B4-BE49-F238E27FC236}">
                <a16:creationId xmlns:a16="http://schemas.microsoft.com/office/drawing/2014/main" id="{26F4ED95-571A-465C-BA78-06C49E40BC34}"/>
              </a:ext>
            </a:extLst>
          </p:cNvPr>
          <p:cNvSpPr txBox="1">
            <a:spLocks noGrp="1"/>
          </p:cNvSpPr>
          <p:nvPr>
            <p:ph type="title" idx="4294967295"/>
          </p:nvPr>
        </p:nvSpPr>
        <p:spPr>
          <a:xfrm>
            <a:off x="0" y="274640"/>
            <a:ext cx="9144000" cy="868359"/>
          </a:xfrm>
          <a:solidFill>
            <a:srgbClr val="487B78">
              <a:alpha val="90000"/>
            </a:srgbClr>
          </a:solidFill>
        </p:spPr>
        <p:txBody>
          <a:bodyPr/>
          <a:lstStyle/>
          <a:p>
            <a:endParaRPr lang="en-US"/>
          </a:p>
        </p:txBody>
      </p:sp>
      <p:sp>
        <p:nvSpPr>
          <p:cNvPr id="5" name="Content Placeholder 2">
            <a:extLst>
              <a:ext uri="{FF2B5EF4-FFF2-40B4-BE49-F238E27FC236}">
                <a16:creationId xmlns:a16="http://schemas.microsoft.com/office/drawing/2014/main" id="{0E61A977-84D5-4475-A1EC-A833F781D179}"/>
              </a:ext>
            </a:extLst>
          </p:cNvPr>
          <p:cNvSpPr txBox="1">
            <a:spLocks noGrp="1"/>
          </p:cNvSpPr>
          <p:nvPr>
            <p:ph type="body" idx="4294967295"/>
          </p:nvPr>
        </p:nvSpPr>
        <p:spPr>
          <a:xfrm>
            <a:off x="457200" y="1553492"/>
            <a:ext cx="8229600" cy="4495803"/>
          </a:xfrm>
        </p:spPr>
        <p:txBody>
          <a:bodyPr anchorCtr="1"/>
          <a:lstStyle/>
          <a:p>
            <a:pPr lvl="0" algn="ctr"/>
            <a:endParaRPr lang="en-US" sz="4800"/>
          </a:p>
          <a:p>
            <a:pPr lvl="0" algn="ctr"/>
            <a:r>
              <a:rPr lang="en-US" sz="4800"/>
              <a:t>Step 1: Figuring out your rental budget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147">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9028E16C-FE5E-4595-A601-3A146352C31E}"/>
              </a:ext>
            </a:extLst>
          </p:cNvPr>
          <p:cNvSpPr txBox="1"/>
          <p:nvPr/>
        </p:nvSpPr>
        <p:spPr>
          <a:xfrm>
            <a:off x="822960" y="6459787"/>
            <a:ext cx="1854202" cy="365129"/>
          </a:xfrm>
          <a:prstGeom prst="rect">
            <a:avLst/>
          </a:prstGeom>
          <a:noFill/>
          <a:ln cap="flat">
            <a:noFill/>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7F7F7F"/>
                </a:solidFill>
                <a:uFillTx/>
                <a:latin typeface="Segoe UI" pitchFamily="34"/>
                <a:cs typeface="Segoe UI" pitchFamily="34"/>
              </a:rPr>
              <a:t>NYC HPD Division of Tenant Resources</a:t>
            </a:r>
          </a:p>
        </p:txBody>
      </p:sp>
      <p:sp>
        <p:nvSpPr>
          <p:cNvPr id="3" name="Slide Number Placeholder 3">
            <a:extLst>
              <a:ext uri="{FF2B5EF4-FFF2-40B4-BE49-F238E27FC236}">
                <a16:creationId xmlns:a16="http://schemas.microsoft.com/office/drawing/2014/main" id="{7F58F4BD-794B-432D-92F9-8EC76B28DF04}"/>
              </a:ext>
            </a:extLst>
          </p:cNvPr>
          <p:cNvSpPr txBox="1"/>
          <p:nvPr/>
        </p:nvSpPr>
        <p:spPr>
          <a:xfrm>
            <a:off x="7425339" y="6459787"/>
            <a:ext cx="984022" cy="365129"/>
          </a:xfrm>
          <a:prstGeom prst="rect">
            <a:avLst/>
          </a:prstGeom>
          <a:solidFill>
            <a:srgbClr val="487B78">
              <a:alpha val="90000"/>
            </a:srgbClr>
          </a:solid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844FB38-947F-4F52-9675-82DBA9E1BC48}" type="slidenum">
              <a:t>17</a:t>
            </a:fld>
            <a:endParaRPr lang="en-US" sz="1050" b="0" i="0" u="none" strike="noStrike" kern="1200" cap="none" spc="0" baseline="0">
              <a:solidFill>
                <a:srgbClr val="FFFFFF"/>
              </a:solidFill>
              <a:uFillTx/>
              <a:latin typeface="Calibri"/>
            </a:endParaRPr>
          </a:p>
        </p:txBody>
      </p:sp>
      <p:sp>
        <p:nvSpPr>
          <p:cNvPr id="4" name="Title 1">
            <a:extLst>
              <a:ext uri="{FF2B5EF4-FFF2-40B4-BE49-F238E27FC236}">
                <a16:creationId xmlns:a16="http://schemas.microsoft.com/office/drawing/2014/main" id="{4D79E4EC-9570-4C94-914F-D62CF9075E0F}"/>
              </a:ext>
            </a:extLst>
          </p:cNvPr>
          <p:cNvSpPr txBox="1">
            <a:spLocks noGrp="1"/>
          </p:cNvSpPr>
          <p:nvPr>
            <p:ph type="title" idx="4294967295"/>
          </p:nvPr>
        </p:nvSpPr>
        <p:spPr>
          <a:xfrm>
            <a:off x="0" y="274640"/>
            <a:ext cx="9144000" cy="868359"/>
          </a:xfrm>
          <a:solidFill>
            <a:srgbClr val="487B78">
              <a:alpha val="90000"/>
            </a:srgbClr>
          </a:solidFill>
        </p:spPr>
        <p:txBody>
          <a:bodyPr/>
          <a:lstStyle/>
          <a:p>
            <a:pPr lvl="0"/>
            <a:r>
              <a:rPr lang="en-US" sz="4200">
                <a:solidFill>
                  <a:srgbClr val="FFFFFF"/>
                </a:solidFill>
                <a:cs typeface="Calibri Light"/>
              </a:rPr>
              <a:t>Financial Assistance – Broker Fee</a:t>
            </a:r>
            <a:endParaRPr lang="en-US" sz="4200">
              <a:solidFill>
                <a:srgbClr val="FFFFFF"/>
              </a:solidFill>
            </a:endParaRPr>
          </a:p>
        </p:txBody>
      </p:sp>
      <p:sp>
        <p:nvSpPr>
          <p:cNvPr id="5" name="Content Placeholder 2">
            <a:extLst>
              <a:ext uri="{FF2B5EF4-FFF2-40B4-BE49-F238E27FC236}">
                <a16:creationId xmlns:a16="http://schemas.microsoft.com/office/drawing/2014/main" id="{7FF94BE6-3B25-4A1C-98D1-3D5282252F49}"/>
              </a:ext>
            </a:extLst>
          </p:cNvPr>
          <p:cNvSpPr txBox="1">
            <a:spLocks noGrp="1"/>
          </p:cNvSpPr>
          <p:nvPr>
            <p:ph type="body" idx="4294967295"/>
          </p:nvPr>
        </p:nvSpPr>
        <p:spPr>
          <a:xfrm>
            <a:off x="457200" y="1553492"/>
            <a:ext cx="8229600" cy="4495803"/>
          </a:xfrm>
        </p:spPr>
        <p:txBody>
          <a:bodyPr/>
          <a:lstStyle/>
          <a:p>
            <a:pPr lvl="0">
              <a:buFont typeface="Arial" pitchFamily="34"/>
              <a:buChar char="•"/>
            </a:pPr>
            <a:r>
              <a:rPr lang="en-US" b="1">
                <a:cs typeface="Calibri"/>
              </a:rPr>
              <a:t>Broker Fee: </a:t>
            </a:r>
          </a:p>
          <a:p>
            <a:pPr marL="383535" lvl="1">
              <a:buFont typeface="Arial" pitchFamily="34"/>
              <a:buChar char="•"/>
            </a:pPr>
            <a:r>
              <a:rPr lang="en-US">
                <a:cs typeface="Calibri"/>
              </a:rPr>
              <a:t>If you choose to work with a broker or if the owner has hired a broker to show their apartment, brokers may charge 15% of the annualized rent </a:t>
            </a:r>
          </a:p>
          <a:p>
            <a:pPr marL="383535" lvl="1">
              <a:buFont typeface="Arial" pitchFamily="34"/>
              <a:buChar char="•"/>
            </a:pPr>
            <a:endParaRPr lang="en-US">
              <a:cs typeface="Calibri"/>
            </a:endParaRPr>
          </a:p>
          <a:p>
            <a:pPr marL="383535" lvl="1">
              <a:buFont typeface="Arial" pitchFamily="34"/>
              <a:buChar char="•"/>
            </a:pPr>
            <a:r>
              <a:rPr lang="en-US">
                <a:cs typeface="Calibri"/>
              </a:rPr>
              <a:t>The City will pay this broker fee if the broker helps you lease up a unit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161">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9D5028EA-2DF5-4994-BE55-9848F0C9034F}"/>
              </a:ext>
            </a:extLst>
          </p:cNvPr>
          <p:cNvSpPr txBox="1"/>
          <p:nvPr/>
        </p:nvSpPr>
        <p:spPr>
          <a:xfrm>
            <a:off x="822960" y="6459787"/>
            <a:ext cx="1854202" cy="365129"/>
          </a:xfrm>
          <a:prstGeom prst="rect">
            <a:avLst/>
          </a:prstGeom>
          <a:noFill/>
          <a:ln cap="flat">
            <a:noFill/>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7F7F7F"/>
                </a:solidFill>
                <a:uFillTx/>
                <a:latin typeface="Segoe UI" pitchFamily="34"/>
                <a:cs typeface="Segoe UI" pitchFamily="34"/>
              </a:rPr>
              <a:t>NYC HPD Division of Tenant Resources</a:t>
            </a:r>
          </a:p>
        </p:txBody>
      </p:sp>
      <p:sp>
        <p:nvSpPr>
          <p:cNvPr id="3" name="Slide Number Placeholder 3">
            <a:extLst>
              <a:ext uri="{FF2B5EF4-FFF2-40B4-BE49-F238E27FC236}">
                <a16:creationId xmlns:a16="http://schemas.microsoft.com/office/drawing/2014/main" id="{12196D23-D75B-4250-9A3E-FE1052F59691}"/>
              </a:ext>
            </a:extLst>
          </p:cNvPr>
          <p:cNvSpPr txBox="1"/>
          <p:nvPr/>
        </p:nvSpPr>
        <p:spPr>
          <a:xfrm>
            <a:off x="7425339" y="6459787"/>
            <a:ext cx="984022" cy="365129"/>
          </a:xfrm>
          <a:prstGeom prst="rect">
            <a:avLst/>
          </a:prstGeom>
          <a:solidFill>
            <a:srgbClr val="487B78">
              <a:alpha val="90000"/>
            </a:srgbClr>
          </a:solid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9990349-14C3-4D2E-A978-8219CE44EC70}" type="slidenum">
              <a:t>18</a:t>
            </a:fld>
            <a:endParaRPr lang="en-US" sz="1050" b="0" i="0" u="none" strike="noStrike" kern="1200" cap="none" spc="0" baseline="0">
              <a:solidFill>
                <a:srgbClr val="FFFFFF"/>
              </a:solidFill>
              <a:uFillTx/>
              <a:latin typeface="Calibri"/>
            </a:endParaRPr>
          </a:p>
        </p:txBody>
      </p:sp>
      <p:sp>
        <p:nvSpPr>
          <p:cNvPr id="4" name="Title 1">
            <a:extLst>
              <a:ext uri="{FF2B5EF4-FFF2-40B4-BE49-F238E27FC236}">
                <a16:creationId xmlns:a16="http://schemas.microsoft.com/office/drawing/2014/main" id="{1C21427B-DEA9-478D-A3B6-0785FA7CAAA7}"/>
              </a:ext>
            </a:extLst>
          </p:cNvPr>
          <p:cNvSpPr txBox="1">
            <a:spLocks noGrp="1"/>
          </p:cNvSpPr>
          <p:nvPr>
            <p:ph type="title" idx="4294967295"/>
          </p:nvPr>
        </p:nvSpPr>
        <p:spPr>
          <a:xfrm>
            <a:off x="0" y="274640"/>
            <a:ext cx="9144000" cy="868359"/>
          </a:xfrm>
          <a:solidFill>
            <a:srgbClr val="487B78">
              <a:alpha val="90000"/>
            </a:srgbClr>
          </a:solidFill>
        </p:spPr>
        <p:txBody>
          <a:bodyPr/>
          <a:lstStyle/>
          <a:p>
            <a:pPr lvl="0"/>
            <a:r>
              <a:rPr lang="en-US" sz="4200">
                <a:solidFill>
                  <a:srgbClr val="FFFFFF"/>
                </a:solidFill>
                <a:cs typeface="Calibri Light"/>
              </a:rPr>
              <a:t>Financial Assistance – Security Voucher</a:t>
            </a:r>
            <a:endParaRPr lang="en-US" sz="4200">
              <a:solidFill>
                <a:srgbClr val="FFFFFF"/>
              </a:solidFill>
            </a:endParaRPr>
          </a:p>
        </p:txBody>
      </p:sp>
      <p:sp>
        <p:nvSpPr>
          <p:cNvPr id="5" name="Content Placeholder 2">
            <a:extLst>
              <a:ext uri="{FF2B5EF4-FFF2-40B4-BE49-F238E27FC236}">
                <a16:creationId xmlns:a16="http://schemas.microsoft.com/office/drawing/2014/main" id="{ED53DD9E-B841-4483-88A9-7D9F68F48E3C}"/>
              </a:ext>
            </a:extLst>
          </p:cNvPr>
          <p:cNvSpPr txBox="1">
            <a:spLocks noGrp="1"/>
          </p:cNvSpPr>
          <p:nvPr>
            <p:ph type="body" idx="4294967295"/>
          </p:nvPr>
        </p:nvSpPr>
        <p:spPr>
          <a:xfrm>
            <a:off x="457200" y="1553492"/>
            <a:ext cx="8229600" cy="4495803"/>
          </a:xfrm>
        </p:spPr>
        <p:txBody>
          <a:bodyPr/>
          <a:lstStyle/>
          <a:p>
            <a:pPr marL="0" lvl="0" indent="0">
              <a:buNone/>
            </a:pPr>
            <a:endParaRPr lang="en-US" b="1">
              <a:cs typeface="Calibri"/>
            </a:endParaRPr>
          </a:p>
          <a:p>
            <a:pPr lvl="0">
              <a:buFont typeface="Arial" pitchFamily="34"/>
              <a:buChar char="•"/>
            </a:pPr>
            <a:r>
              <a:rPr lang="en-US" b="1">
                <a:cs typeface="Calibri"/>
              </a:rPr>
              <a:t>Security Voucher/Owner Payment</a:t>
            </a:r>
          </a:p>
          <a:p>
            <a:pPr marL="383535" lvl="1">
              <a:buFont typeface="Arial" pitchFamily="34"/>
              <a:buChar char="•"/>
            </a:pPr>
            <a:r>
              <a:rPr lang="en-US">
                <a:cs typeface="Calibri"/>
              </a:rPr>
              <a:t>Most apartments will require you to pay a security deposit, equal to one month of rent</a:t>
            </a:r>
          </a:p>
          <a:p>
            <a:pPr marL="383535" lvl="1">
              <a:buFont typeface="Arial" pitchFamily="34"/>
              <a:buChar char="•"/>
            </a:pPr>
            <a:endParaRPr lang="en-US">
              <a:cs typeface="Calibri"/>
            </a:endParaRPr>
          </a:p>
          <a:p>
            <a:pPr marL="383535" lvl="1">
              <a:buFont typeface="Arial" pitchFamily="34"/>
              <a:buChar char="•"/>
            </a:pPr>
            <a:r>
              <a:rPr lang="en-US">
                <a:cs typeface="Calibri"/>
              </a:rPr>
              <a:t>The City will make sure the owner receives this amount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162">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C4235EA9-62AE-4EB8-B967-C1CFF80F7FFE}"/>
              </a:ext>
            </a:extLst>
          </p:cNvPr>
          <p:cNvSpPr txBox="1"/>
          <p:nvPr/>
        </p:nvSpPr>
        <p:spPr>
          <a:xfrm>
            <a:off x="822960" y="6459787"/>
            <a:ext cx="1854202" cy="365129"/>
          </a:xfrm>
          <a:prstGeom prst="rect">
            <a:avLst/>
          </a:prstGeom>
          <a:noFill/>
          <a:ln cap="flat">
            <a:noFill/>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7F7F7F"/>
                </a:solidFill>
                <a:uFillTx/>
                <a:latin typeface="Segoe UI" pitchFamily="34"/>
                <a:cs typeface="Segoe UI" pitchFamily="34"/>
              </a:rPr>
              <a:t>NYC HPD Division of Tenant Resources</a:t>
            </a:r>
          </a:p>
        </p:txBody>
      </p:sp>
      <p:sp>
        <p:nvSpPr>
          <p:cNvPr id="3" name="Slide Number Placeholder 3">
            <a:extLst>
              <a:ext uri="{FF2B5EF4-FFF2-40B4-BE49-F238E27FC236}">
                <a16:creationId xmlns:a16="http://schemas.microsoft.com/office/drawing/2014/main" id="{C6241B80-3764-493F-A812-F1DD36BD5624}"/>
              </a:ext>
            </a:extLst>
          </p:cNvPr>
          <p:cNvSpPr txBox="1"/>
          <p:nvPr/>
        </p:nvSpPr>
        <p:spPr>
          <a:xfrm>
            <a:off x="7425339" y="6459787"/>
            <a:ext cx="984022" cy="365129"/>
          </a:xfrm>
          <a:prstGeom prst="rect">
            <a:avLst/>
          </a:prstGeom>
          <a:solidFill>
            <a:srgbClr val="487B78">
              <a:alpha val="90000"/>
            </a:srgbClr>
          </a:solid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870739D-16DB-4890-A3D3-1ED95B6295ED}" type="slidenum">
              <a:t>19</a:t>
            </a:fld>
            <a:endParaRPr lang="en-US" sz="1050" b="0" i="0" u="none" strike="noStrike" kern="1200" cap="none" spc="0" baseline="0">
              <a:solidFill>
                <a:srgbClr val="FFFFFF"/>
              </a:solidFill>
              <a:uFillTx/>
              <a:latin typeface="Calibri"/>
            </a:endParaRPr>
          </a:p>
        </p:txBody>
      </p:sp>
      <p:sp>
        <p:nvSpPr>
          <p:cNvPr id="4" name="Title 1">
            <a:extLst>
              <a:ext uri="{FF2B5EF4-FFF2-40B4-BE49-F238E27FC236}">
                <a16:creationId xmlns:a16="http://schemas.microsoft.com/office/drawing/2014/main" id="{A1E80C9A-7623-44A9-A91F-E1219A6254A5}"/>
              </a:ext>
            </a:extLst>
          </p:cNvPr>
          <p:cNvSpPr txBox="1">
            <a:spLocks noGrp="1"/>
          </p:cNvSpPr>
          <p:nvPr>
            <p:ph type="title" idx="4294967295"/>
          </p:nvPr>
        </p:nvSpPr>
        <p:spPr>
          <a:xfrm>
            <a:off x="0" y="274640"/>
            <a:ext cx="9144000" cy="868359"/>
          </a:xfrm>
          <a:solidFill>
            <a:srgbClr val="487B78">
              <a:alpha val="90000"/>
            </a:srgbClr>
          </a:solidFill>
        </p:spPr>
        <p:txBody>
          <a:bodyPr/>
          <a:lstStyle/>
          <a:p>
            <a:pPr lvl="0"/>
            <a:r>
              <a:rPr lang="en-US" sz="4200">
                <a:solidFill>
                  <a:srgbClr val="FFFFFF"/>
                </a:solidFill>
                <a:cs typeface="Calibri Light"/>
              </a:rPr>
              <a:t>Financial Assistance – How to Apply</a:t>
            </a:r>
            <a:endParaRPr lang="en-US" sz="4200">
              <a:solidFill>
                <a:srgbClr val="FFFFFF"/>
              </a:solidFill>
            </a:endParaRPr>
          </a:p>
        </p:txBody>
      </p:sp>
      <p:sp>
        <p:nvSpPr>
          <p:cNvPr id="5" name="Content Placeholder 2">
            <a:extLst>
              <a:ext uri="{FF2B5EF4-FFF2-40B4-BE49-F238E27FC236}">
                <a16:creationId xmlns:a16="http://schemas.microsoft.com/office/drawing/2014/main" id="{FE818A92-077D-4029-8EE9-14206F76653A}"/>
              </a:ext>
            </a:extLst>
          </p:cNvPr>
          <p:cNvSpPr txBox="1">
            <a:spLocks noGrp="1"/>
          </p:cNvSpPr>
          <p:nvPr>
            <p:ph type="body" idx="4294967295"/>
          </p:nvPr>
        </p:nvSpPr>
        <p:spPr>
          <a:xfrm>
            <a:off x="457200" y="1553492"/>
            <a:ext cx="8229600" cy="4495803"/>
          </a:xfrm>
        </p:spPr>
        <p:txBody>
          <a:bodyPr/>
          <a:lstStyle/>
          <a:p>
            <a:pPr lvl="0">
              <a:lnSpc>
                <a:spcPct val="70000"/>
              </a:lnSpc>
              <a:buFont typeface="Arial" pitchFamily="34"/>
              <a:buChar char="•"/>
            </a:pPr>
            <a:r>
              <a:rPr lang="en-US" sz="2400">
                <a:cs typeface="Calibri"/>
              </a:rPr>
              <a:t>When you receive your voucher, the PHA will tell you if the broker fee &amp; security deposit will come from:</a:t>
            </a:r>
          </a:p>
          <a:p>
            <a:pPr lvl="3">
              <a:lnSpc>
                <a:spcPct val="70000"/>
              </a:lnSpc>
              <a:buFont typeface="Arial" pitchFamily="34"/>
              <a:buChar char="•"/>
            </a:pPr>
            <a:r>
              <a:rPr lang="en-US" sz="2400">
                <a:cs typeface="Calibri"/>
              </a:rPr>
              <a:t>HRA or HPD/NYCHA</a:t>
            </a:r>
          </a:p>
          <a:p>
            <a:pPr lvl="3">
              <a:lnSpc>
                <a:spcPct val="70000"/>
              </a:lnSpc>
              <a:buFont typeface="Arial" pitchFamily="34"/>
              <a:buChar char="•"/>
            </a:pPr>
            <a:endParaRPr lang="en-US" sz="2000">
              <a:cs typeface="Calibri"/>
            </a:endParaRPr>
          </a:p>
          <a:p>
            <a:pPr lvl="0">
              <a:lnSpc>
                <a:spcPct val="70000"/>
              </a:lnSpc>
              <a:buFont typeface="Arial" pitchFamily="34"/>
              <a:buChar char="•"/>
            </a:pPr>
            <a:r>
              <a:rPr lang="en-US" sz="2600">
                <a:cs typeface="Calibri"/>
              </a:rPr>
              <a:t>If HRA:</a:t>
            </a:r>
          </a:p>
          <a:p>
            <a:pPr lvl="1">
              <a:lnSpc>
                <a:spcPct val="70000"/>
              </a:lnSpc>
              <a:buFont typeface="Arial" pitchFamily="34"/>
              <a:buChar char="•"/>
            </a:pPr>
            <a:r>
              <a:rPr lang="en-US" sz="2400">
                <a:cs typeface="Calibri"/>
              </a:rPr>
              <a:t>You must have or open a Public Assistance Case</a:t>
            </a:r>
          </a:p>
          <a:p>
            <a:pPr lvl="1">
              <a:lnSpc>
                <a:spcPct val="70000"/>
              </a:lnSpc>
              <a:buFont typeface="Arial" pitchFamily="34"/>
              <a:buChar char="•"/>
            </a:pPr>
            <a:r>
              <a:rPr lang="en-US" sz="2400">
                <a:cs typeface="Calibri"/>
              </a:rPr>
              <a:t>Your caseworker or Housing Navigator will help you submit the other paperwork (different from One-Shot Deal)</a:t>
            </a:r>
          </a:p>
          <a:p>
            <a:pPr lvl="1">
              <a:lnSpc>
                <a:spcPct val="70000"/>
              </a:lnSpc>
              <a:buFont typeface="Arial" pitchFamily="34"/>
              <a:buChar char="•"/>
            </a:pPr>
            <a:endParaRPr lang="en-US" sz="2400">
              <a:cs typeface="Calibri"/>
            </a:endParaRPr>
          </a:p>
          <a:p>
            <a:pPr lvl="0">
              <a:lnSpc>
                <a:spcPct val="70000"/>
              </a:lnSpc>
              <a:buFont typeface="Arial" pitchFamily="34"/>
              <a:buChar char="•"/>
            </a:pPr>
            <a:r>
              <a:rPr lang="en-US" sz="2600">
                <a:cs typeface="Calibri"/>
              </a:rPr>
              <a:t>If HPD/NYCHA:</a:t>
            </a:r>
          </a:p>
          <a:p>
            <a:pPr lvl="1">
              <a:lnSpc>
                <a:spcPct val="70000"/>
              </a:lnSpc>
              <a:buFont typeface="Arial" pitchFamily="34"/>
              <a:buChar char="•"/>
            </a:pPr>
            <a:r>
              <a:rPr lang="en-US" sz="2400">
                <a:cs typeface="Calibri"/>
              </a:rPr>
              <a:t>There will be two extra forms the broker &amp; owner will need to fill out and submit to HPD/NYCHA along with the rental package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15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8623E-E14B-4043-AFB4-F690D520FB8A}"/>
              </a:ext>
            </a:extLst>
          </p:cNvPr>
          <p:cNvSpPr txBox="1">
            <a:spLocks noGrp="1"/>
          </p:cNvSpPr>
          <p:nvPr>
            <p:ph type="title"/>
          </p:nvPr>
        </p:nvSpPr>
        <p:spPr>
          <a:xfrm>
            <a:off x="822960" y="286600"/>
            <a:ext cx="7543800" cy="1450759"/>
          </a:xfrm>
          <a:prstGeom prst="rect">
            <a:avLst/>
          </a:prstGeom>
          <a:noFill/>
          <a:ln>
            <a:noFill/>
          </a:ln>
        </p:spPr>
        <p:txBody>
          <a:bodyPr vert="horz" wrap="square" lIns="91440" tIns="45720" rIns="91440" bIns="45720" anchor="b" anchorCtr="0" compatLnSpc="1">
            <a:normAutofit/>
          </a:bodyPr>
          <a:lstStyle/>
          <a:p>
            <a:pPr lvl="0"/>
            <a:r>
              <a:rPr lang="en-US"/>
              <a:t>Introduction &amp; Workshop Expectations</a:t>
            </a:r>
          </a:p>
        </p:txBody>
      </p:sp>
      <p:sp>
        <p:nvSpPr>
          <p:cNvPr id="3" name="Content Placeholder 2">
            <a:extLst>
              <a:ext uri="{FF2B5EF4-FFF2-40B4-BE49-F238E27FC236}">
                <a16:creationId xmlns:a16="http://schemas.microsoft.com/office/drawing/2014/main" id="{CDA015BC-AC98-4D90-B40F-27C5628397BF}"/>
              </a:ext>
            </a:extLst>
          </p:cNvPr>
          <p:cNvSpPr txBox="1">
            <a:spLocks noGrp="1"/>
          </p:cNvSpPr>
          <p:nvPr>
            <p:ph idx="1"/>
          </p:nvPr>
        </p:nvSpPr>
        <p:spPr>
          <a:xfrm>
            <a:off x="822960" y="1845734"/>
            <a:ext cx="7543800" cy="4023360"/>
          </a:xfrm>
          <a:prstGeom prst="rect">
            <a:avLst/>
          </a:prstGeom>
          <a:noFill/>
          <a:ln>
            <a:noFill/>
          </a:ln>
        </p:spPr>
        <p:txBody>
          <a:bodyPr vert="horz" wrap="square" lIns="0" tIns="45720" rIns="0" bIns="45720" anchor="t" anchorCtr="0" compatLnSpc="1">
            <a:normAutofit/>
          </a:bodyPr>
          <a:lstStyle/>
          <a:p>
            <a:pPr lvl="0">
              <a:buFont typeface="Arial" pitchFamily="34"/>
              <a:buChar char="•"/>
            </a:pPr>
            <a:endParaRPr lang="en-US"/>
          </a:p>
          <a:p>
            <a:pPr lvl="0">
              <a:buFont typeface="Arial" pitchFamily="34"/>
              <a:buChar char="•"/>
            </a:pPr>
            <a:endParaRPr lang="en-US"/>
          </a:p>
          <a:p>
            <a:pPr lvl="0">
              <a:buFont typeface="Arial" pitchFamily="34"/>
              <a:buChar char="•"/>
            </a:pPr>
            <a:r>
              <a:rPr lang="en-US" sz="3200"/>
              <a:t>Housing Preservation and Development</a:t>
            </a:r>
            <a:endParaRPr lang="en-US" sz="3200">
              <a:cs typeface="Calibri"/>
            </a:endParaRPr>
          </a:p>
          <a:p>
            <a:pPr lvl="0">
              <a:buFont typeface="Arial" pitchFamily="34"/>
              <a:buChar char="•"/>
            </a:pPr>
            <a:r>
              <a:rPr lang="en-US" sz="3200"/>
              <a:t>Division of Tenant Resources</a:t>
            </a:r>
            <a:endParaRPr lang="en-US" sz="3200">
              <a:cs typeface="Calibri"/>
            </a:endParaRPr>
          </a:p>
          <a:p>
            <a:pPr marL="0" lvl="0" indent="0">
              <a:buNone/>
            </a:pPr>
            <a:endParaRPr lang="en-US" sz="2800">
              <a:cs typeface="Calibri"/>
            </a:endParaRPr>
          </a:p>
        </p:txBody>
      </p:sp>
      <p:sp>
        <p:nvSpPr>
          <p:cNvPr id="4" name="Slide Number Placeholder 3">
            <a:extLst>
              <a:ext uri="{FF2B5EF4-FFF2-40B4-BE49-F238E27FC236}">
                <a16:creationId xmlns:a16="http://schemas.microsoft.com/office/drawing/2014/main" id="{5DA41644-465F-4271-B2D3-36ED24CB322C}"/>
              </a:ext>
            </a:extLst>
          </p:cNvPr>
          <p:cNvSpPr txBox="1"/>
          <p:nvPr/>
        </p:nvSpPr>
        <p:spPr>
          <a:xfrm>
            <a:off x="7425339" y="6459787"/>
            <a:ext cx="984022"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CDA1932-76F3-4990-92E6-2E873C663663}" type="slidenum">
              <a:t>2</a:t>
            </a:fld>
            <a:endParaRPr lang="en-US" sz="1050" b="0" i="0" u="none" strike="noStrike" kern="1200" cap="none" spc="0" baseline="0">
              <a:solidFill>
                <a:srgbClr val="FFFFFF"/>
              </a:solidFill>
              <a:uFillTx/>
              <a:latin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158">
    <p:bg>
      <p:bgPr>
        <a:solidFill>
          <a:srgbClr val="FFFFFF"/>
        </a:solidFill>
        <a:effectLst/>
      </p:bgPr>
    </p:bg>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079DF39A-B6A7-44B8-9FDC-1ED4ABCAFB41}"/>
              </a:ext>
            </a:extLst>
          </p:cNvPr>
          <p:cNvSpPr>
            <a:spLocks noMove="1" noResize="1"/>
          </p:cNvSpPr>
          <p:nvPr/>
        </p:nvSpPr>
        <p:spPr>
          <a:xfrm>
            <a:off x="0" y="0"/>
            <a:ext cx="9144000" cy="6858000"/>
          </a:xfrm>
          <a:prstGeom prst="rect">
            <a:avLst/>
          </a:prstGeom>
          <a:solidFill>
            <a:srgbClr val="595959"/>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Rectangle 8">
            <a:extLst>
              <a:ext uri="{FF2B5EF4-FFF2-40B4-BE49-F238E27FC236}">
                <a16:creationId xmlns:a16="http://schemas.microsoft.com/office/drawing/2014/main" id="{A44467CF-3142-4FDC-86B8-1A9A439F0EA3}"/>
              </a:ext>
            </a:extLst>
          </p:cNvPr>
          <p:cNvSpPr>
            <a:spLocks noMove="1" noResize="1"/>
          </p:cNvSpPr>
          <p:nvPr/>
        </p:nvSpPr>
        <p:spPr>
          <a:xfrm>
            <a:off x="357759" y="480060"/>
            <a:ext cx="8428482" cy="5897880"/>
          </a:xfrm>
          <a:prstGeom prst="rect">
            <a:avLst/>
          </a:prstGeom>
          <a:solidFill>
            <a:srgbClr val="1CADE4"/>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pic>
        <p:nvPicPr>
          <p:cNvPr id="4" name="Picture 2">
            <a:extLst>
              <a:ext uri="{FF2B5EF4-FFF2-40B4-BE49-F238E27FC236}">
                <a16:creationId xmlns:a16="http://schemas.microsoft.com/office/drawing/2014/main" id="{32AB84DE-5ED7-496A-B4AB-E54405D8D50F}"/>
              </a:ext>
            </a:extLst>
          </p:cNvPr>
          <p:cNvPicPr>
            <a:picLocks noChangeAspect="1"/>
          </p:cNvPicPr>
          <p:nvPr/>
        </p:nvPicPr>
        <p:blipFill>
          <a:blip r:embed="rId3"/>
          <a:stretch>
            <a:fillRect/>
          </a:stretch>
        </p:blipFill>
        <p:spPr>
          <a:xfrm>
            <a:off x="-5550" y="5157"/>
            <a:ext cx="9155100" cy="6854781"/>
          </a:xfrm>
          <a:prstGeom prst="rect">
            <a:avLst/>
          </a:prstGeom>
          <a:noFill/>
          <a:ln cap="flat">
            <a:noFill/>
          </a:ln>
        </p:spPr>
      </p:pic>
      <p:sp>
        <p:nvSpPr>
          <p:cNvPr id="5" name="TextBox 4">
            <a:extLst>
              <a:ext uri="{FF2B5EF4-FFF2-40B4-BE49-F238E27FC236}">
                <a16:creationId xmlns:a16="http://schemas.microsoft.com/office/drawing/2014/main" id="{9FA52C75-8BFF-4132-9A6E-F08BAF24315F}"/>
              </a:ext>
            </a:extLst>
          </p:cNvPr>
          <p:cNvSpPr txBox="1"/>
          <p:nvPr/>
        </p:nvSpPr>
        <p:spPr>
          <a:xfrm>
            <a:off x="225079" y="872200"/>
            <a:ext cx="3854543" cy="1077218"/>
          </a:xfrm>
          <a:prstGeom prst="rect">
            <a:avLst/>
          </a:prstGeom>
          <a:solidFill>
            <a:srgbClr val="FFFFFF"/>
          </a:solid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200" b="1" i="0" u="none" strike="noStrike" kern="1200" cap="none" spc="0" baseline="0">
                <a:solidFill>
                  <a:srgbClr val="000000"/>
                </a:solidFill>
                <a:uFillTx/>
                <a:latin typeface="Calibri"/>
              </a:rPr>
              <a:t>NYC Neighborhoods &amp; Payment Standards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159">
    <p:bg>
      <p:bgPr>
        <a:solidFill>
          <a:srgbClr val="FFFFFF"/>
        </a:solidFill>
        <a:effectLst/>
      </p:bgPr>
    </p:bg>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A6C70696-70A7-4373-9A6A-DE3970FB317B}"/>
              </a:ext>
            </a:extLst>
          </p:cNvPr>
          <p:cNvSpPr>
            <a:spLocks noMove="1" noResize="1"/>
          </p:cNvSpPr>
          <p:nvPr/>
        </p:nvSpPr>
        <p:spPr>
          <a:xfrm>
            <a:off x="0" y="0"/>
            <a:ext cx="9144000" cy="6858000"/>
          </a:xfrm>
          <a:prstGeom prst="rect">
            <a:avLst/>
          </a:prstGeom>
          <a:solidFill>
            <a:srgbClr val="D9E0E6"/>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Rectangle 8">
            <a:extLst>
              <a:ext uri="{FF2B5EF4-FFF2-40B4-BE49-F238E27FC236}">
                <a16:creationId xmlns:a16="http://schemas.microsoft.com/office/drawing/2014/main" id="{4E4C3619-ABE3-4545-8102-E10983FEF112}"/>
              </a:ext>
            </a:extLst>
          </p:cNvPr>
          <p:cNvSpPr>
            <a:spLocks noMove="1" noResize="1"/>
          </p:cNvSpPr>
          <p:nvPr/>
        </p:nvSpPr>
        <p:spPr>
          <a:xfrm>
            <a:off x="357759" y="480060"/>
            <a:ext cx="8428482" cy="5897880"/>
          </a:xfrm>
          <a:prstGeom prst="rect">
            <a:avLst/>
          </a:prstGeom>
          <a:solidFill>
            <a:srgbClr val="FFFFFF"/>
          </a:solidFill>
          <a:ln w="22229" cap="flat">
            <a:solidFill>
              <a:srgbClr val="E98E44"/>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pic>
        <p:nvPicPr>
          <p:cNvPr id="4" name="Picture 2">
            <a:extLst>
              <a:ext uri="{FF2B5EF4-FFF2-40B4-BE49-F238E27FC236}">
                <a16:creationId xmlns:a16="http://schemas.microsoft.com/office/drawing/2014/main" id="{593E1A2A-43D8-4F9B-AC9D-427687A3F868}"/>
              </a:ext>
            </a:extLst>
          </p:cNvPr>
          <p:cNvPicPr>
            <a:picLocks noChangeAspect="1"/>
          </p:cNvPicPr>
          <p:nvPr/>
        </p:nvPicPr>
        <p:blipFill>
          <a:blip r:embed="rId3"/>
          <a:stretch>
            <a:fillRect/>
          </a:stretch>
        </p:blipFill>
        <p:spPr>
          <a:xfrm>
            <a:off x="1435" y="-5385"/>
            <a:ext cx="9238923" cy="6911876"/>
          </a:xfrm>
          <a:prstGeom prst="rect">
            <a:avLst/>
          </a:prstGeom>
          <a:noFill/>
          <a:ln cap="flat">
            <a:noFill/>
          </a:ln>
        </p:spPr>
      </p:pic>
      <p:sp>
        <p:nvSpPr>
          <p:cNvPr id="5" name="TextBox 4">
            <a:extLst>
              <a:ext uri="{FF2B5EF4-FFF2-40B4-BE49-F238E27FC236}">
                <a16:creationId xmlns:a16="http://schemas.microsoft.com/office/drawing/2014/main" id="{B8C5657A-AB16-424C-B0F6-A1FDDF8F6AB9}"/>
              </a:ext>
            </a:extLst>
          </p:cNvPr>
          <p:cNvSpPr txBox="1"/>
          <p:nvPr/>
        </p:nvSpPr>
        <p:spPr>
          <a:xfrm>
            <a:off x="357759" y="647111"/>
            <a:ext cx="3510857" cy="954103"/>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800" b="1" i="0" u="none" strike="noStrike" kern="1200" cap="none" spc="0" baseline="0">
                <a:solidFill>
                  <a:srgbClr val="000000"/>
                </a:solidFill>
                <a:uFillTx/>
                <a:latin typeface="Calibri"/>
              </a:rPr>
              <a:t>Higher Rent Neighborhoods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Slide160">
    <p:bg>
      <p:bgPr>
        <a:solidFill>
          <a:srgbClr val="FFFFFF"/>
        </a:solidFill>
        <a:effectLst/>
      </p:bgPr>
    </p:bg>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D9D621AF-F657-49C2-8D69-E05954802B9D}"/>
              </a:ext>
            </a:extLst>
          </p:cNvPr>
          <p:cNvSpPr>
            <a:spLocks noMove="1" noResize="1"/>
          </p:cNvSpPr>
          <p:nvPr/>
        </p:nvSpPr>
        <p:spPr>
          <a:xfrm>
            <a:off x="0" y="0"/>
            <a:ext cx="9144000" cy="6858000"/>
          </a:xfrm>
          <a:prstGeom prst="rect">
            <a:avLst/>
          </a:prstGeom>
          <a:solidFill>
            <a:srgbClr val="D9E0E6"/>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Rectangle 8">
            <a:extLst>
              <a:ext uri="{FF2B5EF4-FFF2-40B4-BE49-F238E27FC236}">
                <a16:creationId xmlns:a16="http://schemas.microsoft.com/office/drawing/2014/main" id="{C9199872-8EEF-4166-BD6B-976DF6950BFB}"/>
              </a:ext>
            </a:extLst>
          </p:cNvPr>
          <p:cNvSpPr>
            <a:spLocks noMove="1" noResize="1"/>
          </p:cNvSpPr>
          <p:nvPr/>
        </p:nvSpPr>
        <p:spPr>
          <a:xfrm>
            <a:off x="357759" y="480060"/>
            <a:ext cx="8428482" cy="5897880"/>
          </a:xfrm>
          <a:prstGeom prst="rect">
            <a:avLst/>
          </a:prstGeom>
          <a:solidFill>
            <a:srgbClr val="FFFFFF"/>
          </a:solidFill>
          <a:ln w="22229" cap="flat">
            <a:solidFill>
              <a:srgbClr val="E98D44"/>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pic>
        <p:nvPicPr>
          <p:cNvPr id="4" name="Picture 2">
            <a:extLst>
              <a:ext uri="{FF2B5EF4-FFF2-40B4-BE49-F238E27FC236}">
                <a16:creationId xmlns:a16="http://schemas.microsoft.com/office/drawing/2014/main" id="{DB58F1C4-3683-46BD-ADE7-4E78248BBD0E}"/>
              </a:ext>
            </a:extLst>
          </p:cNvPr>
          <p:cNvPicPr>
            <a:picLocks noChangeAspect="1"/>
          </p:cNvPicPr>
          <p:nvPr/>
        </p:nvPicPr>
        <p:blipFill>
          <a:blip r:embed="rId3"/>
          <a:stretch>
            <a:fillRect/>
          </a:stretch>
        </p:blipFill>
        <p:spPr>
          <a:xfrm>
            <a:off x="-3374" y="5157"/>
            <a:ext cx="9192746" cy="6888787"/>
          </a:xfrm>
          <a:prstGeom prst="rect">
            <a:avLst/>
          </a:prstGeom>
          <a:noFill/>
          <a:ln cap="flat">
            <a:noFill/>
          </a:ln>
        </p:spPr>
      </p:pic>
      <p:sp>
        <p:nvSpPr>
          <p:cNvPr id="5" name="TextBox 4">
            <a:extLst>
              <a:ext uri="{FF2B5EF4-FFF2-40B4-BE49-F238E27FC236}">
                <a16:creationId xmlns:a16="http://schemas.microsoft.com/office/drawing/2014/main" id="{191C22E2-78A5-475D-AF9D-F634A0222AB5}"/>
              </a:ext>
            </a:extLst>
          </p:cNvPr>
          <p:cNvSpPr txBox="1"/>
          <p:nvPr/>
        </p:nvSpPr>
        <p:spPr>
          <a:xfrm>
            <a:off x="357759" y="647111"/>
            <a:ext cx="3510857" cy="954103"/>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800" b="1" i="0" u="none" strike="noStrike" kern="1200" cap="none" spc="0" baseline="0">
                <a:solidFill>
                  <a:srgbClr val="000000"/>
                </a:solidFill>
                <a:uFillTx/>
                <a:latin typeface="Calibri"/>
              </a:rPr>
              <a:t>Higher Rent Neighborhoods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Slide127">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40B29391-4671-4F53-82C0-F121D920C175}"/>
              </a:ext>
            </a:extLst>
          </p:cNvPr>
          <p:cNvSpPr txBox="1"/>
          <p:nvPr/>
        </p:nvSpPr>
        <p:spPr>
          <a:xfrm>
            <a:off x="822960" y="6459787"/>
            <a:ext cx="1854202" cy="365129"/>
          </a:xfrm>
          <a:prstGeom prst="rect">
            <a:avLst/>
          </a:prstGeom>
          <a:noFill/>
          <a:ln cap="flat">
            <a:noFill/>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7F7F7F"/>
                </a:solidFill>
                <a:uFillTx/>
                <a:latin typeface="Segoe UI" pitchFamily="34"/>
                <a:cs typeface="Segoe UI" pitchFamily="34"/>
              </a:rPr>
              <a:t>NYC HPD Division of Tenant Resources</a:t>
            </a:r>
          </a:p>
        </p:txBody>
      </p:sp>
      <p:sp>
        <p:nvSpPr>
          <p:cNvPr id="3" name="Slide Number Placeholder 3">
            <a:extLst>
              <a:ext uri="{FF2B5EF4-FFF2-40B4-BE49-F238E27FC236}">
                <a16:creationId xmlns:a16="http://schemas.microsoft.com/office/drawing/2014/main" id="{84784880-83D3-4A24-A36C-C98F8F596186}"/>
              </a:ext>
            </a:extLst>
          </p:cNvPr>
          <p:cNvSpPr txBox="1"/>
          <p:nvPr/>
        </p:nvSpPr>
        <p:spPr>
          <a:xfrm>
            <a:off x="7425339" y="6459787"/>
            <a:ext cx="984022" cy="365129"/>
          </a:xfrm>
          <a:prstGeom prst="rect">
            <a:avLst/>
          </a:prstGeom>
          <a:solidFill>
            <a:srgbClr val="487B78">
              <a:alpha val="90000"/>
            </a:srgbClr>
          </a:solid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D19D8EA-B83B-4F68-BBC7-931D4E354C0E}" type="slidenum">
              <a:t>23</a:t>
            </a:fld>
            <a:endParaRPr lang="en-US" sz="1050" b="0" i="0" u="none" strike="noStrike" kern="1200" cap="none" spc="0" baseline="0">
              <a:solidFill>
                <a:srgbClr val="FFFFFF"/>
              </a:solidFill>
              <a:uFillTx/>
              <a:latin typeface="Calibri"/>
            </a:endParaRPr>
          </a:p>
        </p:txBody>
      </p:sp>
      <p:sp>
        <p:nvSpPr>
          <p:cNvPr id="4" name="Title 1">
            <a:extLst>
              <a:ext uri="{FF2B5EF4-FFF2-40B4-BE49-F238E27FC236}">
                <a16:creationId xmlns:a16="http://schemas.microsoft.com/office/drawing/2014/main" id="{FCBA3918-F8C0-42CD-9A21-75A4F46CBD93}"/>
              </a:ext>
            </a:extLst>
          </p:cNvPr>
          <p:cNvSpPr txBox="1">
            <a:spLocks noGrp="1"/>
          </p:cNvSpPr>
          <p:nvPr>
            <p:ph type="title" idx="4294967295"/>
          </p:nvPr>
        </p:nvSpPr>
        <p:spPr>
          <a:xfrm>
            <a:off x="0" y="274640"/>
            <a:ext cx="9144000" cy="868359"/>
          </a:xfrm>
          <a:solidFill>
            <a:srgbClr val="487B78">
              <a:alpha val="90000"/>
            </a:srgbClr>
          </a:solidFill>
        </p:spPr>
        <p:txBody>
          <a:bodyPr>
            <a:noAutofit/>
          </a:bodyPr>
          <a:lstStyle/>
          <a:p>
            <a:pPr lvl="0"/>
            <a:r>
              <a:rPr lang="en-US" sz="3500">
                <a:solidFill>
                  <a:srgbClr val="FFFFFF"/>
                </a:solidFill>
              </a:rPr>
              <a:t>Your voucher pays assistance by neighborhood</a:t>
            </a:r>
          </a:p>
        </p:txBody>
      </p:sp>
      <p:sp>
        <p:nvSpPr>
          <p:cNvPr id="5" name="Content Placeholder 2">
            <a:extLst>
              <a:ext uri="{FF2B5EF4-FFF2-40B4-BE49-F238E27FC236}">
                <a16:creationId xmlns:a16="http://schemas.microsoft.com/office/drawing/2014/main" id="{8D1F738D-7E10-4748-AFE8-A25B0D211E2E}"/>
              </a:ext>
            </a:extLst>
          </p:cNvPr>
          <p:cNvSpPr txBox="1">
            <a:spLocks noGrp="1"/>
          </p:cNvSpPr>
          <p:nvPr>
            <p:ph type="body" idx="4294967295"/>
          </p:nvPr>
        </p:nvSpPr>
        <p:spPr>
          <a:xfrm>
            <a:off x="457200" y="1553492"/>
            <a:ext cx="8229600" cy="4495803"/>
          </a:xfrm>
        </p:spPr>
        <p:txBody>
          <a:bodyPr/>
          <a:lstStyle/>
          <a:p>
            <a:pPr marL="58768" lvl="2" indent="0">
              <a:lnSpc>
                <a:spcPct val="70000"/>
              </a:lnSpc>
              <a:buNone/>
            </a:pPr>
            <a:r>
              <a:rPr lang="en-US" sz="2000"/>
              <a:t>For example, the maximum assistance paid can look like the below:</a:t>
            </a:r>
          </a:p>
          <a:p>
            <a:pPr marL="58768" lvl="2" indent="0">
              <a:lnSpc>
                <a:spcPct val="70000"/>
              </a:lnSpc>
              <a:buNone/>
            </a:pPr>
            <a:endParaRPr lang="en-US" sz="2000"/>
          </a:p>
          <a:p>
            <a:pPr marL="344518" lvl="2" indent="-285750">
              <a:lnSpc>
                <a:spcPct val="70000"/>
              </a:lnSpc>
            </a:pPr>
            <a:r>
              <a:rPr lang="en-US" sz="2000"/>
              <a:t>In </a:t>
            </a:r>
            <a:r>
              <a:rPr lang="en-US" sz="2000" b="1"/>
              <a:t>Crown Heights, Brooklyn</a:t>
            </a:r>
            <a:r>
              <a:rPr lang="en-US" sz="2000"/>
              <a:t>, 11216, a 1-bedroom voucher can pay up to </a:t>
            </a:r>
            <a:r>
              <a:rPr lang="en-US" sz="2000" b="1"/>
              <a:t>$2,218</a:t>
            </a:r>
          </a:p>
          <a:p>
            <a:pPr marL="58768" lvl="2" indent="0">
              <a:lnSpc>
                <a:spcPct val="70000"/>
              </a:lnSpc>
              <a:buNone/>
            </a:pPr>
            <a:endParaRPr lang="en-US" sz="2000" b="1">
              <a:cs typeface="Calibri"/>
            </a:endParaRPr>
          </a:p>
          <a:p>
            <a:pPr marL="344518" lvl="2" indent="-285750">
              <a:lnSpc>
                <a:spcPct val="70000"/>
              </a:lnSpc>
            </a:pPr>
            <a:r>
              <a:rPr lang="en-US" sz="2000"/>
              <a:t>In </a:t>
            </a:r>
            <a:r>
              <a:rPr lang="en-US" sz="2000" b="1"/>
              <a:t>Park Slope, Brooklyn</a:t>
            </a:r>
            <a:r>
              <a:rPr lang="en-US" sz="2000"/>
              <a:t>, 11215, a 1-bedroom voucher can pay up to </a:t>
            </a:r>
            <a:r>
              <a:rPr lang="en-US" sz="2000" b="1"/>
              <a:t>$3,326</a:t>
            </a:r>
          </a:p>
          <a:p>
            <a:pPr marL="58768" lvl="2" indent="0">
              <a:lnSpc>
                <a:spcPct val="70000"/>
              </a:lnSpc>
              <a:buNone/>
            </a:pPr>
            <a:endParaRPr lang="en-US" sz="2000" b="1"/>
          </a:p>
          <a:p>
            <a:pPr marL="58768" lvl="2" indent="0">
              <a:lnSpc>
                <a:spcPct val="70000"/>
              </a:lnSpc>
              <a:buNone/>
            </a:pPr>
            <a:r>
              <a:rPr lang="en-US" sz="2000">
                <a:cs typeface="Calibri"/>
              </a:rPr>
              <a:t>And:</a:t>
            </a:r>
          </a:p>
          <a:p>
            <a:pPr marL="58768" lvl="2" indent="0">
              <a:lnSpc>
                <a:spcPct val="70000"/>
              </a:lnSpc>
              <a:buNone/>
            </a:pPr>
            <a:endParaRPr lang="en-US" sz="2000">
              <a:cs typeface="Calibri"/>
            </a:endParaRPr>
          </a:p>
          <a:p>
            <a:pPr marL="344518" lvl="2" indent="-285750">
              <a:lnSpc>
                <a:spcPct val="70000"/>
              </a:lnSpc>
            </a:pPr>
            <a:r>
              <a:rPr lang="en-US" sz="2000"/>
              <a:t>In </a:t>
            </a:r>
            <a:r>
              <a:rPr lang="en-US" sz="2000" b="1"/>
              <a:t>Elmhurst, Queens</a:t>
            </a:r>
            <a:r>
              <a:rPr lang="en-US" sz="2000"/>
              <a:t>, 11373, a 2-bedroom voucher can pay up to </a:t>
            </a:r>
            <a:r>
              <a:rPr lang="en-US" sz="2000" b="1"/>
              <a:t>$2,732</a:t>
            </a:r>
            <a:endParaRPr lang="en-US" sz="2000" b="1">
              <a:cs typeface="Calibri"/>
            </a:endParaRPr>
          </a:p>
          <a:p>
            <a:pPr marL="344518" lvl="2" indent="-285750">
              <a:lnSpc>
                <a:spcPct val="70000"/>
              </a:lnSpc>
            </a:pPr>
            <a:endParaRPr lang="en-US" sz="2000"/>
          </a:p>
          <a:p>
            <a:pPr marL="344518" lvl="2" indent="-285750">
              <a:lnSpc>
                <a:spcPct val="70000"/>
              </a:lnSpc>
            </a:pPr>
            <a:r>
              <a:rPr lang="en-US" sz="2000"/>
              <a:t>In </a:t>
            </a:r>
            <a:r>
              <a:rPr lang="en-US" sz="2000" b="1"/>
              <a:t>Riverdale, Bronx</a:t>
            </a:r>
            <a:r>
              <a:rPr lang="en-US" sz="2000"/>
              <a:t>, 10471, a 2-bedroom voucher can pay up to </a:t>
            </a:r>
            <a:r>
              <a:rPr lang="en-US" sz="2000" b="1"/>
              <a:t>$2,830</a:t>
            </a:r>
          </a:p>
          <a:p>
            <a:pPr marL="0" lvl="0" indent="0" algn="ctr">
              <a:lnSpc>
                <a:spcPct val="70000"/>
              </a:lnSpc>
              <a:spcAft>
                <a:spcPts val="600"/>
              </a:spcAft>
              <a:buNone/>
            </a:pPr>
            <a:endParaRPr lang="en-US" sz="22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Slide140">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9489D2A6-FF62-4E32-9B3A-752C11EAFB6A}"/>
              </a:ext>
            </a:extLst>
          </p:cNvPr>
          <p:cNvSpPr txBox="1"/>
          <p:nvPr/>
        </p:nvSpPr>
        <p:spPr>
          <a:xfrm>
            <a:off x="822960" y="6459787"/>
            <a:ext cx="1854202" cy="365129"/>
          </a:xfrm>
          <a:prstGeom prst="rect">
            <a:avLst/>
          </a:prstGeom>
          <a:noFill/>
          <a:ln cap="flat">
            <a:noFill/>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7F7F7F"/>
                </a:solidFill>
                <a:uFillTx/>
                <a:latin typeface="Segoe UI" pitchFamily="34"/>
                <a:cs typeface="Segoe UI" pitchFamily="34"/>
              </a:rPr>
              <a:t>NYC HPD Division of Tenant Resources</a:t>
            </a:r>
          </a:p>
        </p:txBody>
      </p:sp>
      <p:sp>
        <p:nvSpPr>
          <p:cNvPr id="3" name="Slide Number Placeholder 3">
            <a:extLst>
              <a:ext uri="{FF2B5EF4-FFF2-40B4-BE49-F238E27FC236}">
                <a16:creationId xmlns:a16="http://schemas.microsoft.com/office/drawing/2014/main" id="{0D6C493E-1660-44A5-9978-309BA49F1089}"/>
              </a:ext>
            </a:extLst>
          </p:cNvPr>
          <p:cNvSpPr txBox="1"/>
          <p:nvPr/>
        </p:nvSpPr>
        <p:spPr>
          <a:xfrm>
            <a:off x="7425339" y="6459787"/>
            <a:ext cx="984022" cy="365129"/>
          </a:xfrm>
          <a:prstGeom prst="rect">
            <a:avLst/>
          </a:prstGeom>
          <a:solidFill>
            <a:srgbClr val="487B78">
              <a:alpha val="90000"/>
            </a:srgbClr>
          </a:solid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5694F0A-EFC1-4B9F-AFB2-4A5874D7CEA1}" type="slidenum">
              <a:t>24</a:t>
            </a:fld>
            <a:endParaRPr lang="en-US" sz="1050" b="0" i="0" u="none" strike="noStrike" kern="1200" cap="none" spc="0" baseline="0">
              <a:solidFill>
                <a:srgbClr val="FFFFFF"/>
              </a:solidFill>
              <a:uFillTx/>
              <a:latin typeface="Calibri"/>
            </a:endParaRPr>
          </a:p>
        </p:txBody>
      </p:sp>
      <p:sp>
        <p:nvSpPr>
          <p:cNvPr id="4" name="Title 1">
            <a:extLst>
              <a:ext uri="{FF2B5EF4-FFF2-40B4-BE49-F238E27FC236}">
                <a16:creationId xmlns:a16="http://schemas.microsoft.com/office/drawing/2014/main" id="{8DB5AEF6-523C-4293-9711-86F2CF7529D8}"/>
              </a:ext>
            </a:extLst>
          </p:cNvPr>
          <p:cNvSpPr txBox="1">
            <a:spLocks noGrp="1"/>
          </p:cNvSpPr>
          <p:nvPr>
            <p:ph type="title" idx="4294967295"/>
          </p:nvPr>
        </p:nvSpPr>
        <p:spPr>
          <a:xfrm>
            <a:off x="0" y="274640"/>
            <a:ext cx="9144000" cy="868359"/>
          </a:xfrm>
          <a:solidFill>
            <a:srgbClr val="487B78">
              <a:alpha val="90000"/>
            </a:srgbClr>
          </a:solidFill>
        </p:spPr>
        <p:txBody>
          <a:bodyPr>
            <a:noAutofit/>
          </a:bodyPr>
          <a:lstStyle/>
          <a:p>
            <a:pPr lvl="0"/>
            <a:r>
              <a:rPr lang="en-US" sz="3500">
                <a:solidFill>
                  <a:srgbClr val="FFFFFF"/>
                </a:solidFill>
              </a:rPr>
              <a:t>Explore what your voucher can pay for</a:t>
            </a:r>
          </a:p>
        </p:txBody>
      </p:sp>
      <p:sp>
        <p:nvSpPr>
          <p:cNvPr id="5" name="Content Placeholder 2">
            <a:extLst>
              <a:ext uri="{FF2B5EF4-FFF2-40B4-BE49-F238E27FC236}">
                <a16:creationId xmlns:a16="http://schemas.microsoft.com/office/drawing/2014/main" id="{5B7CE195-B4F3-4A79-BC50-A910A8719A85}"/>
              </a:ext>
            </a:extLst>
          </p:cNvPr>
          <p:cNvSpPr txBox="1">
            <a:spLocks noGrp="1"/>
          </p:cNvSpPr>
          <p:nvPr>
            <p:ph type="body" idx="4294967295"/>
          </p:nvPr>
        </p:nvSpPr>
        <p:spPr>
          <a:xfrm>
            <a:off x="457200" y="1717618"/>
            <a:ext cx="8229600" cy="4495803"/>
          </a:xfrm>
        </p:spPr>
        <p:txBody>
          <a:bodyPr/>
          <a:lstStyle/>
          <a:p>
            <a:pPr marL="0" lvl="0" indent="0">
              <a:buNone/>
            </a:pPr>
            <a:r>
              <a:rPr lang="en-US">
                <a:latin typeface="Segoe UI"/>
                <a:cs typeface="Segoe UI"/>
              </a:rPr>
              <a:t>To see payment standard information for every zip code, visit: </a:t>
            </a:r>
            <a:endParaRPr lang="en-US">
              <a:latin typeface="Segoe UI" pitchFamily="34"/>
              <a:cs typeface="Segoe UI"/>
            </a:endParaRPr>
          </a:p>
          <a:p>
            <a:pPr lvl="0" algn="ctr"/>
            <a:endParaRPr lang="en-US">
              <a:cs typeface="Calibri"/>
            </a:endParaRPr>
          </a:p>
          <a:p>
            <a:pPr lvl="0" algn="ctr"/>
            <a:r>
              <a:rPr lang="en-US" sz="2400">
                <a:hlinkClick r:id="rId3"/>
              </a:rPr>
              <a:t>www.nyc.gov/hpd-payment-standards</a:t>
            </a:r>
            <a:r>
              <a:rPr lang="en-US" sz="2400"/>
              <a:t> </a:t>
            </a:r>
            <a:endParaRPr lang="en-US" sz="2400">
              <a:cs typeface="Calibri"/>
            </a:endParaRPr>
          </a:p>
          <a:p>
            <a:pPr marL="0" lvl="0" indent="0">
              <a:buNone/>
            </a:pPr>
            <a:endParaRPr lang="en-US">
              <a:latin typeface="Segoe UI"/>
              <a:cs typeface="Segoe UI"/>
            </a:endParaRPr>
          </a:p>
          <a:p>
            <a:pPr marL="0" lvl="0" indent="0">
              <a:buNone/>
            </a:pPr>
            <a:r>
              <a:rPr lang="en-US">
                <a:latin typeface="Segoe UI"/>
                <a:cs typeface="Segoe UI"/>
              </a:rPr>
              <a:t>These payment standards apply to </a:t>
            </a:r>
            <a:r>
              <a:rPr lang="en-US" b="1">
                <a:latin typeface="Segoe UI"/>
                <a:cs typeface="Segoe UI"/>
              </a:rPr>
              <a:t>all EHV participants</a:t>
            </a:r>
            <a:r>
              <a:rPr lang="en-US">
                <a:latin typeface="Segoe UI"/>
                <a:cs typeface="Segoe UI"/>
              </a:rPr>
              <a:t>, whether your voucher is from HPD or NYCHA.</a:t>
            </a:r>
          </a:p>
          <a:p>
            <a:pPr lvl="0"/>
            <a:endParaRPr lang="en-US" sz="1800">
              <a:latin typeface="Arial" pitchFamily="34"/>
            </a:endParaRPr>
          </a:p>
          <a:p>
            <a:pPr marL="0" lvl="0" indent="0" algn="ctr">
              <a:spcAft>
                <a:spcPts val="600"/>
              </a:spcAft>
              <a:buNone/>
            </a:pPr>
            <a:endParaRPr lang="en-US" sz="40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Slide148">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6843D8DA-20DE-4FF3-BCA5-E289CDAED1B3}"/>
              </a:ext>
            </a:extLst>
          </p:cNvPr>
          <p:cNvSpPr txBox="1"/>
          <p:nvPr/>
        </p:nvSpPr>
        <p:spPr>
          <a:xfrm>
            <a:off x="822960" y="6459787"/>
            <a:ext cx="1854202" cy="365129"/>
          </a:xfrm>
          <a:prstGeom prst="rect">
            <a:avLst/>
          </a:prstGeom>
          <a:noFill/>
          <a:ln cap="flat">
            <a:noFill/>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7F7F7F"/>
                </a:solidFill>
                <a:uFillTx/>
                <a:latin typeface="Segoe UI" pitchFamily="34"/>
                <a:cs typeface="Segoe UI" pitchFamily="34"/>
              </a:rPr>
              <a:t>NYC HPD Division of Tenant Resources</a:t>
            </a:r>
          </a:p>
        </p:txBody>
      </p:sp>
      <p:sp>
        <p:nvSpPr>
          <p:cNvPr id="3" name="Slide Number Placeholder 3">
            <a:extLst>
              <a:ext uri="{FF2B5EF4-FFF2-40B4-BE49-F238E27FC236}">
                <a16:creationId xmlns:a16="http://schemas.microsoft.com/office/drawing/2014/main" id="{88384FBA-C5C6-4846-B42C-A8410CE0C435}"/>
              </a:ext>
            </a:extLst>
          </p:cNvPr>
          <p:cNvSpPr txBox="1"/>
          <p:nvPr/>
        </p:nvSpPr>
        <p:spPr>
          <a:xfrm>
            <a:off x="7425339" y="6459787"/>
            <a:ext cx="984022" cy="365129"/>
          </a:xfrm>
          <a:prstGeom prst="rect">
            <a:avLst/>
          </a:prstGeom>
          <a:solidFill>
            <a:srgbClr val="487B78">
              <a:alpha val="90000"/>
            </a:srgbClr>
          </a:solid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CAA211D-6492-4FDD-856E-C523554EB4C2}" type="slidenum">
              <a:t>25</a:t>
            </a:fld>
            <a:endParaRPr lang="en-US" sz="1050" b="0" i="0" u="none" strike="noStrike" kern="1200" cap="none" spc="0" baseline="0">
              <a:solidFill>
                <a:srgbClr val="FFFFFF"/>
              </a:solidFill>
              <a:uFillTx/>
              <a:latin typeface="Calibri"/>
            </a:endParaRPr>
          </a:p>
        </p:txBody>
      </p:sp>
      <p:sp>
        <p:nvSpPr>
          <p:cNvPr id="4" name="Title 1">
            <a:extLst>
              <a:ext uri="{FF2B5EF4-FFF2-40B4-BE49-F238E27FC236}">
                <a16:creationId xmlns:a16="http://schemas.microsoft.com/office/drawing/2014/main" id="{7463785D-4821-4BED-846D-7132447D29D4}"/>
              </a:ext>
            </a:extLst>
          </p:cNvPr>
          <p:cNvSpPr txBox="1">
            <a:spLocks noGrp="1"/>
          </p:cNvSpPr>
          <p:nvPr>
            <p:ph type="title" idx="4294967295"/>
          </p:nvPr>
        </p:nvSpPr>
        <p:spPr>
          <a:xfrm>
            <a:off x="0" y="274640"/>
            <a:ext cx="9144000" cy="868359"/>
          </a:xfrm>
          <a:solidFill>
            <a:srgbClr val="487B78">
              <a:alpha val="90000"/>
            </a:srgbClr>
          </a:solidFill>
        </p:spPr>
        <p:txBody>
          <a:bodyPr>
            <a:noAutofit/>
          </a:bodyPr>
          <a:lstStyle/>
          <a:p>
            <a:pPr lvl="0"/>
            <a:r>
              <a:rPr lang="en-US" sz="3500">
                <a:solidFill>
                  <a:srgbClr val="FFFFFF"/>
                </a:solidFill>
              </a:rPr>
              <a:t>Utility allowances</a:t>
            </a:r>
          </a:p>
        </p:txBody>
      </p:sp>
      <p:sp>
        <p:nvSpPr>
          <p:cNvPr id="5" name="Content Placeholder 2">
            <a:extLst>
              <a:ext uri="{FF2B5EF4-FFF2-40B4-BE49-F238E27FC236}">
                <a16:creationId xmlns:a16="http://schemas.microsoft.com/office/drawing/2014/main" id="{61F61404-B449-482B-AA6A-D30479AD5D3F}"/>
              </a:ext>
            </a:extLst>
          </p:cNvPr>
          <p:cNvSpPr txBox="1">
            <a:spLocks noGrp="1"/>
          </p:cNvSpPr>
          <p:nvPr>
            <p:ph type="body" idx="4294967295"/>
          </p:nvPr>
        </p:nvSpPr>
        <p:spPr>
          <a:xfrm>
            <a:off x="457200" y="1553492"/>
            <a:ext cx="8229600" cy="4495803"/>
          </a:xfrm>
        </p:spPr>
        <p:txBody>
          <a:bodyPr/>
          <a:lstStyle/>
          <a:p>
            <a:pPr marL="0" lvl="0" indent="0">
              <a:buNone/>
            </a:pPr>
            <a:endParaRPr lang="en-US"/>
          </a:p>
          <a:p>
            <a:pPr marL="0" lvl="0" indent="0">
              <a:buNone/>
            </a:pPr>
            <a:r>
              <a:rPr lang="en-US"/>
              <a:t>One section of the Landlord/Rental Package is for utilities: who pays for gas, water, electric, heat, etc.?</a:t>
            </a:r>
          </a:p>
          <a:p>
            <a:pPr marL="283848" lvl="0" indent="-283848">
              <a:buFont typeface="Wingdings" pitchFamily="2"/>
              <a:buChar char="Ø"/>
            </a:pPr>
            <a:r>
              <a:rPr lang="en-US"/>
              <a:t>For example, in one building the landlord may pay for heat, water, gas, electric, and the tenant is responsible for no utilities.</a:t>
            </a:r>
            <a:endParaRPr lang="en-US">
              <a:cs typeface="Calibri"/>
            </a:endParaRPr>
          </a:p>
          <a:p>
            <a:pPr marL="283848" lvl="0" indent="-283848">
              <a:buFont typeface="Wingdings" pitchFamily="2"/>
              <a:buChar char="Ø"/>
            </a:pPr>
            <a:r>
              <a:rPr lang="en-US"/>
              <a:t>In another building, the landlord may pay for heat and water, but the tenant must pay for gas and electric.</a:t>
            </a:r>
            <a:endParaRPr lang="en-US">
              <a:cs typeface="Calibri"/>
            </a:endParaRPr>
          </a:p>
          <a:p>
            <a:pPr marL="283848" lvl="0" indent="-283848">
              <a:buFont typeface="Wingdings" pitchFamily="2"/>
              <a:buChar char="Ø"/>
            </a:pPr>
            <a:r>
              <a:rPr lang="en-US"/>
              <a:t>In a different building, the landlord pays for no utilities, and the tenant must pay for heat, water, gas, and electric.</a:t>
            </a:r>
            <a:endParaRPr lang="en-US">
              <a:cs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name="Slide130">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8FD2588E-2445-4CBB-980B-0D5BBD0B9172}"/>
              </a:ext>
            </a:extLst>
          </p:cNvPr>
          <p:cNvSpPr txBox="1"/>
          <p:nvPr/>
        </p:nvSpPr>
        <p:spPr>
          <a:xfrm>
            <a:off x="822960" y="6459787"/>
            <a:ext cx="1854202" cy="365129"/>
          </a:xfrm>
          <a:prstGeom prst="rect">
            <a:avLst/>
          </a:prstGeom>
          <a:noFill/>
          <a:ln cap="flat">
            <a:noFill/>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7F7F7F"/>
                </a:solidFill>
                <a:uFillTx/>
                <a:latin typeface="Segoe UI" pitchFamily="34"/>
                <a:cs typeface="Segoe UI" pitchFamily="34"/>
              </a:rPr>
              <a:t>NYC HPD Division of Tenant Resources</a:t>
            </a:r>
          </a:p>
        </p:txBody>
      </p:sp>
      <p:sp>
        <p:nvSpPr>
          <p:cNvPr id="3" name="Slide Number Placeholder 3">
            <a:extLst>
              <a:ext uri="{FF2B5EF4-FFF2-40B4-BE49-F238E27FC236}">
                <a16:creationId xmlns:a16="http://schemas.microsoft.com/office/drawing/2014/main" id="{9C2D8F62-B616-4236-8233-7835771102F8}"/>
              </a:ext>
            </a:extLst>
          </p:cNvPr>
          <p:cNvSpPr txBox="1"/>
          <p:nvPr/>
        </p:nvSpPr>
        <p:spPr>
          <a:xfrm>
            <a:off x="7425339" y="6459787"/>
            <a:ext cx="984022" cy="365129"/>
          </a:xfrm>
          <a:prstGeom prst="rect">
            <a:avLst/>
          </a:prstGeom>
          <a:solidFill>
            <a:srgbClr val="487B78">
              <a:alpha val="90000"/>
            </a:srgbClr>
          </a:solid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B8349C1-450B-435D-8CA1-B809AE74D056}" type="slidenum">
              <a:t>26</a:t>
            </a:fld>
            <a:endParaRPr lang="en-US" sz="1050" b="0" i="0" u="none" strike="noStrike" kern="1200" cap="none" spc="0" baseline="0">
              <a:solidFill>
                <a:srgbClr val="FFFFFF"/>
              </a:solidFill>
              <a:uFillTx/>
              <a:latin typeface="Calibri"/>
            </a:endParaRPr>
          </a:p>
        </p:txBody>
      </p:sp>
      <p:sp>
        <p:nvSpPr>
          <p:cNvPr id="4" name="Title 1">
            <a:extLst>
              <a:ext uri="{FF2B5EF4-FFF2-40B4-BE49-F238E27FC236}">
                <a16:creationId xmlns:a16="http://schemas.microsoft.com/office/drawing/2014/main" id="{1362E301-BDF7-409F-AF46-FB58340EBD71}"/>
              </a:ext>
            </a:extLst>
          </p:cNvPr>
          <p:cNvSpPr txBox="1">
            <a:spLocks noGrp="1"/>
          </p:cNvSpPr>
          <p:nvPr>
            <p:ph type="title" idx="4294967295"/>
          </p:nvPr>
        </p:nvSpPr>
        <p:spPr>
          <a:xfrm>
            <a:off x="0" y="274640"/>
            <a:ext cx="9144000" cy="639759"/>
          </a:xfrm>
          <a:solidFill>
            <a:srgbClr val="487B78">
              <a:alpha val="90000"/>
            </a:srgbClr>
          </a:solidFill>
        </p:spPr>
        <p:txBody>
          <a:bodyPr/>
          <a:lstStyle/>
          <a:p>
            <a:endParaRPr lang="en-US"/>
          </a:p>
        </p:txBody>
      </p:sp>
      <p:sp>
        <p:nvSpPr>
          <p:cNvPr id="5" name="TextBox 5">
            <a:extLst>
              <a:ext uri="{FF2B5EF4-FFF2-40B4-BE49-F238E27FC236}">
                <a16:creationId xmlns:a16="http://schemas.microsoft.com/office/drawing/2014/main" id="{89ACDDE3-4783-42C0-8836-92D4B93131CB}"/>
              </a:ext>
            </a:extLst>
          </p:cNvPr>
          <p:cNvSpPr txBox="1"/>
          <p:nvPr/>
        </p:nvSpPr>
        <p:spPr>
          <a:xfrm>
            <a:off x="408361" y="1828800"/>
            <a:ext cx="8001000" cy="2031321"/>
          </a:xfrm>
          <a:prstGeom prst="rect">
            <a:avLst/>
          </a:prstGeom>
          <a:noFill/>
          <a:ln cap="flat">
            <a:noFill/>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4000" b="0" i="0" u="none" strike="noStrike" kern="1200" cap="none" spc="0" baseline="0">
              <a:solidFill>
                <a:srgbClr val="000000"/>
              </a:solidFill>
              <a:uFillTx/>
              <a:latin typeface="Segoe UI"/>
              <a:ea typeface="Segoe UI" pitchFamily="34"/>
              <a:cs typeface="Segoe UI"/>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600" b="0" i="0" u="none" strike="noStrike" kern="1200" cap="none" spc="0" baseline="0">
                <a:solidFill>
                  <a:srgbClr val="000000"/>
                </a:solidFill>
                <a:uFillTx/>
                <a:latin typeface="Calibri"/>
                <a:ea typeface="Segoe UI" pitchFamily="34"/>
                <a:cs typeface="Segoe UI"/>
              </a:rPr>
              <a:t>Step 2: How do you find an apartment?</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2800" b="0" i="0" u="none" strike="noStrike" kern="1200" cap="none" spc="0" baseline="0">
              <a:solidFill>
                <a:srgbClr val="2C9DA0"/>
              </a:solidFill>
              <a:uFillTx/>
              <a:latin typeface="Segoe UI" pitchFamily="34"/>
              <a:ea typeface="Segoe UI" pitchFamily="34"/>
              <a:cs typeface="Segoe UI" pitchFamily="34"/>
            </a:endParaRPr>
          </a:p>
          <a:p>
            <a:pPr marL="0" marR="0" lvl="2"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name="Slide149">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E4AD73CD-33E9-423C-8C54-6B490A4B425D}"/>
              </a:ext>
            </a:extLst>
          </p:cNvPr>
          <p:cNvSpPr txBox="1"/>
          <p:nvPr/>
        </p:nvSpPr>
        <p:spPr>
          <a:xfrm>
            <a:off x="822960" y="6459787"/>
            <a:ext cx="1854202" cy="365129"/>
          </a:xfrm>
          <a:prstGeom prst="rect">
            <a:avLst/>
          </a:prstGeom>
          <a:noFill/>
          <a:ln cap="flat">
            <a:noFill/>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7F7F7F"/>
                </a:solidFill>
                <a:uFillTx/>
                <a:latin typeface="Segoe UI" pitchFamily="34"/>
                <a:cs typeface="Segoe UI" pitchFamily="34"/>
              </a:rPr>
              <a:t>NYC HPD Division of Tenant Resources</a:t>
            </a:r>
          </a:p>
        </p:txBody>
      </p:sp>
      <p:sp>
        <p:nvSpPr>
          <p:cNvPr id="3" name="Slide Number Placeholder 3">
            <a:extLst>
              <a:ext uri="{FF2B5EF4-FFF2-40B4-BE49-F238E27FC236}">
                <a16:creationId xmlns:a16="http://schemas.microsoft.com/office/drawing/2014/main" id="{F7F00C39-0D05-43E2-B58C-2EF51596BC77}"/>
              </a:ext>
            </a:extLst>
          </p:cNvPr>
          <p:cNvSpPr txBox="1"/>
          <p:nvPr/>
        </p:nvSpPr>
        <p:spPr>
          <a:xfrm>
            <a:off x="7425339" y="6459787"/>
            <a:ext cx="984022" cy="365129"/>
          </a:xfrm>
          <a:prstGeom prst="rect">
            <a:avLst/>
          </a:prstGeom>
          <a:solidFill>
            <a:srgbClr val="487B78">
              <a:alpha val="90000"/>
            </a:srgbClr>
          </a:solid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D427739-1614-4D6B-9A09-9C58F0941881}" type="slidenum">
              <a:t>27</a:t>
            </a:fld>
            <a:endParaRPr lang="en-US" sz="1050" b="0" i="0" u="none" strike="noStrike" kern="1200" cap="none" spc="0" baseline="0">
              <a:solidFill>
                <a:srgbClr val="FFFFFF"/>
              </a:solidFill>
              <a:uFillTx/>
              <a:latin typeface="Calibri"/>
            </a:endParaRPr>
          </a:p>
        </p:txBody>
      </p:sp>
      <p:sp>
        <p:nvSpPr>
          <p:cNvPr id="4" name="Title 1">
            <a:extLst>
              <a:ext uri="{FF2B5EF4-FFF2-40B4-BE49-F238E27FC236}">
                <a16:creationId xmlns:a16="http://schemas.microsoft.com/office/drawing/2014/main" id="{A029BFC7-E559-4167-8D32-22E7A0D9D928}"/>
              </a:ext>
            </a:extLst>
          </p:cNvPr>
          <p:cNvSpPr txBox="1">
            <a:spLocks noGrp="1"/>
          </p:cNvSpPr>
          <p:nvPr>
            <p:ph type="title" idx="4294967295"/>
          </p:nvPr>
        </p:nvSpPr>
        <p:spPr>
          <a:xfrm>
            <a:off x="0" y="274640"/>
            <a:ext cx="9144000" cy="639759"/>
          </a:xfrm>
          <a:solidFill>
            <a:srgbClr val="487B78">
              <a:alpha val="90000"/>
            </a:srgbClr>
          </a:solidFill>
        </p:spPr>
        <p:txBody>
          <a:bodyPr/>
          <a:lstStyle/>
          <a:p>
            <a:pPr lvl="0"/>
            <a:r>
              <a:rPr lang="en-US" sz="3200">
                <a:solidFill>
                  <a:srgbClr val="FFFFFF"/>
                </a:solidFill>
              </a:rPr>
              <a:t>Working with a Housing Navigator/Housing Specialist</a:t>
            </a:r>
          </a:p>
        </p:txBody>
      </p:sp>
      <p:sp>
        <p:nvSpPr>
          <p:cNvPr id="5" name="TextBox 5">
            <a:extLst>
              <a:ext uri="{FF2B5EF4-FFF2-40B4-BE49-F238E27FC236}">
                <a16:creationId xmlns:a16="http://schemas.microsoft.com/office/drawing/2014/main" id="{DEE6741F-B5C6-434E-822A-6B5DD05515AB}"/>
              </a:ext>
            </a:extLst>
          </p:cNvPr>
          <p:cNvSpPr txBox="1"/>
          <p:nvPr/>
        </p:nvSpPr>
        <p:spPr>
          <a:xfrm>
            <a:off x="407776" y="1230654"/>
            <a:ext cx="8328455" cy="4801313"/>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Calibri"/>
              </a:rPr>
              <a:t>Here are some of the ways they can work with you:</a:t>
            </a:r>
            <a:endParaRPr lang="en-US" sz="1800" b="0" i="0" u="none" strike="noStrike" kern="1200" cap="none" spc="0" baseline="0">
              <a:solidFill>
                <a:srgbClr val="000000"/>
              </a:solidFill>
              <a:uFillTx/>
              <a:latin typeface="Calibri"/>
              <a:cs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cs typeface="Calibri"/>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Calibri"/>
              </a:rPr>
              <a:t>Understanding your specific apartment and neighborhood needs</a:t>
            </a:r>
            <a:endParaRPr lang="en-US" sz="1800" b="0" i="0" u="none" strike="noStrike" kern="1200" cap="none" spc="0" baseline="0">
              <a:solidFill>
                <a:srgbClr val="000000"/>
              </a:solidFill>
              <a:uFillTx/>
              <a:latin typeface="Calibri"/>
              <a:cs typeface="Calibri"/>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cs typeface="Calibri"/>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Calibri"/>
              </a:rPr>
              <a:t>Searching for available apartments</a:t>
            </a:r>
            <a:endParaRPr lang="en-US" sz="1800" b="0" i="0" u="none" strike="noStrike" kern="1200" cap="none" spc="0" baseline="0">
              <a:solidFill>
                <a:srgbClr val="000000"/>
              </a:solidFill>
              <a:uFillTx/>
              <a:latin typeface="Calibri"/>
              <a:cs typeface="Calibri"/>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a typeface="Calibri"/>
              <a:cs typeface="Calibri"/>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Calibri"/>
                <a:ea typeface="Calibri"/>
                <a:cs typeface="Calibri"/>
              </a:rPr>
              <a:t>Understanding any potential barriers to finding an apartment (credit, eviction history, etc.)</a:t>
            </a:r>
            <a:endParaRPr lang="en-US" sz="1800" b="0" i="0" u="none" strike="noStrike" kern="1200" cap="none" spc="0" baseline="0">
              <a:solidFill>
                <a:srgbClr val="000000"/>
              </a:solidFill>
              <a:uFillTx/>
              <a:latin typeface="Calibri"/>
              <a:cs typeface="Calibri"/>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cs typeface="Calibri"/>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Calibri"/>
              </a:rPr>
              <a:t>Schedule viewings for apartments</a:t>
            </a:r>
            <a:endParaRPr lang="en-US" sz="1800" b="0" i="0" u="none" strike="noStrike" kern="1200" cap="none" spc="0" baseline="0">
              <a:solidFill>
                <a:srgbClr val="000000"/>
              </a:solidFill>
              <a:uFillTx/>
              <a:latin typeface="Calibri"/>
              <a:cs typeface="Calibri"/>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cs typeface="Calibri"/>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Calibri"/>
              </a:rPr>
              <a:t>Work with the owner/broker to fill out the Landlord/Rental Package</a:t>
            </a:r>
            <a:endParaRPr lang="en-US" sz="1800" b="0" i="0" u="none" strike="noStrike" kern="1200" cap="none" spc="0" baseline="0">
              <a:solidFill>
                <a:srgbClr val="000000"/>
              </a:solidFill>
              <a:uFillTx/>
              <a:latin typeface="Calibri"/>
              <a:cs typeface="Calibri"/>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name="Slide143">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305A0F92-BB64-462C-AC75-54DC742EA451}"/>
              </a:ext>
            </a:extLst>
          </p:cNvPr>
          <p:cNvSpPr txBox="1"/>
          <p:nvPr/>
        </p:nvSpPr>
        <p:spPr>
          <a:xfrm>
            <a:off x="822960" y="6459787"/>
            <a:ext cx="1854202" cy="365129"/>
          </a:xfrm>
          <a:prstGeom prst="rect">
            <a:avLst/>
          </a:prstGeom>
          <a:noFill/>
          <a:ln cap="flat">
            <a:noFill/>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7F7F7F"/>
                </a:solidFill>
                <a:uFillTx/>
                <a:latin typeface="Segoe UI" pitchFamily="34"/>
                <a:cs typeface="Segoe UI" pitchFamily="34"/>
              </a:rPr>
              <a:t>NYC HPD Division of Tenant Resources</a:t>
            </a:r>
          </a:p>
        </p:txBody>
      </p:sp>
      <p:sp>
        <p:nvSpPr>
          <p:cNvPr id="3" name="Slide Number Placeholder 3">
            <a:extLst>
              <a:ext uri="{FF2B5EF4-FFF2-40B4-BE49-F238E27FC236}">
                <a16:creationId xmlns:a16="http://schemas.microsoft.com/office/drawing/2014/main" id="{5CE37CAE-F573-42A2-A677-BC641165AB91}"/>
              </a:ext>
            </a:extLst>
          </p:cNvPr>
          <p:cNvSpPr txBox="1"/>
          <p:nvPr/>
        </p:nvSpPr>
        <p:spPr>
          <a:xfrm>
            <a:off x="7425339" y="6459787"/>
            <a:ext cx="984022" cy="365129"/>
          </a:xfrm>
          <a:prstGeom prst="rect">
            <a:avLst/>
          </a:prstGeom>
          <a:solidFill>
            <a:srgbClr val="487B78">
              <a:alpha val="90000"/>
            </a:srgbClr>
          </a:solid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11633B7-0BA9-422E-8B11-4D8DCA1DFF68}" type="slidenum">
              <a:t>28</a:t>
            </a:fld>
            <a:endParaRPr lang="en-US" sz="1050" b="0" i="0" u="none" strike="noStrike" kern="1200" cap="none" spc="0" baseline="0">
              <a:solidFill>
                <a:srgbClr val="FFFFFF"/>
              </a:solidFill>
              <a:uFillTx/>
              <a:latin typeface="Calibri"/>
            </a:endParaRPr>
          </a:p>
        </p:txBody>
      </p:sp>
      <p:sp>
        <p:nvSpPr>
          <p:cNvPr id="4" name="Title 1">
            <a:extLst>
              <a:ext uri="{FF2B5EF4-FFF2-40B4-BE49-F238E27FC236}">
                <a16:creationId xmlns:a16="http://schemas.microsoft.com/office/drawing/2014/main" id="{167C1C1D-5579-4B47-BAC1-E98F68532CFC}"/>
              </a:ext>
            </a:extLst>
          </p:cNvPr>
          <p:cNvSpPr txBox="1">
            <a:spLocks noGrp="1"/>
          </p:cNvSpPr>
          <p:nvPr>
            <p:ph type="title" idx="4294967295"/>
          </p:nvPr>
        </p:nvSpPr>
        <p:spPr>
          <a:xfrm>
            <a:off x="0" y="274640"/>
            <a:ext cx="9144000" cy="639759"/>
          </a:xfrm>
          <a:solidFill>
            <a:srgbClr val="487B78">
              <a:alpha val="90000"/>
            </a:srgbClr>
          </a:solidFill>
        </p:spPr>
        <p:txBody>
          <a:bodyPr/>
          <a:lstStyle/>
          <a:p>
            <a:pPr lvl="0"/>
            <a:r>
              <a:rPr lang="en-US" sz="3200">
                <a:solidFill>
                  <a:srgbClr val="FFFFFF"/>
                </a:solidFill>
              </a:rPr>
              <a:t>Searching on your own</a:t>
            </a:r>
          </a:p>
        </p:txBody>
      </p:sp>
      <p:sp>
        <p:nvSpPr>
          <p:cNvPr id="5" name="TextBox 2">
            <a:extLst>
              <a:ext uri="{FF2B5EF4-FFF2-40B4-BE49-F238E27FC236}">
                <a16:creationId xmlns:a16="http://schemas.microsoft.com/office/drawing/2014/main" id="{2C6DB17F-70B9-428B-BC56-FDC4BA3FE999}"/>
              </a:ext>
            </a:extLst>
          </p:cNvPr>
          <p:cNvSpPr txBox="1"/>
          <p:nvPr/>
        </p:nvSpPr>
        <p:spPr>
          <a:xfrm>
            <a:off x="390092" y="1718989"/>
            <a:ext cx="8013947" cy="477053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1200" cap="none" spc="0" baseline="0">
                <a:solidFill>
                  <a:srgbClr val="000000"/>
                </a:solidFill>
                <a:uFillTx/>
                <a:latin typeface="Calibri"/>
              </a:rPr>
              <a:t>The internet is the most common place to search for a unit, and it often provides the most up-to-date information on apartment availability.</a:t>
            </a:r>
            <a:endParaRPr lang="en-US" sz="2000" b="0" i="0" u="none" strike="noStrike" kern="1200" cap="none" spc="0" baseline="0">
              <a:solidFill>
                <a:srgbClr val="000000"/>
              </a:solidFill>
              <a:uFillTx/>
              <a:latin typeface="Calibri"/>
              <a:cs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0" i="0" u="none" strike="noStrike" kern="1200" cap="none" spc="0" baseline="0">
              <a:solidFill>
                <a:srgbClr val="000000"/>
              </a:solidFill>
              <a:uFillTx/>
              <a:latin typeface="Calibri"/>
              <a:cs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1200" cap="none" spc="0" baseline="0">
                <a:solidFill>
                  <a:srgbClr val="000000"/>
                </a:solidFill>
                <a:uFillTx/>
                <a:latin typeface="Calibri"/>
              </a:rPr>
              <a:t>There are multiple apartment search sites. We cannot make recommendations or endorsements.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0" i="0" u="none" strike="noStrike" kern="1200" cap="none" spc="0" baseline="0">
              <a:solidFill>
                <a:srgbClr val="000000"/>
              </a:solidFill>
              <a:uFillTx/>
              <a:latin typeface="Calibri"/>
              <a:cs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1200" cap="none" spc="0" baseline="0">
                <a:solidFill>
                  <a:srgbClr val="000000"/>
                </a:solidFill>
                <a:uFillTx/>
                <a:latin typeface="Calibri"/>
              </a:rPr>
              <a:t>Commonly used sites include:</a:t>
            </a:r>
            <a:endParaRPr lang="en-US" sz="2000" b="0" i="0" u="none" strike="noStrike" kern="1200" cap="none" spc="0" baseline="0">
              <a:solidFill>
                <a:srgbClr val="000000"/>
              </a:solidFill>
              <a:uFillTx/>
              <a:latin typeface="Calibri"/>
              <a:cs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Calibri"/>
                <a:hlinkClick r:id="rId3"/>
              </a:rPr>
              <a:t>www.affordablehousing.com</a:t>
            </a:r>
            <a:r>
              <a:rPr lang="en-US" sz="1800" b="0" i="0" u="none" strike="noStrike" kern="1200" cap="none" spc="0" baseline="0">
                <a:solidFill>
                  <a:srgbClr val="000000"/>
                </a:solidFill>
                <a:uFillTx/>
                <a:latin typeface="Calibri"/>
              </a:rPr>
              <a:t>                              </a:t>
            </a:r>
            <a:r>
              <a:rPr lang="en-US" sz="1800" b="0" i="0" u="none" strike="noStrike" kern="1200" cap="none" spc="0" baseline="0">
                <a:solidFill>
                  <a:srgbClr val="000000"/>
                </a:solidFill>
                <a:uFillTx/>
                <a:latin typeface="Calibri"/>
                <a:hlinkClick r:id="rId4"/>
              </a:rPr>
              <a:t>housingconnect.nyc.gov</a:t>
            </a:r>
            <a:r>
              <a:rPr lang="en-US" sz="1800" b="0" i="0" u="none" strike="noStrike" kern="1200" cap="none" spc="0" baseline="0">
                <a:solidFill>
                  <a:srgbClr val="000000"/>
                </a:solidFill>
                <a:uFillTx/>
                <a:latin typeface="Calibri"/>
              </a:rPr>
              <a:t>  </a:t>
            </a:r>
            <a:endParaRPr lang="en-US" sz="1800" b="0" i="0" u="none" strike="noStrike" kern="1200" cap="none" spc="0" baseline="0">
              <a:solidFill>
                <a:srgbClr val="000000"/>
              </a:solidFill>
              <a:uFillTx/>
              <a:latin typeface="Calibri"/>
              <a:cs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Calibri"/>
                <a:hlinkClick r:id="rId5"/>
              </a:rPr>
              <a:t>www.streeteasy.com</a:t>
            </a:r>
            <a:r>
              <a:rPr lang="en-US" sz="1800" b="0" i="0" u="none" strike="noStrike" kern="1200" cap="none" spc="0" baseline="0">
                <a:solidFill>
                  <a:srgbClr val="000000"/>
                </a:solidFill>
                <a:uFillTx/>
                <a:latin typeface="Calibri"/>
              </a:rPr>
              <a:t>                                 </a:t>
            </a:r>
            <a:r>
              <a:rPr lang="en-US" sz="1800" b="0" i="0" u="none" strike="noStrike" kern="1200" cap="none" spc="0" baseline="0">
                <a:solidFill>
                  <a:srgbClr val="000000"/>
                </a:solidFill>
                <a:uFillTx/>
                <a:latin typeface="Calibri"/>
                <a:ea typeface="Calibri"/>
                <a:cs typeface="Calibri"/>
              </a:rPr>
              <a:t>            </a:t>
            </a:r>
            <a:r>
              <a:rPr lang="en-US" sz="1800" b="0" i="0" u="none" strike="noStrike" kern="1200" cap="none" spc="0" baseline="0">
                <a:solidFill>
                  <a:srgbClr val="000000"/>
                </a:solidFill>
                <a:uFillTx/>
                <a:latin typeface="Calibri"/>
                <a:ea typeface="Calibri"/>
                <a:cs typeface="Calibri"/>
                <a:hlinkClick r:id="rId6"/>
              </a:rPr>
              <a:t>www.apartments.com</a:t>
            </a:r>
            <a:endParaRPr lang="en-US" sz="1800" b="0" i="0" u="none" strike="noStrike" kern="1200" cap="none" spc="0" baseline="0">
              <a:solidFill>
                <a:srgbClr val="000000"/>
              </a:solidFill>
              <a:uFillTx/>
              <a:latin typeface="Calibri"/>
              <a:cs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1200" cap="none" spc="0" baseline="0">
                <a:solidFill>
                  <a:srgbClr val="000000"/>
                </a:solidFill>
                <a:uFillTx/>
                <a:latin typeface="Calibri"/>
                <a:cs typeface="Calibri"/>
              </a:rPr>
              <a:t>"Fee" vs "No Fee" listings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cs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cs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name="Slide145">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4F4897E3-53F9-4AAF-9662-D80D36A6B67B}"/>
              </a:ext>
            </a:extLst>
          </p:cNvPr>
          <p:cNvSpPr txBox="1"/>
          <p:nvPr/>
        </p:nvSpPr>
        <p:spPr>
          <a:xfrm>
            <a:off x="7425339" y="6459787"/>
            <a:ext cx="984022" cy="365129"/>
          </a:xfrm>
          <a:prstGeom prst="rect">
            <a:avLst/>
          </a:prstGeom>
          <a:solidFill>
            <a:srgbClr val="487B78">
              <a:alpha val="90000"/>
            </a:srgbClr>
          </a:solid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030D02F-49DA-4165-BAFC-55E812CE9DF9}" type="slidenum">
              <a:t>29</a:t>
            </a:fld>
            <a:endParaRPr lang="en-US" sz="1050" b="0" i="0" u="none" strike="noStrike" kern="1200" cap="none" spc="0" baseline="0">
              <a:solidFill>
                <a:srgbClr val="FFFFFF"/>
              </a:solidFill>
              <a:uFillTx/>
              <a:latin typeface="Calibri"/>
            </a:endParaRPr>
          </a:p>
        </p:txBody>
      </p:sp>
      <p:sp>
        <p:nvSpPr>
          <p:cNvPr id="3" name="Title 1">
            <a:extLst>
              <a:ext uri="{FF2B5EF4-FFF2-40B4-BE49-F238E27FC236}">
                <a16:creationId xmlns:a16="http://schemas.microsoft.com/office/drawing/2014/main" id="{089FF336-0029-4FB1-B997-B969C51AC7F2}"/>
              </a:ext>
            </a:extLst>
          </p:cNvPr>
          <p:cNvSpPr txBox="1">
            <a:spLocks noGrp="1"/>
          </p:cNvSpPr>
          <p:nvPr>
            <p:ph type="title" idx="4294967295"/>
          </p:nvPr>
        </p:nvSpPr>
        <p:spPr>
          <a:xfrm>
            <a:off x="0" y="274640"/>
            <a:ext cx="9144000" cy="639759"/>
          </a:xfrm>
          <a:solidFill>
            <a:srgbClr val="487B78">
              <a:alpha val="90000"/>
            </a:srgbClr>
          </a:solidFill>
        </p:spPr>
        <p:txBody>
          <a:bodyPr/>
          <a:lstStyle/>
          <a:p>
            <a:pPr lvl="0"/>
            <a:r>
              <a:rPr lang="en-US" sz="3200">
                <a:solidFill>
                  <a:srgbClr val="FFFFFF"/>
                </a:solidFill>
              </a:rPr>
              <a:t>Other Resources</a:t>
            </a:r>
          </a:p>
        </p:txBody>
      </p:sp>
      <p:sp>
        <p:nvSpPr>
          <p:cNvPr id="4" name="Date Placeholder 3">
            <a:extLst>
              <a:ext uri="{FF2B5EF4-FFF2-40B4-BE49-F238E27FC236}">
                <a16:creationId xmlns:a16="http://schemas.microsoft.com/office/drawing/2014/main" id="{170DEC7A-F5B4-4B76-A14F-41D7A99B6779}"/>
              </a:ext>
            </a:extLst>
          </p:cNvPr>
          <p:cNvSpPr txBox="1"/>
          <p:nvPr/>
        </p:nvSpPr>
        <p:spPr>
          <a:xfrm>
            <a:off x="822960" y="6459787"/>
            <a:ext cx="1854202" cy="365129"/>
          </a:xfrm>
          <a:prstGeom prst="rect">
            <a:avLst/>
          </a:prstGeom>
          <a:noFill/>
          <a:ln cap="flat">
            <a:noFill/>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7F7F7F"/>
                </a:solidFill>
                <a:uFillTx/>
                <a:latin typeface="Segoe UI" pitchFamily="34"/>
                <a:cs typeface="Segoe UI" pitchFamily="34"/>
              </a:rPr>
              <a:t>NYC HPD Division of Tenant Resources</a:t>
            </a:r>
          </a:p>
        </p:txBody>
      </p:sp>
      <p:sp>
        <p:nvSpPr>
          <p:cNvPr id="5" name="TextBox 5">
            <a:extLst>
              <a:ext uri="{FF2B5EF4-FFF2-40B4-BE49-F238E27FC236}">
                <a16:creationId xmlns:a16="http://schemas.microsoft.com/office/drawing/2014/main" id="{660407C7-2BEF-41D3-8ED6-D5939A093A71}"/>
              </a:ext>
            </a:extLst>
          </p:cNvPr>
          <p:cNvSpPr txBox="1"/>
          <p:nvPr/>
        </p:nvSpPr>
        <p:spPr>
          <a:xfrm>
            <a:off x="308920" y="1173888"/>
            <a:ext cx="8328455" cy="3970315"/>
          </a:xfrm>
          <a:prstGeom prst="rect">
            <a:avLst/>
          </a:prstGeom>
          <a:noFill/>
          <a:ln cap="flat">
            <a:noFill/>
          </a:ln>
        </p:spPr>
        <p:txBody>
          <a:bodyPr vert="horz" wrap="square" lIns="91440" tIns="45720" rIns="91440" bIns="45720" anchor="t" anchorCtr="0" compatLnSpc="1">
            <a:spAutoFit/>
          </a:bodyPr>
          <a:lstStyle/>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Calibri"/>
              </a:rPr>
              <a:t>HPD’s housing search page offers more information about searching for units:</a:t>
            </a:r>
            <a:endParaRPr lang="en-US" sz="1800" b="0" i="0" u="none" strike="noStrike" kern="1200" cap="none" spc="0" baseline="0">
              <a:solidFill>
                <a:srgbClr val="000000"/>
              </a:solidFill>
              <a:uFillTx/>
              <a:latin typeface="Calibri"/>
              <a:cs typeface="Calibri"/>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Calibri"/>
                <a:hlinkClick r:id="rId3"/>
              </a:rPr>
              <a:t>https://www1.nyc.gov/site/hpd/services-and-information/section-8-housing-search-resources.</a:t>
            </a:r>
            <a:endParaRPr lang="en-US"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0" cap="none" spc="0" baseline="0">
                <a:solidFill>
                  <a:srgbClr val="000000"/>
                </a:solidFill>
                <a:uFillTx/>
                <a:latin typeface="Calibri"/>
                <a:hlinkClick r:id="rId3"/>
              </a:rPr>
              <a:t>page</a:t>
            </a:r>
            <a:endParaRPr lang="en-US" sz="1800" b="0"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Calibri"/>
              </a:rPr>
              <a:t>The City’s Neighborhood Exploration Tool allows you to look at more neighborhood information:</a:t>
            </a:r>
            <a:endParaRPr lang="en-US" sz="1800" b="0" i="0" u="none" strike="noStrike" kern="1200" cap="none" spc="0" baseline="0">
              <a:solidFill>
                <a:srgbClr val="000000"/>
              </a:solidFill>
              <a:uFillTx/>
              <a:latin typeface="Calibri"/>
              <a:cs typeface="Calibri"/>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Calibri"/>
                <a:cs typeface="Calibri"/>
                <a:hlinkClick r:id="rId4"/>
              </a:rPr>
              <a:t>nyc.gov/neighborhoodexplorer</a:t>
            </a:r>
            <a:r>
              <a:rPr lang="en-US" sz="1800" b="0" i="0" u="none" strike="noStrike" kern="1200" cap="none" spc="0" baseline="0">
                <a:solidFill>
                  <a:srgbClr val="000000"/>
                </a:solidFill>
                <a:uFillTx/>
                <a:latin typeface="Calibri"/>
                <a:cs typeface="Calibri"/>
              </a:rPr>
              <a:t>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5">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89B9C88F-C15B-46C4-9AA7-E18A7DF9A6D1}"/>
              </a:ext>
            </a:extLst>
          </p:cNvPr>
          <p:cNvSpPr txBox="1"/>
          <p:nvPr/>
        </p:nvSpPr>
        <p:spPr>
          <a:xfrm>
            <a:off x="7425339" y="6459787"/>
            <a:ext cx="984022" cy="365129"/>
          </a:xfrm>
          <a:prstGeom prst="rect">
            <a:avLst/>
          </a:prstGeom>
          <a:solidFill>
            <a:srgbClr val="487B78">
              <a:alpha val="90000"/>
            </a:srgbClr>
          </a:solid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741F408-8996-4E19-92F6-B291547C306B}" type="slidenum">
              <a:t>3</a:t>
            </a:fld>
            <a:endParaRPr lang="en-US" sz="1050" b="0" i="0" u="none" strike="noStrike" kern="1200" cap="none" spc="0" baseline="0">
              <a:solidFill>
                <a:srgbClr val="FFFFFF"/>
              </a:solidFill>
              <a:uFillTx/>
              <a:latin typeface="Calibri"/>
            </a:endParaRPr>
          </a:p>
        </p:txBody>
      </p:sp>
      <p:sp>
        <p:nvSpPr>
          <p:cNvPr id="3" name="Title 1">
            <a:extLst>
              <a:ext uri="{FF2B5EF4-FFF2-40B4-BE49-F238E27FC236}">
                <a16:creationId xmlns:a16="http://schemas.microsoft.com/office/drawing/2014/main" id="{359E2964-9AB6-4BB3-B5FE-6EB077A6805D}"/>
              </a:ext>
            </a:extLst>
          </p:cNvPr>
          <p:cNvSpPr txBox="1">
            <a:spLocks noGrp="1"/>
          </p:cNvSpPr>
          <p:nvPr>
            <p:ph type="title" idx="4294967295"/>
          </p:nvPr>
        </p:nvSpPr>
        <p:spPr>
          <a:xfrm>
            <a:off x="0" y="274640"/>
            <a:ext cx="9144000" cy="868359"/>
          </a:xfrm>
          <a:solidFill>
            <a:srgbClr val="487B78">
              <a:alpha val="90000"/>
            </a:srgbClr>
          </a:solidFill>
        </p:spPr>
        <p:txBody>
          <a:bodyPr/>
          <a:lstStyle/>
          <a:p>
            <a:pPr lvl="0"/>
            <a:r>
              <a:rPr lang="en-US">
                <a:solidFill>
                  <a:srgbClr val="FFFFFF"/>
                </a:solidFill>
              </a:rPr>
              <a:t> Goals for Today’s Workshop</a:t>
            </a:r>
          </a:p>
        </p:txBody>
      </p:sp>
      <p:sp>
        <p:nvSpPr>
          <p:cNvPr id="4" name="Content Placeholder 2">
            <a:extLst>
              <a:ext uri="{FF2B5EF4-FFF2-40B4-BE49-F238E27FC236}">
                <a16:creationId xmlns:a16="http://schemas.microsoft.com/office/drawing/2014/main" id="{EDB6449E-9E20-43DB-8C7A-B9121F41586A}"/>
              </a:ext>
            </a:extLst>
          </p:cNvPr>
          <p:cNvSpPr txBox="1">
            <a:spLocks noGrp="1"/>
          </p:cNvSpPr>
          <p:nvPr>
            <p:ph type="body" idx="4294967295"/>
          </p:nvPr>
        </p:nvSpPr>
        <p:spPr>
          <a:xfrm>
            <a:off x="454923" y="1576910"/>
            <a:ext cx="8229600" cy="4495803"/>
          </a:xfrm>
        </p:spPr>
        <p:txBody>
          <a:bodyPr/>
          <a:lstStyle/>
          <a:p>
            <a:pPr marL="0" lvl="0" indent="0">
              <a:lnSpc>
                <a:spcPct val="120000"/>
              </a:lnSpc>
              <a:spcBef>
                <a:spcPts val="0"/>
              </a:spcBef>
              <a:buNone/>
            </a:pPr>
            <a:r>
              <a:rPr lang="en-US" sz="2400">
                <a:solidFill>
                  <a:srgbClr val="000000"/>
                </a:solidFill>
              </a:rPr>
              <a:t>You’re getting ready to start your housing search.  </a:t>
            </a:r>
            <a:endParaRPr lang="en-US" sz="2400">
              <a:solidFill>
                <a:srgbClr val="000000"/>
              </a:solidFill>
              <a:cs typeface="Calibri"/>
            </a:endParaRPr>
          </a:p>
          <a:p>
            <a:pPr marL="0" lvl="0" indent="0">
              <a:lnSpc>
                <a:spcPct val="120000"/>
              </a:lnSpc>
              <a:spcBef>
                <a:spcPts val="0"/>
              </a:spcBef>
              <a:buNone/>
            </a:pPr>
            <a:endParaRPr lang="en-US" sz="2400">
              <a:solidFill>
                <a:srgbClr val="000000"/>
              </a:solidFill>
              <a:cs typeface="Calibri"/>
            </a:endParaRPr>
          </a:p>
          <a:p>
            <a:pPr marL="0" lvl="0" indent="0">
              <a:lnSpc>
                <a:spcPct val="120000"/>
              </a:lnSpc>
              <a:spcBef>
                <a:spcPts val="0"/>
              </a:spcBef>
              <a:buNone/>
            </a:pPr>
            <a:r>
              <a:rPr lang="en-US" sz="2400">
                <a:solidFill>
                  <a:srgbClr val="000000"/>
                </a:solidFill>
              </a:rPr>
              <a:t>Today we’re going to:</a:t>
            </a:r>
            <a:endParaRPr lang="en-US" sz="2400">
              <a:solidFill>
                <a:srgbClr val="000000"/>
              </a:solidFill>
              <a:cs typeface="Calibri"/>
            </a:endParaRPr>
          </a:p>
          <a:p>
            <a:pPr marL="0" lvl="0" indent="0">
              <a:lnSpc>
                <a:spcPct val="120000"/>
              </a:lnSpc>
              <a:spcBef>
                <a:spcPts val="0"/>
              </a:spcBef>
              <a:buNone/>
            </a:pPr>
            <a:endParaRPr lang="en-US" sz="2400">
              <a:solidFill>
                <a:srgbClr val="000000"/>
              </a:solidFill>
              <a:cs typeface="Calibri"/>
            </a:endParaRPr>
          </a:p>
          <a:p>
            <a:pPr marL="514350" lvl="0" indent="-514350">
              <a:lnSpc>
                <a:spcPct val="120000"/>
              </a:lnSpc>
              <a:spcBef>
                <a:spcPts val="0"/>
              </a:spcBef>
              <a:buAutoNum type="arabicPeriod"/>
            </a:pPr>
            <a:r>
              <a:rPr lang="en-US" sz="2400">
                <a:solidFill>
                  <a:srgbClr val="000000"/>
                </a:solidFill>
              </a:rPr>
              <a:t>Review important details about your Emergency Housing Voucher that will impact your search</a:t>
            </a:r>
            <a:endParaRPr lang="en-US" sz="2400">
              <a:solidFill>
                <a:srgbClr val="000000"/>
              </a:solidFill>
              <a:cs typeface="Calibri"/>
            </a:endParaRPr>
          </a:p>
          <a:p>
            <a:pPr marL="514350" lvl="0" indent="-514350">
              <a:lnSpc>
                <a:spcPct val="120000"/>
              </a:lnSpc>
              <a:spcBef>
                <a:spcPts val="0"/>
              </a:spcBef>
              <a:buAutoNum type="arabicPeriod"/>
            </a:pPr>
            <a:endParaRPr lang="en-US" sz="2400">
              <a:solidFill>
                <a:srgbClr val="000000"/>
              </a:solidFill>
              <a:cs typeface="Calibri"/>
            </a:endParaRPr>
          </a:p>
          <a:p>
            <a:pPr marL="514350" lvl="0" indent="-514350">
              <a:lnSpc>
                <a:spcPct val="120000"/>
              </a:lnSpc>
              <a:spcBef>
                <a:spcPts val="0"/>
              </a:spcBef>
              <a:buAutoNum type="arabicPeriod"/>
            </a:pPr>
            <a:r>
              <a:rPr lang="en-US" sz="2400">
                <a:solidFill>
                  <a:srgbClr val="000000"/>
                </a:solidFill>
              </a:rPr>
              <a:t>Talk about challenges of the housing search process and identify the resources to support you with your search</a:t>
            </a:r>
            <a:endParaRPr lang="en-US" sz="2400">
              <a:solidFill>
                <a:srgbClr val="000000"/>
              </a:solidFill>
              <a:cs typeface="Calibri"/>
            </a:endParaRPr>
          </a:p>
        </p:txBody>
      </p:sp>
      <p:sp>
        <p:nvSpPr>
          <p:cNvPr id="5" name="Date Placeholder 3">
            <a:extLst>
              <a:ext uri="{FF2B5EF4-FFF2-40B4-BE49-F238E27FC236}">
                <a16:creationId xmlns:a16="http://schemas.microsoft.com/office/drawing/2014/main" id="{AF39C72E-4B42-4F1E-BD3F-1753C71C5E52}"/>
              </a:ext>
            </a:extLst>
          </p:cNvPr>
          <p:cNvSpPr txBox="1"/>
          <p:nvPr/>
        </p:nvSpPr>
        <p:spPr>
          <a:xfrm>
            <a:off x="822960" y="6459787"/>
            <a:ext cx="1854202" cy="365129"/>
          </a:xfrm>
          <a:prstGeom prst="rect">
            <a:avLst/>
          </a:prstGeom>
          <a:noFill/>
          <a:ln cap="flat">
            <a:noFill/>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7F7F7F"/>
                </a:solidFill>
                <a:uFillTx/>
                <a:latin typeface="Segoe UI" pitchFamily="34"/>
                <a:cs typeface="Segoe UI" pitchFamily="34"/>
              </a:rPr>
              <a:t>NYC HPD Division of Tenant Resources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name="Slide144">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4C682A6F-A985-4AD1-BA13-9B12BFCD3356}"/>
              </a:ext>
            </a:extLst>
          </p:cNvPr>
          <p:cNvSpPr txBox="1"/>
          <p:nvPr/>
        </p:nvSpPr>
        <p:spPr>
          <a:xfrm>
            <a:off x="822960" y="6459787"/>
            <a:ext cx="1854202" cy="365129"/>
          </a:xfrm>
          <a:prstGeom prst="rect">
            <a:avLst/>
          </a:prstGeom>
          <a:noFill/>
          <a:ln cap="flat">
            <a:noFill/>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7F7F7F"/>
                </a:solidFill>
                <a:uFillTx/>
                <a:latin typeface="Segoe UI" pitchFamily="34"/>
                <a:cs typeface="Segoe UI" pitchFamily="34"/>
              </a:rPr>
              <a:t>NYC HPD Division of Tenant Resources</a:t>
            </a:r>
          </a:p>
        </p:txBody>
      </p:sp>
      <p:sp>
        <p:nvSpPr>
          <p:cNvPr id="3" name="Slide Number Placeholder 3">
            <a:extLst>
              <a:ext uri="{FF2B5EF4-FFF2-40B4-BE49-F238E27FC236}">
                <a16:creationId xmlns:a16="http://schemas.microsoft.com/office/drawing/2014/main" id="{0138A5C0-E056-40C1-ADB6-7AC6734F56A2}"/>
              </a:ext>
            </a:extLst>
          </p:cNvPr>
          <p:cNvSpPr txBox="1"/>
          <p:nvPr/>
        </p:nvSpPr>
        <p:spPr>
          <a:xfrm>
            <a:off x="7425339" y="6459787"/>
            <a:ext cx="984022" cy="365129"/>
          </a:xfrm>
          <a:prstGeom prst="rect">
            <a:avLst/>
          </a:prstGeom>
          <a:solidFill>
            <a:srgbClr val="487B78">
              <a:alpha val="90000"/>
            </a:srgbClr>
          </a:solid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72DB767-4545-4C06-8DF4-DB274E9FD157}" type="slidenum">
              <a:t>30</a:t>
            </a:fld>
            <a:endParaRPr lang="en-US" sz="1050" b="0" i="0" u="none" strike="noStrike" kern="1200" cap="none" spc="0" baseline="0">
              <a:solidFill>
                <a:srgbClr val="FFFFFF"/>
              </a:solidFill>
              <a:uFillTx/>
              <a:latin typeface="Calibri"/>
            </a:endParaRPr>
          </a:p>
        </p:txBody>
      </p:sp>
      <p:sp>
        <p:nvSpPr>
          <p:cNvPr id="4" name="Title 1">
            <a:extLst>
              <a:ext uri="{FF2B5EF4-FFF2-40B4-BE49-F238E27FC236}">
                <a16:creationId xmlns:a16="http://schemas.microsoft.com/office/drawing/2014/main" id="{B79C92FD-7E1F-46B4-A8FA-7341F52A4290}"/>
              </a:ext>
            </a:extLst>
          </p:cNvPr>
          <p:cNvSpPr txBox="1">
            <a:spLocks noGrp="1"/>
          </p:cNvSpPr>
          <p:nvPr>
            <p:ph type="title" idx="4294967295"/>
          </p:nvPr>
        </p:nvSpPr>
        <p:spPr>
          <a:xfrm>
            <a:off x="0" y="274640"/>
            <a:ext cx="9144000" cy="639759"/>
          </a:xfrm>
          <a:solidFill>
            <a:srgbClr val="487B78">
              <a:alpha val="90000"/>
            </a:srgbClr>
          </a:solidFill>
        </p:spPr>
        <p:txBody>
          <a:bodyPr/>
          <a:lstStyle/>
          <a:p>
            <a:pPr lvl="0"/>
            <a:r>
              <a:rPr lang="en-US" sz="3200">
                <a:solidFill>
                  <a:srgbClr val="FFFFFF"/>
                </a:solidFill>
                <a:cs typeface="Calibri Light"/>
              </a:rPr>
              <a:t>Things To look Out For</a:t>
            </a:r>
          </a:p>
        </p:txBody>
      </p:sp>
      <p:sp>
        <p:nvSpPr>
          <p:cNvPr id="5" name="TextBox 2">
            <a:extLst>
              <a:ext uri="{FF2B5EF4-FFF2-40B4-BE49-F238E27FC236}">
                <a16:creationId xmlns:a16="http://schemas.microsoft.com/office/drawing/2014/main" id="{D6868A05-34D2-4699-A7ED-CA14033F5BF4}"/>
              </a:ext>
            </a:extLst>
          </p:cNvPr>
          <p:cNvSpPr txBox="1"/>
          <p:nvPr/>
        </p:nvSpPr>
        <p:spPr>
          <a:xfrm>
            <a:off x="323533" y="1321938"/>
            <a:ext cx="8013947" cy="452431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a:solidFill>
                <a:srgbClr val="000000"/>
              </a:solidFill>
              <a:uFillTx/>
              <a:latin typeface="Calibri"/>
              <a:cs typeface="Calibri"/>
            </a:endParaRPr>
          </a:p>
          <a:p>
            <a:pPr marL="172721" marR="0" lvl="0" indent="-172721"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2400" b="0" i="0" u="none" strike="noStrike" kern="1200" cap="none" spc="0" baseline="0">
                <a:solidFill>
                  <a:srgbClr val="333333"/>
                </a:solidFill>
                <a:uFillTx/>
                <a:latin typeface="Calibri"/>
              </a:rPr>
              <a:t>“</a:t>
            </a:r>
            <a:r>
              <a:rPr lang="en-US" sz="2400" b="1" i="0" u="none" strike="noStrike" kern="1200" cap="none" spc="0" baseline="0">
                <a:solidFill>
                  <a:srgbClr val="333333"/>
                </a:solidFill>
                <a:uFillTx/>
                <a:latin typeface="Calibri"/>
              </a:rPr>
              <a:t>Background/credit check fee</a:t>
            </a:r>
            <a:r>
              <a:rPr lang="en-US" sz="2400" b="0" i="0" u="none" strike="noStrike" kern="1200" cap="none" spc="0" baseline="0">
                <a:solidFill>
                  <a:srgbClr val="333333"/>
                </a:solidFill>
                <a:uFillTx/>
                <a:latin typeface="Calibri"/>
              </a:rPr>
              <a:t>:”</a:t>
            </a:r>
            <a:endParaRPr lang="en-US" sz="2400" b="0" i="0" u="none" strike="noStrike" kern="1200" cap="none" spc="0" baseline="0">
              <a:solidFill>
                <a:srgbClr val="333333"/>
              </a:solidFill>
              <a:uFillTx/>
              <a:latin typeface="Calibri"/>
              <a:cs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a:solidFill>
                <a:srgbClr val="333333"/>
              </a:solidFill>
              <a:uFillTx/>
              <a:latin typeface="Calibri"/>
              <a:cs typeface="Calibri"/>
            </a:endParaRPr>
          </a:p>
          <a:p>
            <a:pPr marL="172721" marR="0" lvl="0" indent="-172721"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2400" b="0" i="0" u="none" strike="noStrike" kern="1200" cap="none" spc="0" baseline="0">
                <a:solidFill>
                  <a:srgbClr val="333333"/>
                </a:solidFill>
                <a:uFillTx/>
                <a:latin typeface="Calibri"/>
              </a:rPr>
              <a:t>“</a:t>
            </a:r>
            <a:r>
              <a:rPr lang="en-US" sz="2400" b="1" i="0" u="none" strike="noStrike" kern="1200" cap="none" spc="0" baseline="0">
                <a:solidFill>
                  <a:srgbClr val="333333"/>
                </a:solidFill>
                <a:uFillTx/>
                <a:latin typeface="Calibri"/>
              </a:rPr>
              <a:t>Stable employment required</a:t>
            </a:r>
            <a:r>
              <a:rPr lang="en-US" sz="2400" b="0" i="0" u="none" strike="noStrike" kern="1200" cap="none" spc="0" baseline="0">
                <a:solidFill>
                  <a:srgbClr val="333333"/>
                </a:solidFill>
                <a:uFillTx/>
                <a:latin typeface="Calibri"/>
              </a:rPr>
              <a:t>”</a:t>
            </a:r>
            <a:endParaRPr lang="en-US" sz="2400" b="0" i="0" u="none" strike="noStrike" kern="1200" cap="none" spc="0" baseline="0">
              <a:solidFill>
                <a:srgbClr val="333333"/>
              </a:solidFill>
              <a:uFillTx/>
              <a:latin typeface="Calibri"/>
              <a:cs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a:solidFill>
                <a:srgbClr val="333333"/>
              </a:solidFill>
              <a:uFillTx/>
              <a:latin typeface="Calibri"/>
              <a:cs typeface="Calibri"/>
            </a:endParaRPr>
          </a:p>
          <a:p>
            <a:pPr marL="172721" marR="0" lvl="0" indent="-172721"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2400" b="0" i="0" u="none" strike="noStrike" kern="1200" cap="none" spc="0" baseline="0">
                <a:solidFill>
                  <a:srgbClr val="333333"/>
                </a:solidFill>
                <a:uFillTx/>
                <a:latin typeface="Calibri"/>
              </a:rPr>
              <a:t>“</a:t>
            </a:r>
            <a:r>
              <a:rPr lang="en-US" sz="2400" b="1" i="0" u="none" strike="noStrike" kern="1200" cap="none" spc="0" baseline="0">
                <a:solidFill>
                  <a:srgbClr val="333333"/>
                </a:solidFill>
                <a:uFillTx/>
                <a:latin typeface="Calibri"/>
              </a:rPr>
              <a:t>Income 40x the rent"</a:t>
            </a:r>
            <a:endParaRPr lang="en-US" sz="2400" b="0" i="0" u="none" strike="noStrike" kern="1200" cap="none" spc="0" baseline="0">
              <a:solidFill>
                <a:srgbClr val="333333"/>
              </a:solidFill>
              <a:uFillTx/>
              <a:latin typeface="Calibri"/>
              <a:cs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1" i="0" u="none" strike="noStrike" kern="1200" cap="none" spc="0" baseline="0">
              <a:solidFill>
                <a:srgbClr val="333333"/>
              </a:solidFill>
              <a:uFillTx/>
              <a:latin typeface="Calibri"/>
              <a:cs typeface="Calibri"/>
            </a:endParaRPr>
          </a:p>
          <a:p>
            <a:pPr marL="172721" marR="0" lvl="0" indent="-172721"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2400" b="0" i="0" u="none" strike="noStrike" kern="1200" cap="none" spc="0" baseline="0">
                <a:solidFill>
                  <a:srgbClr val="333333"/>
                </a:solidFill>
                <a:uFillTx/>
                <a:latin typeface="Calibri"/>
              </a:rPr>
              <a:t>“</a:t>
            </a:r>
            <a:r>
              <a:rPr lang="en-US" sz="2400" b="1" i="0" u="none" strike="noStrike" kern="1200" cap="none" spc="0" baseline="0">
                <a:solidFill>
                  <a:srgbClr val="333333"/>
                </a:solidFill>
                <a:uFillTx/>
                <a:latin typeface="Calibri"/>
              </a:rPr>
              <a:t>Decent credit (640+)</a:t>
            </a:r>
            <a:r>
              <a:rPr lang="en-US" sz="2400" b="0" i="0" u="none" strike="noStrike" kern="1200" cap="none" spc="0" baseline="0">
                <a:solidFill>
                  <a:srgbClr val="333333"/>
                </a:solidFill>
                <a:uFillTx/>
                <a:latin typeface="Calibri"/>
              </a:rPr>
              <a:t>”</a:t>
            </a:r>
            <a:endParaRPr lang="en-US" sz="2400" b="0" i="0" u="none" strike="noStrike" kern="1200" cap="none" spc="0" baseline="0">
              <a:solidFill>
                <a:srgbClr val="333333"/>
              </a:solidFill>
              <a:uFillTx/>
              <a:latin typeface="Calibri"/>
              <a:cs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a:solidFill>
                <a:srgbClr val="333333"/>
              </a:solidFill>
              <a:uFillTx/>
              <a:latin typeface="Calibri"/>
              <a:cs typeface="Calibri"/>
            </a:endParaRPr>
          </a:p>
          <a:p>
            <a:pPr marL="172721" marR="0" lvl="0" indent="-172721"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2400" b="0" i="0" u="none" strike="noStrike" kern="1200" cap="none" spc="0" baseline="0">
                <a:solidFill>
                  <a:srgbClr val="333333"/>
                </a:solidFill>
                <a:uFillTx/>
                <a:latin typeface="Calibri"/>
              </a:rPr>
              <a:t>“</a:t>
            </a:r>
            <a:r>
              <a:rPr lang="en-US" sz="2400" b="1" i="0" u="none" strike="noStrike" kern="1200" cap="none" spc="0" baseline="0">
                <a:solidFill>
                  <a:srgbClr val="333333"/>
                </a:solidFill>
                <a:uFillTx/>
                <a:latin typeface="Calibri"/>
              </a:rPr>
              <a:t>No evictions or court judgments allowed</a:t>
            </a:r>
            <a:r>
              <a:rPr lang="en-US" sz="2400" b="0" i="0" u="none" strike="noStrike" kern="1200" cap="none" spc="0" baseline="0">
                <a:solidFill>
                  <a:srgbClr val="333333"/>
                </a:solidFill>
                <a:uFillTx/>
                <a:latin typeface="Calibri"/>
              </a:rPr>
              <a:t>”</a:t>
            </a:r>
            <a:endParaRPr lang="en-US" sz="2400" b="0" i="0" u="none" strike="noStrike" kern="1200" cap="none" spc="0" baseline="0">
              <a:solidFill>
                <a:srgbClr val="333333"/>
              </a:solidFill>
              <a:uFillTx/>
              <a:latin typeface="Calibri"/>
              <a:cs typeface="Calibri"/>
            </a:endParaRPr>
          </a:p>
          <a:p>
            <a:pPr marL="172721" marR="0" lvl="0" indent="-172721"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2400" b="0" i="0" u="none" strike="noStrike" kern="1200" cap="none" spc="0" baseline="0">
              <a:solidFill>
                <a:srgbClr val="333333"/>
              </a:solidFill>
              <a:uFillTx/>
              <a:latin typeface="Calibri"/>
              <a:cs typeface="Calibri"/>
            </a:endParaRPr>
          </a:p>
          <a:p>
            <a:pPr marL="172721" marR="0" lvl="0" indent="-172721"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2400" b="1" i="0" u="none" strike="noStrike" kern="1200" cap="none" spc="0" baseline="0">
                <a:solidFill>
                  <a:srgbClr val="333333"/>
                </a:solidFill>
                <a:uFillTx/>
                <a:latin typeface="Calibri"/>
                <a:cs typeface="Calibri"/>
              </a:rPr>
              <a:t>"No dogs"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name="Slide92">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603D068-BCAB-4A1E-BD72-F1A0A62E2077}"/>
              </a:ext>
            </a:extLst>
          </p:cNvPr>
          <p:cNvSpPr txBox="1"/>
          <p:nvPr/>
        </p:nvSpPr>
        <p:spPr>
          <a:xfrm>
            <a:off x="822960" y="6459787"/>
            <a:ext cx="1854202" cy="365129"/>
          </a:xfrm>
          <a:prstGeom prst="rect">
            <a:avLst/>
          </a:prstGeom>
          <a:noFill/>
          <a:ln cap="flat">
            <a:noFill/>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7F7F7F"/>
                </a:solidFill>
                <a:uFillTx/>
                <a:latin typeface="Segoe UI" pitchFamily="34"/>
                <a:cs typeface="Segoe UI" pitchFamily="34"/>
              </a:rPr>
              <a:t>NYC HPD Division of Tenant Resources</a:t>
            </a:r>
          </a:p>
        </p:txBody>
      </p:sp>
      <p:sp>
        <p:nvSpPr>
          <p:cNvPr id="3" name="Slide Number Placeholder 3">
            <a:extLst>
              <a:ext uri="{FF2B5EF4-FFF2-40B4-BE49-F238E27FC236}">
                <a16:creationId xmlns:a16="http://schemas.microsoft.com/office/drawing/2014/main" id="{99519863-17C3-442D-AC81-FA065218ECA4}"/>
              </a:ext>
            </a:extLst>
          </p:cNvPr>
          <p:cNvSpPr txBox="1"/>
          <p:nvPr/>
        </p:nvSpPr>
        <p:spPr>
          <a:xfrm>
            <a:off x="7425339" y="6459787"/>
            <a:ext cx="984022" cy="365129"/>
          </a:xfrm>
          <a:prstGeom prst="rect">
            <a:avLst/>
          </a:prstGeom>
          <a:solidFill>
            <a:srgbClr val="487B78">
              <a:alpha val="90000"/>
            </a:srgbClr>
          </a:solid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B0D513B-885B-4CF3-B91B-64F2ACC33C1F}" type="slidenum">
              <a:t>31</a:t>
            </a:fld>
            <a:endParaRPr lang="en-US" sz="1050" b="0" i="0" u="none" strike="noStrike" kern="1200" cap="none" spc="0" baseline="0">
              <a:solidFill>
                <a:srgbClr val="FFFFFF"/>
              </a:solidFill>
              <a:uFillTx/>
              <a:latin typeface="Calibri"/>
            </a:endParaRPr>
          </a:p>
        </p:txBody>
      </p:sp>
      <p:sp>
        <p:nvSpPr>
          <p:cNvPr id="4" name="Title 1">
            <a:extLst>
              <a:ext uri="{FF2B5EF4-FFF2-40B4-BE49-F238E27FC236}">
                <a16:creationId xmlns:a16="http://schemas.microsoft.com/office/drawing/2014/main" id="{E853BCFA-7E7D-424D-9769-96075AF728D5}"/>
              </a:ext>
            </a:extLst>
          </p:cNvPr>
          <p:cNvSpPr txBox="1">
            <a:spLocks noGrp="1"/>
          </p:cNvSpPr>
          <p:nvPr>
            <p:ph type="title" idx="4294967295"/>
          </p:nvPr>
        </p:nvSpPr>
        <p:spPr>
          <a:xfrm>
            <a:off x="0" y="274640"/>
            <a:ext cx="9144000" cy="639759"/>
          </a:xfrm>
          <a:solidFill>
            <a:srgbClr val="487B78">
              <a:alpha val="90000"/>
            </a:srgbClr>
          </a:solidFill>
        </p:spPr>
        <p:txBody>
          <a:bodyPr/>
          <a:lstStyle/>
          <a:p>
            <a:pPr lvl="0"/>
            <a:r>
              <a:rPr lang="en-US" sz="3600">
                <a:solidFill>
                  <a:srgbClr val="FFFFFF"/>
                </a:solidFill>
              </a:rPr>
              <a:t>Working with a tenant-facing broker</a:t>
            </a:r>
            <a:endParaRPr lang="en-US" sz="4000">
              <a:solidFill>
                <a:srgbClr val="FFFFFF"/>
              </a:solidFill>
            </a:endParaRPr>
          </a:p>
        </p:txBody>
      </p:sp>
      <p:sp>
        <p:nvSpPr>
          <p:cNvPr id="5" name="Content Placeholder 2">
            <a:extLst>
              <a:ext uri="{FF2B5EF4-FFF2-40B4-BE49-F238E27FC236}">
                <a16:creationId xmlns:a16="http://schemas.microsoft.com/office/drawing/2014/main" id="{A66F245D-3583-4E29-B9BB-7B03FBD4B0E2}"/>
              </a:ext>
            </a:extLst>
          </p:cNvPr>
          <p:cNvSpPr txBox="1">
            <a:spLocks noGrp="1"/>
          </p:cNvSpPr>
          <p:nvPr>
            <p:ph type="body" idx="4294967295"/>
          </p:nvPr>
        </p:nvSpPr>
        <p:spPr>
          <a:xfrm>
            <a:off x="713158" y="1228706"/>
            <a:ext cx="7696203" cy="5029200"/>
          </a:xfrm>
        </p:spPr>
        <p:txBody>
          <a:bodyPr/>
          <a:lstStyle/>
          <a:p>
            <a:pPr lvl="0">
              <a:buFont typeface="Arial" pitchFamily="34"/>
              <a:buChar char="•"/>
            </a:pPr>
            <a:r>
              <a:rPr lang="en-US" sz="2400">
                <a:cs typeface="Calibri"/>
              </a:rPr>
              <a:t>If you would like more specialized help looking for apartments, you can also work with a broker</a:t>
            </a:r>
            <a:endParaRPr lang="en-US"/>
          </a:p>
          <a:p>
            <a:pPr lvl="0">
              <a:buFont typeface="Arial" pitchFamily="34"/>
              <a:buChar char="•"/>
            </a:pPr>
            <a:endParaRPr lang="en-US" sz="2400">
              <a:cs typeface="Calibri"/>
            </a:endParaRPr>
          </a:p>
          <a:p>
            <a:pPr lvl="0">
              <a:buFont typeface="Arial" pitchFamily="34"/>
              <a:buChar char="•"/>
            </a:pPr>
            <a:r>
              <a:rPr lang="en-US" sz="2400">
                <a:cs typeface="Calibri"/>
              </a:rPr>
              <a:t>They know neighborhoods very well and often know about available apartments before they are listed online</a:t>
            </a:r>
          </a:p>
          <a:p>
            <a:pPr lvl="0">
              <a:buFont typeface="Arial" pitchFamily="34"/>
              <a:buChar char="•"/>
            </a:pPr>
            <a:endParaRPr lang="en-US" sz="2400">
              <a:cs typeface="Calibri"/>
            </a:endParaRPr>
          </a:p>
          <a:p>
            <a:pPr lvl="0">
              <a:buFont typeface="Arial" pitchFamily="34"/>
              <a:buChar char="•"/>
            </a:pPr>
            <a:r>
              <a:rPr lang="en-US" sz="2400">
                <a:cs typeface="Calibri"/>
              </a:rPr>
              <a:t>They can take you to multiple viewings in a day</a:t>
            </a:r>
          </a:p>
          <a:p>
            <a:pPr lvl="0">
              <a:buFont typeface="Arial" pitchFamily="34"/>
              <a:buChar char="•"/>
            </a:pPr>
            <a:endParaRPr lang="en-US" sz="2400">
              <a:cs typeface="Calibri"/>
            </a:endParaRPr>
          </a:p>
          <a:p>
            <a:pPr lvl="0">
              <a:buFont typeface="Arial" pitchFamily="34"/>
              <a:buChar char="•"/>
            </a:pPr>
            <a:r>
              <a:rPr lang="en-US" sz="2400">
                <a:cs typeface="Calibri"/>
              </a:rPr>
              <a:t>Brokers can receive payment through the EHV program if they help you lease a unit (after all paperwork submitted)</a:t>
            </a:r>
          </a:p>
          <a:p>
            <a:pPr marL="457200" lvl="1" indent="0">
              <a:buNone/>
            </a:pPr>
            <a:endParaRPr lang="en-US" b="1">
              <a:solidFill>
                <a:srgbClr val="344068"/>
              </a:solidFill>
              <a:cs typeface="Calibri"/>
            </a:endParaRPr>
          </a:p>
          <a:p>
            <a:pPr marL="457200" lvl="1" indent="0">
              <a:buNone/>
            </a:pPr>
            <a:endParaRPr lang="en-US" b="1">
              <a:solidFill>
                <a:srgbClr val="344068"/>
              </a:solidFill>
              <a:cs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name="Slide136">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79C4FA1E-166A-4555-B8C6-931E406DB7D2}"/>
              </a:ext>
            </a:extLst>
          </p:cNvPr>
          <p:cNvSpPr txBox="1"/>
          <p:nvPr/>
        </p:nvSpPr>
        <p:spPr>
          <a:xfrm>
            <a:off x="822960" y="6459787"/>
            <a:ext cx="1854202" cy="365129"/>
          </a:xfrm>
          <a:prstGeom prst="rect">
            <a:avLst/>
          </a:prstGeom>
          <a:noFill/>
          <a:ln cap="flat">
            <a:noFill/>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7F7F7F"/>
                </a:solidFill>
                <a:uFillTx/>
                <a:latin typeface="Segoe UI" pitchFamily="34"/>
                <a:cs typeface="Segoe UI" pitchFamily="34"/>
              </a:rPr>
              <a:t>NYC HPD Division of Tenant Resources</a:t>
            </a:r>
          </a:p>
        </p:txBody>
      </p:sp>
      <p:sp>
        <p:nvSpPr>
          <p:cNvPr id="3" name="Slide Number Placeholder 3">
            <a:extLst>
              <a:ext uri="{FF2B5EF4-FFF2-40B4-BE49-F238E27FC236}">
                <a16:creationId xmlns:a16="http://schemas.microsoft.com/office/drawing/2014/main" id="{8A0EEBDF-640A-4BC0-A7A6-E068E13F0964}"/>
              </a:ext>
            </a:extLst>
          </p:cNvPr>
          <p:cNvSpPr txBox="1"/>
          <p:nvPr/>
        </p:nvSpPr>
        <p:spPr>
          <a:xfrm>
            <a:off x="7425339" y="6459787"/>
            <a:ext cx="984022" cy="365129"/>
          </a:xfrm>
          <a:prstGeom prst="rect">
            <a:avLst/>
          </a:prstGeom>
          <a:solidFill>
            <a:srgbClr val="487B78">
              <a:alpha val="90000"/>
            </a:srgbClr>
          </a:solid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456F281-E2CE-424A-836B-44373121BEBC}" type="slidenum">
              <a:t>32</a:t>
            </a:fld>
            <a:endParaRPr lang="en-US" sz="1050" b="0" i="0" u="none" strike="noStrike" kern="1200" cap="none" spc="0" baseline="0">
              <a:solidFill>
                <a:srgbClr val="FFFFFF"/>
              </a:solidFill>
              <a:uFillTx/>
              <a:latin typeface="Calibri"/>
            </a:endParaRPr>
          </a:p>
        </p:txBody>
      </p:sp>
      <p:sp>
        <p:nvSpPr>
          <p:cNvPr id="4" name="Title 1">
            <a:extLst>
              <a:ext uri="{FF2B5EF4-FFF2-40B4-BE49-F238E27FC236}">
                <a16:creationId xmlns:a16="http://schemas.microsoft.com/office/drawing/2014/main" id="{813EC1DB-C10E-4D73-B6F7-A7BC8CF7ACAF}"/>
              </a:ext>
            </a:extLst>
          </p:cNvPr>
          <p:cNvSpPr txBox="1">
            <a:spLocks noGrp="1"/>
          </p:cNvSpPr>
          <p:nvPr>
            <p:ph type="title" idx="4294967295"/>
          </p:nvPr>
        </p:nvSpPr>
        <p:spPr>
          <a:xfrm>
            <a:off x="0" y="274640"/>
            <a:ext cx="9144000" cy="868359"/>
          </a:xfrm>
          <a:solidFill>
            <a:srgbClr val="487B78">
              <a:alpha val="90000"/>
            </a:srgbClr>
          </a:solidFill>
        </p:spPr>
        <p:txBody>
          <a:bodyPr/>
          <a:lstStyle/>
          <a:p>
            <a:endParaRPr lang="en-US"/>
          </a:p>
        </p:txBody>
      </p:sp>
      <p:sp>
        <p:nvSpPr>
          <p:cNvPr id="5" name="Content Placeholder 2">
            <a:extLst>
              <a:ext uri="{FF2B5EF4-FFF2-40B4-BE49-F238E27FC236}">
                <a16:creationId xmlns:a16="http://schemas.microsoft.com/office/drawing/2014/main" id="{EFE2AB42-90FF-40F7-B50A-1164F6062906}"/>
              </a:ext>
            </a:extLst>
          </p:cNvPr>
          <p:cNvSpPr txBox="1">
            <a:spLocks noGrp="1"/>
          </p:cNvSpPr>
          <p:nvPr>
            <p:ph type="body" idx="4294967295"/>
          </p:nvPr>
        </p:nvSpPr>
        <p:spPr>
          <a:xfrm>
            <a:off x="457200" y="1553492"/>
            <a:ext cx="8229600" cy="4495803"/>
          </a:xfrm>
        </p:spPr>
        <p:txBody>
          <a:bodyPr anchorCtr="1"/>
          <a:lstStyle/>
          <a:p>
            <a:pPr lvl="0" algn="ctr"/>
            <a:endParaRPr lang="en-US" sz="4800"/>
          </a:p>
          <a:p>
            <a:pPr lvl="0" algn="ctr"/>
            <a:r>
              <a:rPr lang="en-US" sz="3600"/>
              <a:t>Step 3: Choosing and applying for a unit</a:t>
            </a:r>
            <a:endParaRPr lang="en-US" sz="3600">
              <a:cs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name="Slide49">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8181C2B8-AD64-4166-91CE-BD073CA6401A}"/>
              </a:ext>
            </a:extLst>
          </p:cNvPr>
          <p:cNvSpPr txBox="1"/>
          <p:nvPr/>
        </p:nvSpPr>
        <p:spPr>
          <a:xfrm>
            <a:off x="822960" y="6459787"/>
            <a:ext cx="1854202" cy="365129"/>
          </a:xfrm>
          <a:prstGeom prst="rect">
            <a:avLst/>
          </a:prstGeom>
          <a:noFill/>
          <a:ln cap="flat">
            <a:noFill/>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7F7F7F"/>
                </a:solidFill>
                <a:uFillTx/>
                <a:latin typeface="Segoe UI" pitchFamily="34"/>
                <a:cs typeface="Segoe UI" pitchFamily="34"/>
              </a:rPr>
              <a:t>NYC HPD Division of Tenant Resources</a:t>
            </a:r>
          </a:p>
        </p:txBody>
      </p:sp>
      <p:sp>
        <p:nvSpPr>
          <p:cNvPr id="3" name="Slide Number Placeholder 3">
            <a:extLst>
              <a:ext uri="{FF2B5EF4-FFF2-40B4-BE49-F238E27FC236}">
                <a16:creationId xmlns:a16="http://schemas.microsoft.com/office/drawing/2014/main" id="{CC1DDA4A-9CE8-4595-9D95-D449E9FFC00D}"/>
              </a:ext>
            </a:extLst>
          </p:cNvPr>
          <p:cNvSpPr txBox="1"/>
          <p:nvPr/>
        </p:nvSpPr>
        <p:spPr>
          <a:xfrm>
            <a:off x="7425339" y="6459787"/>
            <a:ext cx="984022" cy="365129"/>
          </a:xfrm>
          <a:prstGeom prst="rect">
            <a:avLst/>
          </a:prstGeom>
          <a:solidFill>
            <a:srgbClr val="487B78">
              <a:alpha val="90000"/>
            </a:srgbClr>
          </a:solid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5919F77-6197-49F9-83C5-1B2A389BAA0C}" type="slidenum">
              <a:t>33</a:t>
            </a:fld>
            <a:endParaRPr lang="en-US" sz="1050" b="0" i="0" u="none" strike="noStrike" kern="1200" cap="none" spc="0" baseline="0">
              <a:solidFill>
                <a:srgbClr val="FFFFFF"/>
              </a:solidFill>
              <a:uFillTx/>
              <a:latin typeface="Calibri"/>
            </a:endParaRPr>
          </a:p>
        </p:txBody>
      </p:sp>
      <p:sp>
        <p:nvSpPr>
          <p:cNvPr id="4" name="Title 1">
            <a:extLst>
              <a:ext uri="{FF2B5EF4-FFF2-40B4-BE49-F238E27FC236}">
                <a16:creationId xmlns:a16="http://schemas.microsoft.com/office/drawing/2014/main" id="{14E411A7-F94B-4688-B31B-6730CD67E56D}"/>
              </a:ext>
            </a:extLst>
          </p:cNvPr>
          <p:cNvSpPr txBox="1">
            <a:spLocks noGrp="1"/>
          </p:cNvSpPr>
          <p:nvPr>
            <p:ph type="title" idx="4294967295"/>
          </p:nvPr>
        </p:nvSpPr>
        <p:spPr>
          <a:xfrm>
            <a:off x="0" y="274640"/>
            <a:ext cx="9144000" cy="868359"/>
          </a:xfrm>
          <a:solidFill>
            <a:srgbClr val="487B78">
              <a:alpha val="90000"/>
            </a:srgbClr>
          </a:solidFill>
        </p:spPr>
        <p:txBody>
          <a:bodyPr/>
          <a:lstStyle/>
          <a:p>
            <a:pPr lvl="0"/>
            <a:r>
              <a:rPr lang="en-US">
                <a:solidFill>
                  <a:srgbClr val="FFFFFF"/>
                </a:solidFill>
              </a:rPr>
              <a:t>EHV leasing process</a:t>
            </a:r>
          </a:p>
        </p:txBody>
      </p:sp>
      <p:grpSp>
        <p:nvGrpSpPr>
          <p:cNvPr id="5" name="Content Placeholder 10">
            <a:extLst>
              <a:ext uri="{FF2B5EF4-FFF2-40B4-BE49-F238E27FC236}">
                <a16:creationId xmlns:a16="http://schemas.microsoft.com/office/drawing/2014/main" id="{9B22F99F-B378-4F0F-94D9-FB615B297AF3}"/>
              </a:ext>
            </a:extLst>
          </p:cNvPr>
          <p:cNvGrpSpPr/>
          <p:nvPr/>
        </p:nvGrpSpPr>
        <p:grpSpPr>
          <a:xfrm>
            <a:off x="1101504" y="1632075"/>
            <a:ext cx="6650138" cy="4343738"/>
            <a:chOff x="1101504" y="1632075"/>
            <a:chExt cx="6650138" cy="4343738"/>
          </a:xfrm>
        </p:grpSpPr>
        <p:sp>
          <p:nvSpPr>
            <p:cNvPr id="6" name="Freeform: Shape 5">
              <a:extLst>
                <a:ext uri="{FF2B5EF4-FFF2-40B4-BE49-F238E27FC236}">
                  <a16:creationId xmlns:a16="http://schemas.microsoft.com/office/drawing/2014/main" id="{162B2E83-A249-4BE5-8D96-72A86E120BD4}"/>
                </a:ext>
              </a:extLst>
            </p:cNvPr>
            <p:cNvSpPr/>
            <p:nvPr/>
          </p:nvSpPr>
          <p:spPr>
            <a:xfrm>
              <a:off x="3021717" y="2162958"/>
              <a:ext cx="411461" cy="91440"/>
            </a:xfrm>
            <a:custGeom>
              <a:avLst/>
              <a:gdLst>
                <a:gd name="f0" fmla="val 10800000"/>
                <a:gd name="f1" fmla="val 5400000"/>
                <a:gd name="f2" fmla="val 180"/>
                <a:gd name="f3" fmla="val w"/>
                <a:gd name="f4" fmla="val h"/>
                <a:gd name="f5" fmla="val 0"/>
                <a:gd name="f6" fmla="val 411461"/>
                <a:gd name="f7" fmla="val 91440"/>
                <a:gd name="f8" fmla="val 45720"/>
                <a:gd name="f9" fmla="+- 0 0 -90"/>
                <a:gd name="f10" fmla="*/ f3 1 411461"/>
                <a:gd name="f11" fmla="*/ f4 1 91440"/>
                <a:gd name="f12" fmla="+- f7 0 f5"/>
                <a:gd name="f13" fmla="+- f6 0 f5"/>
                <a:gd name="f14" fmla="*/ f9 f0 1"/>
                <a:gd name="f15" fmla="*/ f13 1 411461"/>
                <a:gd name="f16" fmla="*/ f12 1 91440"/>
                <a:gd name="f17" fmla="*/ 0 f13 1"/>
                <a:gd name="f18" fmla="*/ 45720 f12 1"/>
                <a:gd name="f19" fmla="*/ 411461 f13 1"/>
                <a:gd name="f20" fmla="*/ f14 1 f2"/>
                <a:gd name="f21" fmla="*/ f17 1 411461"/>
                <a:gd name="f22" fmla="*/ f18 1 91440"/>
                <a:gd name="f23" fmla="*/ f19 1 411461"/>
                <a:gd name="f24" fmla="*/ f5 1 f15"/>
                <a:gd name="f25" fmla="*/ f6 1 f15"/>
                <a:gd name="f26" fmla="*/ f5 1 f16"/>
                <a:gd name="f27" fmla="*/ f7 1 f16"/>
                <a:gd name="f28" fmla="+- f20 0 f1"/>
                <a:gd name="f29" fmla="*/ f21 1 f15"/>
                <a:gd name="f30" fmla="*/ f22 1 f16"/>
                <a:gd name="f31" fmla="*/ f23 1 f15"/>
                <a:gd name="f32" fmla="*/ f24 f10 1"/>
                <a:gd name="f33" fmla="*/ f25 f10 1"/>
                <a:gd name="f34" fmla="*/ f27 f11 1"/>
                <a:gd name="f35" fmla="*/ f26 f11 1"/>
                <a:gd name="f36" fmla="*/ f29 f10 1"/>
                <a:gd name="f37" fmla="*/ f30 f11 1"/>
                <a:gd name="f38" fmla="*/ f31 f10 1"/>
              </a:gdLst>
              <a:ahLst/>
              <a:cxnLst>
                <a:cxn ang="3cd4">
                  <a:pos x="hc" y="t"/>
                </a:cxn>
                <a:cxn ang="0">
                  <a:pos x="r" y="vc"/>
                </a:cxn>
                <a:cxn ang="cd4">
                  <a:pos x="hc" y="b"/>
                </a:cxn>
                <a:cxn ang="cd2">
                  <a:pos x="l" y="vc"/>
                </a:cxn>
                <a:cxn ang="f28">
                  <a:pos x="f36" y="f37"/>
                </a:cxn>
                <a:cxn ang="f28">
                  <a:pos x="f38" y="f37"/>
                </a:cxn>
              </a:cxnLst>
              <a:rect l="f32" t="f35" r="f33" b="f34"/>
              <a:pathLst>
                <a:path w="411461" h="91440">
                  <a:moveTo>
                    <a:pt x="f5" y="f8"/>
                  </a:moveTo>
                  <a:lnTo>
                    <a:pt x="f6" y="f8"/>
                  </a:lnTo>
                </a:path>
              </a:pathLst>
            </a:custGeom>
            <a:noFill/>
            <a:ln w="12701" cap="flat">
              <a:solidFill>
                <a:srgbClr val="5D9B98"/>
              </a:solidFill>
              <a:prstDash val="solid"/>
              <a:miter/>
              <a:tailEnd type="arrow"/>
            </a:ln>
          </p:spPr>
          <p:txBody>
            <a:bodyPr vert="horz" wrap="square" lIns="207376" tIns="43507" rIns="207376" bIns="43507" anchor="ctr" anchorCtr="1" compatLnSpc="1">
              <a:noAutofit/>
            </a:bodyPr>
            <a:lstStyle/>
            <a:p>
              <a:pPr marL="0" marR="0" lvl="0" indent="0" algn="ctr" defTabSz="222254" rtl="0" fontAlgn="auto" hangingPunct="1">
                <a:lnSpc>
                  <a:spcPct val="90000"/>
                </a:lnSpc>
                <a:spcBef>
                  <a:spcPts val="0"/>
                </a:spcBef>
                <a:spcAft>
                  <a:spcPts val="200"/>
                </a:spcAft>
                <a:buNone/>
                <a:tabLst/>
                <a:defRPr sz="1800" b="0" i="0" u="none" strike="noStrike" kern="0" cap="none" spc="0" baseline="0">
                  <a:solidFill>
                    <a:srgbClr val="000000"/>
                  </a:solidFill>
                  <a:uFillTx/>
                </a:defRPr>
              </a:pPr>
              <a:endParaRPr lang="en-US" sz="500" b="0" i="0" u="none" strike="noStrike" kern="1200" cap="none" spc="0" baseline="0">
                <a:solidFill>
                  <a:srgbClr val="000000"/>
                </a:solidFill>
                <a:uFillTx/>
                <a:latin typeface="Calibri"/>
              </a:endParaRPr>
            </a:p>
          </p:txBody>
        </p:sp>
        <p:sp>
          <p:nvSpPr>
            <p:cNvPr id="7" name="Freeform: Shape 6">
              <a:extLst>
                <a:ext uri="{FF2B5EF4-FFF2-40B4-BE49-F238E27FC236}">
                  <a16:creationId xmlns:a16="http://schemas.microsoft.com/office/drawing/2014/main" id="{FCF5A756-C54A-47CE-BC01-9DE472617EFA}"/>
                </a:ext>
              </a:extLst>
            </p:cNvPr>
            <p:cNvSpPr/>
            <p:nvPr/>
          </p:nvSpPr>
          <p:spPr>
            <a:xfrm>
              <a:off x="1101504" y="1632075"/>
              <a:ext cx="1922004" cy="1153204"/>
            </a:xfrm>
            <a:custGeom>
              <a:avLst/>
              <a:gdLst>
                <a:gd name="f0" fmla="val 10800000"/>
                <a:gd name="f1" fmla="val 5400000"/>
                <a:gd name="f2" fmla="val 180"/>
                <a:gd name="f3" fmla="val w"/>
                <a:gd name="f4" fmla="val h"/>
                <a:gd name="f5" fmla="val 0"/>
                <a:gd name="f6" fmla="val 1922005"/>
                <a:gd name="f7" fmla="val 1153203"/>
                <a:gd name="f8" fmla="+- 0 0 -90"/>
                <a:gd name="f9" fmla="*/ f3 1 1922005"/>
                <a:gd name="f10" fmla="*/ f4 1 1153203"/>
                <a:gd name="f11" fmla="+- f7 0 f5"/>
                <a:gd name="f12" fmla="+- f6 0 f5"/>
                <a:gd name="f13" fmla="*/ f8 f0 1"/>
                <a:gd name="f14" fmla="*/ f12 1 1922005"/>
                <a:gd name="f15" fmla="*/ f11 1 1153203"/>
                <a:gd name="f16" fmla="*/ 0 f12 1"/>
                <a:gd name="f17" fmla="*/ 0 f11 1"/>
                <a:gd name="f18" fmla="*/ 1922005 f12 1"/>
                <a:gd name="f19" fmla="*/ 1153203 f11 1"/>
                <a:gd name="f20" fmla="*/ f13 1 f2"/>
                <a:gd name="f21" fmla="*/ f16 1 1922005"/>
                <a:gd name="f22" fmla="*/ f17 1 1153203"/>
                <a:gd name="f23" fmla="*/ f18 1 1922005"/>
                <a:gd name="f24" fmla="*/ f19 1 1153203"/>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1922005" h="1153203">
                  <a:moveTo>
                    <a:pt x="f5" y="f5"/>
                  </a:moveTo>
                  <a:lnTo>
                    <a:pt x="f6" y="f5"/>
                  </a:lnTo>
                  <a:lnTo>
                    <a:pt x="f6" y="f7"/>
                  </a:lnTo>
                  <a:lnTo>
                    <a:pt x="f5" y="f7"/>
                  </a:lnTo>
                  <a:lnTo>
                    <a:pt x="f5" y="f5"/>
                  </a:lnTo>
                  <a:close/>
                </a:path>
              </a:pathLst>
            </a:custGeom>
            <a:solidFill>
              <a:srgbClr val="589390"/>
            </a:solidFill>
            <a:ln w="25402" cap="flat">
              <a:solidFill>
                <a:srgbClr val="FFFFFF"/>
              </a:solidFill>
              <a:prstDash val="solid"/>
              <a:miter/>
            </a:ln>
          </p:spPr>
          <p:txBody>
            <a:bodyPr vert="horz" wrap="square" lIns="113787" tIns="113787" rIns="113787" bIns="113787" anchor="ctr" anchorCtr="1" compatLnSpc="1">
              <a:noAutofit/>
            </a:bodyPr>
            <a:lstStyle/>
            <a:p>
              <a:pPr marL="0" marR="0" lvl="0" indent="0" algn="ctr" defTabSz="711202" rtl="0" fontAlgn="auto" hangingPunct="1">
                <a:lnSpc>
                  <a:spcPct val="90000"/>
                </a:lnSpc>
                <a:spcBef>
                  <a:spcPts val="0"/>
                </a:spcBef>
                <a:spcAft>
                  <a:spcPts val="700"/>
                </a:spcAft>
                <a:buNone/>
                <a:tabLst/>
                <a:defRPr sz="1800" b="0" i="0" u="none" strike="noStrike" kern="0" cap="none" spc="0" baseline="0">
                  <a:solidFill>
                    <a:srgbClr val="000000"/>
                  </a:solidFill>
                  <a:uFillTx/>
                </a:defRPr>
              </a:pPr>
              <a:r>
                <a:rPr lang="en-US" sz="1600" b="1" i="0" u="none" strike="noStrike" kern="1200" cap="none" spc="0" baseline="0">
                  <a:solidFill>
                    <a:srgbClr val="000000"/>
                  </a:solidFill>
                  <a:uFillTx/>
                  <a:latin typeface="Calibri"/>
                </a:rPr>
                <a:t>Receive Voucher</a:t>
              </a:r>
              <a:r>
                <a:rPr lang="en-US" sz="1600" b="1" i="0" u="none" strike="noStrike" kern="1200" cap="none" spc="0" baseline="0">
                  <a:solidFill>
                    <a:srgbClr val="000000"/>
                  </a:solidFill>
                  <a:uFillTx/>
                  <a:latin typeface="Calibri Light"/>
                </a:rPr>
                <a:t> </a:t>
              </a:r>
              <a:endParaRPr lang="en-US" sz="1600" b="1" i="0" u="none" strike="noStrike" kern="1200" cap="none" spc="0" baseline="0">
                <a:solidFill>
                  <a:srgbClr val="000000"/>
                </a:solidFill>
                <a:uFillTx/>
                <a:latin typeface="Calibri"/>
              </a:endParaRPr>
            </a:p>
            <a:p>
              <a:pPr marL="0" marR="0" lvl="0" indent="0" algn="ctr" defTabSz="711202" rtl="0" fontAlgn="auto" hangingPunct="1">
                <a:lnSpc>
                  <a:spcPct val="90000"/>
                </a:lnSpc>
                <a:spcBef>
                  <a:spcPts val="0"/>
                </a:spcBef>
                <a:spcAft>
                  <a:spcPts val="500"/>
                </a:spcAft>
                <a:buNone/>
                <a:tabLst/>
                <a:defRPr sz="1800" b="0" i="0" u="none" strike="noStrike" kern="0" cap="none" spc="0" baseline="0">
                  <a:solidFill>
                    <a:srgbClr val="000000"/>
                  </a:solidFill>
                  <a:uFillTx/>
                </a:defRPr>
              </a:pPr>
              <a:r>
                <a:rPr lang="en-US" sz="1200" b="1" i="0" u="none" strike="noStrike" kern="1200" cap="none" spc="0" baseline="0">
                  <a:solidFill>
                    <a:srgbClr val="000000"/>
                  </a:solidFill>
                  <a:uFillTx/>
                  <a:latin typeface="Calibri"/>
                </a:rPr>
                <a:t>(180 days</a:t>
              </a:r>
              <a:r>
                <a:rPr lang="en-US" sz="1200" b="1" i="0" u="none" strike="noStrike" kern="1200" cap="none" spc="0" baseline="0">
                  <a:solidFill>
                    <a:srgbClr val="000000"/>
                  </a:solidFill>
                  <a:uFillTx/>
                  <a:latin typeface="Calibri Light"/>
                </a:rPr>
                <a:t> total to search)</a:t>
              </a:r>
            </a:p>
          </p:txBody>
        </p:sp>
        <p:sp>
          <p:nvSpPr>
            <p:cNvPr id="8" name="Freeform: Shape 7">
              <a:extLst>
                <a:ext uri="{FF2B5EF4-FFF2-40B4-BE49-F238E27FC236}">
                  <a16:creationId xmlns:a16="http://schemas.microsoft.com/office/drawing/2014/main" id="{B0C6CCF7-DC68-403C-94E2-AC1DBA27B648}"/>
                </a:ext>
              </a:extLst>
            </p:cNvPr>
            <p:cNvSpPr/>
            <p:nvPr/>
          </p:nvSpPr>
          <p:spPr>
            <a:xfrm>
              <a:off x="5385779" y="2162958"/>
              <a:ext cx="411461" cy="91440"/>
            </a:xfrm>
            <a:custGeom>
              <a:avLst/>
              <a:gdLst>
                <a:gd name="f0" fmla="val 10800000"/>
                <a:gd name="f1" fmla="val 5400000"/>
                <a:gd name="f2" fmla="val 180"/>
                <a:gd name="f3" fmla="val w"/>
                <a:gd name="f4" fmla="val h"/>
                <a:gd name="f5" fmla="val 0"/>
                <a:gd name="f6" fmla="val 411461"/>
                <a:gd name="f7" fmla="val 91440"/>
                <a:gd name="f8" fmla="val 45720"/>
                <a:gd name="f9" fmla="+- 0 0 -90"/>
                <a:gd name="f10" fmla="*/ f3 1 411461"/>
                <a:gd name="f11" fmla="*/ f4 1 91440"/>
                <a:gd name="f12" fmla="+- f7 0 f5"/>
                <a:gd name="f13" fmla="+- f6 0 f5"/>
                <a:gd name="f14" fmla="*/ f9 f0 1"/>
                <a:gd name="f15" fmla="*/ f13 1 411461"/>
                <a:gd name="f16" fmla="*/ f12 1 91440"/>
                <a:gd name="f17" fmla="*/ 0 f13 1"/>
                <a:gd name="f18" fmla="*/ 45720 f12 1"/>
                <a:gd name="f19" fmla="*/ 411461 f13 1"/>
                <a:gd name="f20" fmla="*/ f14 1 f2"/>
                <a:gd name="f21" fmla="*/ f17 1 411461"/>
                <a:gd name="f22" fmla="*/ f18 1 91440"/>
                <a:gd name="f23" fmla="*/ f19 1 411461"/>
                <a:gd name="f24" fmla="*/ f5 1 f15"/>
                <a:gd name="f25" fmla="*/ f6 1 f15"/>
                <a:gd name="f26" fmla="*/ f5 1 f16"/>
                <a:gd name="f27" fmla="*/ f7 1 f16"/>
                <a:gd name="f28" fmla="+- f20 0 f1"/>
                <a:gd name="f29" fmla="*/ f21 1 f15"/>
                <a:gd name="f30" fmla="*/ f22 1 f16"/>
                <a:gd name="f31" fmla="*/ f23 1 f15"/>
                <a:gd name="f32" fmla="*/ f24 f10 1"/>
                <a:gd name="f33" fmla="*/ f25 f10 1"/>
                <a:gd name="f34" fmla="*/ f27 f11 1"/>
                <a:gd name="f35" fmla="*/ f26 f11 1"/>
                <a:gd name="f36" fmla="*/ f29 f10 1"/>
                <a:gd name="f37" fmla="*/ f30 f11 1"/>
                <a:gd name="f38" fmla="*/ f31 f10 1"/>
              </a:gdLst>
              <a:ahLst/>
              <a:cxnLst>
                <a:cxn ang="3cd4">
                  <a:pos x="hc" y="t"/>
                </a:cxn>
                <a:cxn ang="0">
                  <a:pos x="r" y="vc"/>
                </a:cxn>
                <a:cxn ang="cd4">
                  <a:pos x="hc" y="b"/>
                </a:cxn>
                <a:cxn ang="cd2">
                  <a:pos x="l" y="vc"/>
                </a:cxn>
                <a:cxn ang="f28">
                  <a:pos x="f36" y="f37"/>
                </a:cxn>
                <a:cxn ang="f28">
                  <a:pos x="f38" y="f37"/>
                </a:cxn>
              </a:cxnLst>
              <a:rect l="f32" t="f35" r="f33" b="f34"/>
              <a:pathLst>
                <a:path w="411461" h="91440">
                  <a:moveTo>
                    <a:pt x="f5" y="f8"/>
                  </a:moveTo>
                  <a:lnTo>
                    <a:pt x="f6" y="f8"/>
                  </a:lnTo>
                </a:path>
              </a:pathLst>
            </a:custGeom>
            <a:noFill/>
            <a:ln w="12701" cap="flat">
              <a:solidFill>
                <a:srgbClr val="67A29F"/>
              </a:solidFill>
              <a:prstDash val="solid"/>
              <a:miter/>
              <a:tailEnd type="arrow"/>
            </a:ln>
          </p:spPr>
          <p:txBody>
            <a:bodyPr vert="horz" wrap="square" lIns="207376" tIns="43507" rIns="207376" bIns="43507" anchor="ctr" anchorCtr="1" compatLnSpc="1">
              <a:noAutofit/>
            </a:bodyPr>
            <a:lstStyle/>
            <a:p>
              <a:pPr marL="0" marR="0" lvl="0" indent="0" algn="ctr" defTabSz="222254" rtl="0" fontAlgn="auto" hangingPunct="1">
                <a:lnSpc>
                  <a:spcPct val="90000"/>
                </a:lnSpc>
                <a:spcBef>
                  <a:spcPts val="0"/>
                </a:spcBef>
                <a:spcAft>
                  <a:spcPts val="200"/>
                </a:spcAft>
                <a:buNone/>
                <a:tabLst/>
                <a:defRPr sz="1800" b="0" i="0" u="none" strike="noStrike" kern="0" cap="none" spc="0" baseline="0">
                  <a:solidFill>
                    <a:srgbClr val="000000"/>
                  </a:solidFill>
                  <a:uFillTx/>
                </a:defRPr>
              </a:pPr>
              <a:endParaRPr lang="en-US" sz="500" b="0" i="0" u="none" strike="noStrike" kern="1200" cap="none" spc="0" baseline="0">
                <a:solidFill>
                  <a:srgbClr val="000000"/>
                </a:solidFill>
                <a:uFillTx/>
                <a:latin typeface="Calibri"/>
              </a:endParaRPr>
            </a:p>
          </p:txBody>
        </p:sp>
        <p:sp>
          <p:nvSpPr>
            <p:cNvPr id="9" name="Freeform: Shape 8">
              <a:extLst>
                <a:ext uri="{FF2B5EF4-FFF2-40B4-BE49-F238E27FC236}">
                  <a16:creationId xmlns:a16="http://schemas.microsoft.com/office/drawing/2014/main" id="{9D48D50F-AD4C-44EF-AF1F-C8931474D909}"/>
                </a:ext>
              </a:extLst>
            </p:cNvPr>
            <p:cNvSpPr/>
            <p:nvPr/>
          </p:nvSpPr>
          <p:spPr>
            <a:xfrm>
              <a:off x="3465576" y="1632075"/>
              <a:ext cx="1922004" cy="1153204"/>
            </a:xfrm>
            <a:custGeom>
              <a:avLst/>
              <a:gdLst>
                <a:gd name="f0" fmla="val 10800000"/>
                <a:gd name="f1" fmla="val 5400000"/>
                <a:gd name="f2" fmla="val 180"/>
                <a:gd name="f3" fmla="val w"/>
                <a:gd name="f4" fmla="val h"/>
                <a:gd name="f5" fmla="val 0"/>
                <a:gd name="f6" fmla="val 1922005"/>
                <a:gd name="f7" fmla="val 1153203"/>
                <a:gd name="f8" fmla="+- 0 0 -90"/>
                <a:gd name="f9" fmla="*/ f3 1 1922005"/>
                <a:gd name="f10" fmla="*/ f4 1 1153203"/>
                <a:gd name="f11" fmla="+- f7 0 f5"/>
                <a:gd name="f12" fmla="+- f6 0 f5"/>
                <a:gd name="f13" fmla="*/ f8 f0 1"/>
                <a:gd name="f14" fmla="*/ f12 1 1922005"/>
                <a:gd name="f15" fmla="*/ f11 1 1153203"/>
                <a:gd name="f16" fmla="*/ 0 f12 1"/>
                <a:gd name="f17" fmla="*/ 0 f11 1"/>
                <a:gd name="f18" fmla="*/ 1922005 f12 1"/>
                <a:gd name="f19" fmla="*/ 1153203 f11 1"/>
                <a:gd name="f20" fmla="*/ f13 1 f2"/>
                <a:gd name="f21" fmla="*/ f16 1 1922005"/>
                <a:gd name="f22" fmla="*/ f17 1 1153203"/>
                <a:gd name="f23" fmla="*/ f18 1 1922005"/>
                <a:gd name="f24" fmla="*/ f19 1 1153203"/>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1922005" h="1153203">
                  <a:moveTo>
                    <a:pt x="f5" y="f5"/>
                  </a:moveTo>
                  <a:lnTo>
                    <a:pt x="f6" y="f5"/>
                  </a:lnTo>
                  <a:lnTo>
                    <a:pt x="f6" y="f7"/>
                  </a:lnTo>
                  <a:lnTo>
                    <a:pt x="f5" y="f7"/>
                  </a:lnTo>
                  <a:lnTo>
                    <a:pt x="f5" y="f5"/>
                  </a:lnTo>
                  <a:close/>
                </a:path>
              </a:pathLst>
            </a:custGeom>
            <a:solidFill>
              <a:srgbClr val="5F9D99"/>
            </a:solidFill>
            <a:ln w="25402" cap="flat">
              <a:solidFill>
                <a:srgbClr val="FFFFFF"/>
              </a:solidFill>
              <a:prstDash val="solid"/>
              <a:miter/>
            </a:ln>
          </p:spPr>
          <p:txBody>
            <a:bodyPr vert="horz" wrap="square" lIns="99569" tIns="99569" rIns="99569" bIns="99569" anchor="ctr" anchorCtr="1" compatLnSpc="1">
              <a:noAutofit/>
            </a:bodyPr>
            <a:lstStyle/>
            <a:p>
              <a:pPr marL="0" marR="0" lvl="0" indent="0" algn="ctr" defTabSz="622304"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1400" b="1" i="0" u="none" strike="noStrike" kern="1200" cap="none" spc="0" baseline="0">
                  <a:solidFill>
                    <a:srgbClr val="000000"/>
                  </a:solidFill>
                  <a:uFillTx/>
                  <a:latin typeface="Calibri Light"/>
                </a:rPr>
                <a:t>Search for housing with support from Housing Navigators, Housing Specialists, brokers</a:t>
              </a:r>
              <a:endParaRPr lang="en-US" sz="1400" b="1" i="0" u="none" strike="noStrike" kern="1200" cap="none" spc="0" baseline="0">
                <a:solidFill>
                  <a:srgbClr val="000000"/>
                </a:solidFill>
                <a:uFillTx/>
                <a:latin typeface="Calibri"/>
              </a:endParaRPr>
            </a:p>
          </p:txBody>
        </p:sp>
        <p:sp>
          <p:nvSpPr>
            <p:cNvPr id="10" name="Freeform: Shape 9">
              <a:extLst>
                <a:ext uri="{FF2B5EF4-FFF2-40B4-BE49-F238E27FC236}">
                  <a16:creationId xmlns:a16="http://schemas.microsoft.com/office/drawing/2014/main" id="{4DE65422-7C30-41B5-BCE7-A7504B47FBD5}"/>
                </a:ext>
              </a:extLst>
            </p:cNvPr>
            <p:cNvSpPr/>
            <p:nvPr/>
          </p:nvSpPr>
          <p:spPr>
            <a:xfrm>
              <a:off x="2062511" y="2783479"/>
              <a:ext cx="4728133" cy="411461"/>
            </a:xfrm>
            <a:custGeom>
              <a:avLst/>
              <a:gdLst>
                <a:gd name="f0" fmla="val 10800000"/>
                <a:gd name="f1" fmla="val 5400000"/>
                <a:gd name="f2" fmla="val 180"/>
                <a:gd name="f3" fmla="val w"/>
                <a:gd name="f4" fmla="val h"/>
                <a:gd name="f5" fmla="val 0"/>
                <a:gd name="f6" fmla="val 4728134"/>
                <a:gd name="f7" fmla="val 411461"/>
                <a:gd name="f8" fmla="val 222830"/>
                <a:gd name="f9" fmla="+- 0 0 -90"/>
                <a:gd name="f10" fmla="*/ f3 1 4728134"/>
                <a:gd name="f11" fmla="*/ f4 1 411461"/>
                <a:gd name="f12" fmla="+- f7 0 f5"/>
                <a:gd name="f13" fmla="+- f6 0 f5"/>
                <a:gd name="f14" fmla="*/ f9 f0 1"/>
                <a:gd name="f15" fmla="*/ f13 1 4728134"/>
                <a:gd name="f16" fmla="*/ f12 1 411461"/>
                <a:gd name="f17" fmla="*/ 4728134 f13 1"/>
                <a:gd name="f18" fmla="*/ 0 f12 1"/>
                <a:gd name="f19" fmla="*/ 222830 f12 1"/>
                <a:gd name="f20" fmla="*/ 0 f13 1"/>
                <a:gd name="f21" fmla="*/ 411461 f12 1"/>
                <a:gd name="f22" fmla="*/ f14 1 f2"/>
                <a:gd name="f23" fmla="*/ f17 1 4728134"/>
                <a:gd name="f24" fmla="*/ f18 1 411461"/>
                <a:gd name="f25" fmla="*/ f19 1 411461"/>
                <a:gd name="f26" fmla="*/ f20 1 4728134"/>
                <a:gd name="f27" fmla="*/ f21 1 411461"/>
                <a:gd name="f28" fmla="*/ f5 1 f15"/>
                <a:gd name="f29" fmla="*/ f6 1 f15"/>
                <a:gd name="f30" fmla="*/ f5 1 f16"/>
                <a:gd name="f31" fmla="*/ f7 1 f16"/>
                <a:gd name="f32" fmla="+- f22 0 f1"/>
                <a:gd name="f33" fmla="*/ f23 1 f15"/>
                <a:gd name="f34" fmla="*/ f24 1 f16"/>
                <a:gd name="f35" fmla="*/ f25 1 f16"/>
                <a:gd name="f36" fmla="*/ f26 1 f15"/>
                <a:gd name="f37" fmla="*/ f27 1 f16"/>
                <a:gd name="f38" fmla="*/ f28 f10 1"/>
                <a:gd name="f39" fmla="*/ f29 f10 1"/>
                <a:gd name="f40" fmla="*/ f31 f11 1"/>
                <a:gd name="f41" fmla="*/ f30 f11 1"/>
                <a:gd name="f42" fmla="*/ f33 f10 1"/>
                <a:gd name="f43" fmla="*/ f34 f11 1"/>
                <a:gd name="f44" fmla="*/ f35 f11 1"/>
                <a:gd name="f45" fmla="*/ f36 f10 1"/>
                <a:gd name="f46" fmla="*/ f37 f11 1"/>
              </a:gdLst>
              <a:ahLst/>
              <a:cxnLst>
                <a:cxn ang="3cd4">
                  <a:pos x="hc" y="t"/>
                </a:cxn>
                <a:cxn ang="0">
                  <a:pos x="r" y="vc"/>
                </a:cxn>
                <a:cxn ang="cd4">
                  <a:pos x="hc" y="b"/>
                </a:cxn>
                <a:cxn ang="cd2">
                  <a:pos x="l" y="vc"/>
                </a:cxn>
                <a:cxn ang="f32">
                  <a:pos x="f42" y="f43"/>
                </a:cxn>
                <a:cxn ang="f32">
                  <a:pos x="f42" y="f44"/>
                </a:cxn>
                <a:cxn ang="f32">
                  <a:pos x="f45" y="f44"/>
                </a:cxn>
                <a:cxn ang="f32">
                  <a:pos x="f45" y="f46"/>
                </a:cxn>
              </a:cxnLst>
              <a:rect l="f38" t="f41" r="f39" b="f40"/>
              <a:pathLst>
                <a:path w="4728134" h="411461">
                  <a:moveTo>
                    <a:pt x="f6" y="f5"/>
                  </a:moveTo>
                  <a:lnTo>
                    <a:pt x="f6" y="f8"/>
                  </a:lnTo>
                  <a:lnTo>
                    <a:pt x="f5" y="f8"/>
                  </a:lnTo>
                  <a:lnTo>
                    <a:pt x="f5" y="f7"/>
                  </a:lnTo>
                </a:path>
              </a:pathLst>
            </a:custGeom>
            <a:noFill/>
            <a:ln w="12701" cap="flat">
              <a:solidFill>
                <a:srgbClr val="72A8A4"/>
              </a:solidFill>
              <a:prstDash val="solid"/>
              <a:miter/>
              <a:tailEnd type="arrow"/>
            </a:ln>
          </p:spPr>
          <p:txBody>
            <a:bodyPr vert="horz" wrap="square" lIns="2258046" tIns="203518" rIns="2258046" bIns="203518" anchor="ctr" anchorCtr="1" compatLnSpc="1">
              <a:noAutofit/>
            </a:bodyPr>
            <a:lstStyle/>
            <a:p>
              <a:pPr marL="0" marR="0" lvl="0" indent="0" algn="ctr" defTabSz="222254" rtl="0" fontAlgn="auto" hangingPunct="1">
                <a:lnSpc>
                  <a:spcPct val="90000"/>
                </a:lnSpc>
                <a:spcBef>
                  <a:spcPts val="0"/>
                </a:spcBef>
                <a:spcAft>
                  <a:spcPts val="200"/>
                </a:spcAft>
                <a:buNone/>
                <a:tabLst/>
                <a:defRPr sz="1800" b="0" i="0" u="none" strike="noStrike" kern="0" cap="none" spc="0" baseline="0">
                  <a:solidFill>
                    <a:srgbClr val="000000"/>
                  </a:solidFill>
                  <a:uFillTx/>
                </a:defRPr>
              </a:pPr>
              <a:endParaRPr lang="en-US" sz="500" b="0" i="0" u="none" strike="noStrike" kern="1200" cap="none" spc="0" baseline="0">
                <a:solidFill>
                  <a:srgbClr val="000000"/>
                </a:solidFill>
                <a:uFillTx/>
                <a:latin typeface="Calibri"/>
              </a:endParaRPr>
            </a:p>
          </p:txBody>
        </p:sp>
        <p:sp>
          <p:nvSpPr>
            <p:cNvPr id="11" name="Freeform: Shape 10">
              <a:extLst>
                <a:ext uri="{FF2B5EF4-FFF2-40B4-BE49-F238E27FC236}">
                  <a16:creationId xmlns:a16="http://schemas.microsoft.com/office/drawing/2014/main" id="{49A69E15-356D-4263-84A4-3B4089CA33DE}"/>
                </a:ext>
              </a:extLst>
            </p:cNvPr>
            <p:cNvSpPr/>
            <p:nvPr/>
          </p:nvSpPr>
          <p:spPr>
            <a:xfrm>
              <a:off x="5829638" y="1632075"/>
              <a:ext cx="1922004" cy="1153204"/>
            </a:xfrm>
            <a:custGeom>
              <a:avLst/>
              <a:gdLst>
                <a:gd name="f0" fmla="val 10800000"/>
                <a:gd name="f1" fmla="val 5400000"/>
                <a:gd name="f2" fmla="val 180"/>
                <a:gd name="f3" fmla="val w"/>
                <a:gd name="f4" fmla="val h"/>
                <a:gd name="f5" fmla="val 0"/>
                <a:gd name="f6" fmla="val 1922005"/>
                <a:gd name="f7" fmla="val 1153203"/>
                <a:gd name="f8" fmla="+- 0 0 -90"/>
                <a:gd name="f9" fmla="*/ f3 1 1922005"/>
                <a:gd name="f10" fmla="*/ f4 1 1153203"/>
                <a:gd name="f11" fmla="+- f7 0 f5"/>
                <a:gd name="f12" fmla="+- f6 0 f5"/>
                <a:gd name="f13" fmla="*/ f8 f0 1"/>
                <a:gd name="f14" fmla="*/ f12 1 1922005"/>
                <a:gd name="f15" fmla="*/ f11 1 1153203"/>
                <a:gd name="f16" fmla="*/ 0 f12 1"/>
                <a:gd name="f17" fmla="*/ 0 f11 1"/>
                <a:gd name="f18" fmla="*/ 1922005 f12 1"/>
                <a:gd name="f19" fmla="*/ 1153203 f11 1"/>
                <a:gd name="f20" fmla="*/ f13 1 f2"/>
                <a:gd name="f21" fmla="*/ f16 1 1922005"/>
                <a:gd name="f22" fmla="*/ f17 1 1153203"/>
                <a:gd name="f23" fmla="*/ f18 1 1922005"/>
                <a:gd name="f24" fmla="*/ f19 1 1153203"/>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1922005" h="1153203">
                  <a:moveTo>
                    <a:pt x="f5" y="f5"/>
                  </a:moveTo>
                  <a:lnTo>
                    <a:pt x="f6" y="f5"/>
                  </a:lnTo>
                  <a:lnTo>
                    <a:pt x="f6" y="f7"/>
                  </a:lnTo>
                  <a:lnTo>
                    <a:pt x="f5" y="f7"/>
                  </a:lnTo>
                  <a:lnTo>
                    <a:pt x="f5" y="f5"/>
                  </a:lnTo>
                  <a:close/>
                </a:path>
              </a:pathLst>
            </a:custGeom>
            <a:solidFill>
              <a:srgbClr val="69A39F"/>
            </a:solidFill>
            <a:ln w="25402" cap="flat">
              <a:solidFill>
                <a:srgbClr val="FFFFFF"/>
              </a:solidFill>
              <a:prstDash val="solid"/>
              <a:miter/>
            </a:ln>
          </p:spPr>
          <p:txBody>
            <a:bodyPr vert="horz" wrap="square" lIns="99569" tIns="99569" rIns="99569" bIns="99569" anchor="ctr" anchorCtr="1" compatLnSpc="1">
              <a:noAutofit/>
            </a:bodyPr>
            <a:lstStyle/>
            <a:p>
              <a:pPr marL="0" marR="0" lvl="0" indent="0" algn="ctr" defTabSz="622304"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1400" b="1" i="0" u="none" strike="noStrike" kern="1200" cap="none" spc="0" baseline="0">
                  <a:solidFill>
                    <a:srgbClr val="000000"/>
                  </a:solidFill>
                  <a:uFillTx/>
                  <a:latin typeface="Calibri Light"/>
                </a:rPr>
                <a:t>Apply for units you like</a:t>
              </a:r>
              <a:endParaRPr lang="en-US" sz="1400" b="1" i="0" u="none" strike="noStrike" kern="1200" cap="none" spc="0" baseline="0">
                <a:solidFill>
                  <a:srgbClr val="000000"/>
                </a:solidFill>
                <a:uFillTx/>
                <a:latin typeface="Calibri"/>
              </a:endParaRPr>
            </a:p>
          </p:txBody>
        </p:sp>
        <p:sp>
          <p:nvSpPr>
            <p:cNvPr id="12" name="Freeform: Shape 11">
              <a:extLst>
                <a:ext uri="{FF2B5EF4-FFF2-40B4-BE49-F238E27FC236}">
                  <a16:creationId xmlns:a16="http://schemas.microsoft.com/office/drawing/2014/main" id="{BB7D9184-5F40-4089-ACB7-FEE85E735E95}"/>
                </a:ext>
              </a:extLst>
            </p:cNvPr>
            <p:cNvSpPr/>
            <p:nvPr/>
          </p:nvSpPr>
          <p:spPr>
            <a:xfrm>
              <a:off x="3021717" y="3758220"/>
              <a:ext cx="411461" cy="91440"/>
            </a:xfrm>
            <a:custGeom>
              <a:avLst/>
              <a:gdLst>
                <a:gd name="f0" fmla="val 10800000"/>
                <a:gd name="f1" fmla="val 5400000"/>
                <a:gd name="f2" fmla="val 180"/>
                <a:gd name="f3" fmla="val w"/>
                <a:gd name="f4" fmla="val h"/>
                <a:gd name="f5" fmla="val 0"/>
                <a:gd name="f6" fmla="val 411461"/>
                <a:gd name="f7" fmla="val 91440"/>
                <a:gd name="f8" fmla="val 45720"/>
                <a:gd name="f9" fmla="+- 0 0 -90"/>
                <a:gd name="f10" fmla="*/ f3 1 411461"/>
                <a:gd name="f11" fmla="*/ f4 1 91440"/>
                <a:gd name="f12" fmla="+- f7 0 f5"/>
                <a:gd name="f13" fmla="+- f6 0 f5"/>
                <a:gd name="f14" fmla="*/ f9 f0 1"/>
                <a:gd name="f15" fmla="*/ f13 1 411461"/>
                <a:gd name="f16" fmla="*/ f12 1 91440"/>
                <a:gd name="f17" fmla="*/ 0 f13 1"/>
                <a:gd name="f18" fmla="*/ 45720 f12 1"/>
                <a:gd name="f19" fmla="*/ 411461 f13 1"/>
                <a:gd name="f20" fmla="*/ f14 1 f2"/>
                <a:gd name="f21" fmla="*/ f17 1 411461"/>
                <a:gd name="f22" fmla="*/ f18 1 91440"/>
                <a:gd name="f23" fmla="*/ f19 1 411461"/>
                <a:gd name="f24" fmla="*/ f5 1 f15"/>
                <a:gd name="f25" fmla="*/ f6 1 f15"/>
                <a:gd name="f26" fmla="*/ f5 1 f16"/>
                <a:gd name="f27" fmla="*/ f7 1 f16"/>
                <a:gd name="f28" fmla="+- f20 0 f1"/>
                <a:gd name="f29" fmla="*/ f21 1 f15"/>
                <a:gd name="f30" fmla="*/ f22 1 f16"/>
                <a:gd name="f31" fmla="*/ f23 1 f15"/>
                <a:gd name="f32" fmla="*/ f24 f10 1"/>
                <a:gd name="f33" fmla="*/ f25 f10 1"/>
                <a:gd name="f34" fmla="*/ f27 f11 1"/>
                <a:gd name="f35" fmla="*/ f26 f11 1"/>
                <a:gd name="f36" fmla="*/ f29 f10 1"/>
                <a:gd name="f37" fmla="*/ f30 f11 1"/>
                <a:gd name="f38" fmla="*/ f31 f10 1"/>
              </a:gdLst>
              <a:ahLst/>
              <a:cxnLst>
                <a:cxn ang="3cd4">
                  <a:pos x="hc" y="t"/>
                </a:cxn>
                <a:cxn ang="0">
                  <a:pos x="r" y="vc"/>
                </a:cxn>
                <a:cxn ang="cd4">
                  <a:pos x="hc" y="b"/>
                </a:cxn>
                <a:cxn ang="cd2">
                  <a:pos x="l" y="vc"/>
                </a:cxn>
                <a:cxn ang="f28">
                  <a:pos x="f36" y="f37"/>
                </a:cxn>
                <a:cxn ang="f28">
                  <a:pos x="f38" y="f37"/>
                </a:cxn>
              </a:cxnLst>
              <a:rect l="f32" t="f35" r="f33" b="f34"/>
              <a:pathLst>
                <a:path w="411461" h="91440">
                  <a:moveTo>
                    <a:pt x="f5" y="f8"/>
                  </a:moveTo>
                  <a:lnTo>
                    <a:pt x="f6" y="f8"/>
                  </a:lnTo>
                </a:path>
              </a:pathLst>
            </a:custGeom>
            <a:noFill/>
            <a:ln w="12701" cap="flat">
              <a:solidFill>
                <a:srgbClr val="7CADAA"/>
              </a:solidFill>
              <a:prstDash val="solid"/>
              <a:miter/>
              <a:tailEnd type="arrow"/>
            </a:ln>
          </p:spPr>
          <p:txBody>
            <a:bodyPr vert="horz" wrap="square" lIns="207376" tIns="43507" rIns="207376" bIns="43507" anchor="ctr" anchorCtr="1" compatLnSpc="1">
              <a:noAutofit/>
            </a:bodyPr>
            <a:lstStyle/>
            <a:p>
              <a:pPr marL="0" marR="0" lvl="0" indent="0" algn="ctr" defTabSz="222254" rtl="0" fontAlgn="auto" hangingPunct="1">
                <a:lnSpc>
                  <a:spcPct val="90000"/>
                </a:lnSpc>
                <a:spcBef>
                  <a:spcPts val="0"/>
                </a:spcBef>
                <a:spcAft>
                  <a:spcPts val="200"/>
                </a:spcAft>
                <a:buNone/>
                <a:tabLst/>
                <a:defRPr sz="1800" b="0" i="0" u="none" strike="noStrike" kern="0" cap="none" spc="0" baseline="0">
                  <a:solidFill>
                    <a:srgbClr val="000000"/>
                  </a:solidFill>
                  <a:uFillTx/>
                </a:defRPr>
              </a:pPr>
              <a:endParaRPr lang="en-US" sz="500" b="0" i="0" u="none" strike="noStrike" kern="1200" cap="none" spc="0" baseline="0">
                <a:solidFill>
                  <a:srgbClr val="000000"/>
                </a:solidFill>
                <a:uFillTx/>
                <a:latin typeface="Calibri"/>
              </a:endParaRPr>
            </a:p>
          </p:txBody>
        </p:sp>
        <p:sp>
          <p:nvSpPr>
            <p:cNvPr id="13" name="Freeform: Shape 12">
              <a:extLst>
                <a:ext uri="{FF2B5EF4-FFF2-40B4-BE49-F238E27FC236}">
                  <a16:creationId xmlns:a16="http://schemas.microsoft.com/office/drawing/2014/main" id="{2F465AFA-39E9-4272-82B6-B372BC044998}"/>
                </a:ext>
              </a:extLst>
            </p:cNvPr>
            <p:cNvSpPr/>
            <p:nvPr/>
          </p:nvSpPr>
          <p:spPr>
            <a:xfrm>
              <a:off x="1101504" y="3227347"/>
              <a:ext cx="1922004" cy="1153204"/>
            </a:xfrm>
            <a:custGeom>
              <a:avLst/>
              <a:gdLst>
                <a:gd name="f0" fmla="val 10800000"/>
                <a:gd name="f1" fmla="val 5400000"/>
                <a:gd name="f2" fmla="val 180"/>
                <a:gd name="f3" fmla="val w"/>
                <a:gd name="f4" fmla="val h"/>
                <a:gd name="f5" fmla="val 0"/>
                <a:gd name="f6" fmla="val 1922005"/>
                <a:gd name="f7" fmla="val 1153203"/>
                <a:gd name="f8" fmla="+- 0 0 -90"/>
                <a:gd name="f9" fmla="*/ f3 1 1922005"/>
                <a:gd name="f10" fmla="*/ f4 1 1153203"/>
                <a:gd name="f11" fmla="+- f7 0 f5"/>
                <a:gd name="f12" fmla="+- f6 0 f5"/>
                <a:gd name="f13" fmla="*/ f8 f0 1"/>
                <a:gd name="f14" fmla="*/ f12 1 1922005"/>
                <a:gd name="f15" fmla="*/ f11 1 1153203"/>
                <a:gd name="f16" fmla="*/ 0 f12 1"/>
                <a:gd name="f17" fmla="*/ 0 f11 1"/>
                <a:gd name="f18" fmla="*/ 1922005 f12 1"/>
                <a:gd name="f19" fmla="*/ 1153203 f11 1"/>
                <a:gd name="f20" fmla="*/ f13 1 f2"/>
                <a:gd name="f21" fmla="*/ f16 1 1922005"/>
                <a:gd name="f22" fmla="*/ f17 1 1153203"/>
                <a:gd name="f23" fmla="*/ f18 1 1922005"/>
                <a:gd name="f24" fmla="*/ f19 1 1153203"/>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1922005" h="1153203">
                  <a:moveTo>
                    <a:pt x="f5" y="f5"/>
                  </a:moveTo>
                  <a:lnTo>
                    <a:pt x="f6" y="f5"/>
                  </a:lnTo>
                  <a:lnTo>
                    <a:pt x="f6" y="f7"/>
                  </a:lnTo>
                  <a:lnTo>
                    <a:pt x="f5" y="f7"/>
                  </a:lnTo>
                  <a:lnTo>
                    <a:pt x="f5" y="f5"/>
                  </a:lnTo>
                  <a:close/>
                </a:path>
              </a:pathLst>
            </a:custGeom>
            <a:solidFill>
              <a:srgbClr val="73A8A5"/>
            </a:solidFill>
            <a:ln w="25402" cap="flat">
              <a:solidFill>
                <a:srgbClr val="FFFFFF"/>
              </a:solidFill>
              <a:prstDash val="solid"/>
              <a:miter/>
            </a:ln>
          </p:spPr>
          <p:txBody>
            <a:bodyPr vert="horz" wrap="square" lIns="99569" tIns="99569" rIns="99569" bIns="99569" anchor="ctr" anchorCtr="1" compatLnSpc="1">
              <a:noAutofit/>
            </a:bodyPr>
            <a:lstStyle/>
            <a:p>
              <a:pPr marL="0" marR="0" lvl="0" indent="0" algn="ctr" defTabSz="622304"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1400" b="1" i="0" u="none" strike="noStrike" kern="1200" cap="none" spc="0" baseline="0">
                  <a:solidFill>
                    <a:srgbClr val="000000"/>
                  </a:solidFill>
                  <a:uFillTx/>
                  <a:latin typeface="Calibri Light"/>
                </a:rPr>
                <a:t>If your application is accepted, submit a Landlord Package to HPD/NYCHA for review</a:t>
              </a:r>
              <a:endParaRPr lang="en-US" sz="1400" b="1" i="0" u="none" strike="noStrike" kern="1200" cap="none" spc="0" baseline="0">
                <a:solidFill>
                  <a:srgbClr val="000000"/>
                </a:solidFill>
                <a:uFillTx/>
                <a:latin typeface="Calibri"/>
              </a:endParaRPr>
            </a:p>
          </p:txBody>
        </p:sp>
        <p:sp>
          <p:nvSpPr>
            <p:cNvPr id="14" name="Freeform: Shape 13">
              <a:extLst>
                <a:ext uri="{FF2B5EF4-FFF2-40B4-BE49-F238E27FC236}">
                  <a16:creationId xmlns:a16="http://schemas.microsoft.com/office/drawing/2014/main" id="{461275D7-B57F-4A01-A4AD-19CA5E8B2F5E}"/>
                </a:ext>
              </a:extLst>
            </p:cNvPr>
            <p:cNvSpPr/>
            <p:nvPr/>
          </p:nvSpPr>
          <p:spPr>
            <a:xfrm>
              <a:off x="5385779" y="3758220"/>
              <a:ext cx="411461" cy="91440"/>
            </a:xfrm>
            <a:custGeom>
              <a:avLst/>
              <a:gdLst>
                <a:gd name="f0" fmla="val 10800000"/>
                <a:gd name="f1" fmla="val 5400000"/>
                <a:gd name="f2" fmla="val 180"/>
                <a:gd name="f3" fmla="val w"/>
                <a:gd name="f4" fmla="val h"/>
                <a:gd name="f5" fmla="val 0"/>
                <a:gd name="f6" fmla="val 411461"/>
                <a:gd name="f7" fmla="val 91440"/>
                <a:gd name="f8" fmla="val 45720"/>
                <a:gd name="f9" fmla="+- 0 0 -90"/>
                <a:gd name="f10" fmla="*/ f3 1 411461"/>
                <a:gd name="f11" fmla="*/ f4 1 91440"/>
                <a:gd name="f12" fmla="+- f7 0 f5"/>
                <a:gd name="f13" fmla="+- f6 0 f5"/>
                <a:gd name="f14" fmla="*/ f9 f0 1"/>
                <a:gd name="f15" fmla="*/ f13 1 411461"/>
                <a:gd name="f16" fmla="*/ f12 1 91440"/>
                <a:gd name="f17" fmla="*/ 0 f13 1"/>
                <a:gd name="f18" fmla="*/ 45720 f12 1"/>
                <a:gd name="f19" fmla="*/ 411461 f13 1"/>
                <a:gd name="f20" fmla="*/ f14 1 f2"/>
                <a:gd name="f21" fmla="*/ f17 1 411461"/>
                <a:gd name="f22" fmla="*/ f18 1 91440"/>
                <a:gd name="f23" fmla="*/ f19 1 411461"/>
                <a:gd name="f24" fmla="*/ f5 1 f15"/>
                <a:gd name="f25" fmla="*/ f6 1 f15"/>
                <a:gd name="f26" fmla="*/ f5 1 f16"/>
                <a:gd name="f27" fmla="*/ f7 1 f16"/>
                <a:gd name="f28" fmla="+- f20 0 f1"/>
                <a:gd name="f29" fmla="*/ f21 1 f15"/>
                <a:gd name="f30" fmla="*/ f22 1 f16"/>
                <a:gd name="f31" fmla="*/ f23 1 f15"/>
                <a:gd name="f32" fmla="*/ f24 f10 1"/>
                <a:gd name="f33" fmla="*/ f25 f10 1"/>
                <a:gd name="f34" fmla="*/ f27 f11 1"/>
                <a:gd name="f35" fmla="*/ f26 f11 1"/>
                <a:gd name="f36" fmla="*/ f29 f10 1"/>
                <a:gd name="f37" fmla="*/ f30 f11 1"/>
                <a:gd name="f38" fmla="*/ f31 f10 1"/>
              </a:gdLst>
              <a:ahLst/>
              <a:cxnLst>
                <a:cxn ang="3cd4">
                  <a:pos x="hc" y="t"/>
                </a:cxn>
                <a:cxn ang="0">
                  <a:pos x="r" y="vc"/>
                </a:cxn>
                <a:cxn ang="cd4">
                  <a:pos x="hc" y="b"/>
                </a:cxn>
                <a:cxn ang="cd2">
                  <a:pos x="l" y="vc"/>
                </a:cxn>
                <a:cxn ang="f28">
                  <a:pos x="f36" y="f37"/>
                </a:cxn>
                <a:cxn ang="f28">
                  <a:pos x="f38" y="f37"/>
                </a:cxn>
              </a:cxnLst>
              <a:rect l="f32" t="f35" r="f33" b="f34"/>
              <a:pathLst>
                <a:path w="411461" h="91440">
                  <a:moveTo>
                    <a:pt x="f5" y="f8"/>
                  </a:moveTo>
                  <a:lnTo>
                    <a:pt x="f6" y="f8"/>
                  </a:lnTo>
                </a:path>
              </a:pathLst>
            </a:custGeom>
            <a:noFill/>
            <a:ln w="12701" cap="flat">
              <a:solidFill>
                <a:srgbClr val="87B3B0"/>
              </a:solidFill>
              <a:prstDash val="solid"/>
              <a:miter/>
              <a:tailEnd type="arrow"/>
            </a:ln>
          </p:spPr>
          <p:txBody>
            <a:bodyPr vert="horz" wrap="square" lIns="207376" tIns="43507" rIns="207376" bIns="43507" anchor="ctr" anchorCtr="1" compatLnSpc="1">
              <a:noAutofit/>
            </a:bodyPr>
            <a:lstStyle/>
            <a:p>
              <a:pPr marL="0" marR="0" lvl="0" indent="0" algn="ctr" defTabSz="222254" rtl="0" fontAlgn="auto" hangingPunct="1">
                <a:lnSpc>
                  <a:spcPct val="90000"/>
                </a:lnSpc>
                <a:spcBef>
                  <a:spcPts val="0"/>
                </a:spcBef>
                <a:spcAft>
                  <a:spcPts val="200"/>
                </a:spcAft>
                <a:buNone/>
                <a:tabLst/>
                <a:defRPr sz="1800" b="0" i="0" u="none" strike="noStrike" kern="0" cap="none" spc="0" baseline="0">
                  <a:solidFill>
                    <a:srgbClr val="000000"/>
                  </a:solidFill>
                  <a:uFillTx/>
                </a:defRPr>
              </a:pPr>
              <a:endParaRPr lang="en-US" sz="500" b="0" i="0" u="none" strike="noStrike" kern="1200" cap="none" spc="0" baseline="0">
                <a:solidFill>
                  <a:srgbClr val="000000"/>
                </a:solidFill>
                <a:uFillTx/>
                <a:latin typeface="Calibri"/>
              </a:endParaRPr>
            </a:p>
          </p:txBody>
        </p:sp>
        <p:sp>
          <p:nvSpPr>
            <p:cNvPr id="15" name="Freeform: Shape 14">
              <a:extLst>
                <a:ext uri="{FF2B5EF4-FFF2-40B4-BE49-F238E27FC236}">
                  <a16:creationId xmlns:a16="http://schemas.microsoft.com/office/drawing/2014/main" id="{026575FD-0CA6-4AFB-A6DE-77D2F81627CD}"/>
                </a:ext>
              </a:extLst>
            </p:cNvPr>
            <p:cNvSpPr/>
            <p:nvPr/>
          </p:nvSpPr>
          <p:spPr>
            <a:xfrm>
              <a:off x="3465576" y="3227347"/>
              <a:ext cx="1922004" cy="1153204"/>
            </a:xfrm>
            <a:custGeom>
              <a:avLst/>
              <a:gdLst>
                <a:gd name="f0" fmla="val 10800000"/>
                <a:gd name="f1" fmla="val 5400000"/>
                <a:gd name="f2" fmla="val 180"/>
                <a:gd name="f3" fmla="val w"/>
                <a:gd name="f4" fmla="val h"/>
                <a:gd name="f5" fmla="val 0"/>
                <a:gd name="f6" fmla="val 1922005"/>
                <a:gd name="f7" fmla="val 1153203"/>
                <a:gd name="f8" fmla="+- 0 0 -90"/>
                <a:gd name="f9" fmla="*/ f3 1 1922005"/>
                <a:gd name="f10" fmla="*/ f4 1 1153203"/>
                <a:gd name="f11" fmla="+- f7 0 f5"/>
                <a:gd name="f12" fmla="+- f6 0 f5"/>
                <a:gd name="f13" fmla="*/ f8 f0 1"/>
                <a:gd name="f14" fmla="*/ f12 1 1922005"/>
                <a:gd name="f15" fmla="*/ f11 1 1153203"/>
                <a:gd name="f16" fmla="*/ 0 f12 1"/>
                <a:gd name="f17" fmla="*/ 0 f11 1"/>
                <a:gd name="f18" fmla="*/ 1922005 f12 1"/>
                <a:gd name="f19" fmla="*/ 1153203 f11 1"/>
                <a:gd name="f20" fmla="*/ f13 1 f2"/>
                <a:gd name="f21" fmla="*/ f16 1 1922005"/>
                <a:gd name="f22" fmla="*/ f17 1 1153203"/>
                <a:gd name="f23" fmla="*/ f18 1 1922005"/>
                <a:gd name="f24" fmla="*/ f19 1 1153203"/>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1922005" h="1153203">
                  <a:moveTo>
                    <a:pt x="f5" y="f5"/>
                  </a:moveTo>
                  <a:lnTo>
                    <a:pt x="f6" y="f5"/>
                  </a:lnTo>
                  <a:lnTo>
                    <a:pt x="f6" y="f7"/>
                  </a:lnTo>
                  <a:lnTo>
                    <a:pt x="f5" y="f7"/>
                  </a:lnTo>
                  <a:lnTo>
                    <a:pt x="f5" y="f5"/>
                  </a:lnTo>
                  <a:close/>
                </a:path>
              </a:pathLst>
            </a:custGeom>
            <a:solidFill>
              <a:srgbClr val="7EAEAA"/>
            </a:solidFill>
            <a:ln w="25402" cap="flat">
              <a:solidFill>
                <a:srgbClr val="FFFFFF"/>
              </a:solidFill>
              <a:prstDash val="solid"/>
              <a:miter/>
            </a:ln>
          </p:spPr>
          <p:txBody>
            <a:bodyPr vert="horz" wrap="square" lIns="99569" tIns="99569" rIns="99569" bIns="99569" anchor="ctr" anchorCtr="1" compatLnSpc="1">
              <a:noAutofit/>
            </a:bodyPr>
            <a:lstStyle/>
            <a:p>
              <a:pPr marL="0" marR="0" lvl="0" indent="0" algn="ctr" defTabSz="622304"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1400" b="1" i="0" u="none" strike="noStrike" kern="1200" cap="none" spc="0" baseline="0">
                  <a:solidFill>
                    <a:srgbClr val="000000"/>
                  </a:solidFill>
                  <a:uFillTx/>
                  <a:latin typeface="Calibri Light"/>
                </a:rPr>
                <a:t>HPD/NYCHA review the paperwork, then make sure the unit is safe</a:t>
              </a:r>
              <a:endParaRPr lang="en-US" sz="1400" b="1" i="0" u="none" strike="noStrike" kern="1200" cap="none" spc="0" baseline="0">
                <a:solidFill>
                  <a:srgbClr val="000000"/>
                </a:solidFill>
                <a:uFillTx/>
                <a:latin typeface="Calibri"/>
              </a:endParaRPr>
            </a:p>
          </p:txBody>
        </p:sp>
        <p:sp>
          <p:nvSpPr>
            <p:cNvPr id="16" name="Freeform: Shape 15">
              <a:extLst>
                <a:ext uri="{FF2B5EF4-FFF2-40B4-BE49-F238E27FC236}">
                  <a16:creationId xmlns:a16="http://schemas.microsoft.com/office/drawing/2014/main" id="{526E147C-F8AC-4228-BAD1-0B5AF6644A28}"/>
                </a:ext>
              </a:extLst>
            </p:cNvPr>
            <p:cNvSpPr/>
            <p:nvPr/>
          </p:nvSpPr>
          <p:spPr>
            <a:xfrm>
              <a:off x="2062511" y="4378750"/>
              <a:ext cx="4728133" cy="411461"/>
            </a:xfrm>
            <a:custGeom>
              <a:avLst/>
              <a:gdLst>
                <a:gd name="f0" fmla="val 10800000"/>
                <a:gd name="f1" fmla="val 5400000"/>
                <a:gd name="f2" fmla="val 180"/>
                <a:gd name="f3" fmla="val w"/>
                <a:gd name="f4" fmla="val h"/>
                <a:gd name="f5" fmla="val 0"/>
                <a:gd name="f6" fmla="val 4728134"/>
                <a:gd name="f7" fmla="val 411461"/>
                <a:gd name="f8" fmla="val 222830"/>
                <a:gd name="f9" fmla="+- 0 0 -90"/>
                <a:gd name="f10" fmla="*/ f3 1 4728134"/>
                <a:gd name="f11" fmla="*/ f4 1 411461"/>
                <a:gd name="f12" fmla="+- f7 0 f5"/>
                <a:gd name="f13" fmla="+- f6 0 f5"/>
                <a:gd name="f14" fmla="*/ f9 f0 1"/>
                <a:gd name="f15" fmla="*/ f13 1 4728134"/>
                <a:gd name="f16" fmla="*/ f12 1 411461"/>
                <a:gd name="f17" fmla="*/ 4728134 f13 1"/>
                <a:gd name="f18" fmla="*/ 0 f12 1"/>
                <a:gd name="f19" fmla="*/ 222830 f12 1"/>
                <a:gd name="f20" fmla="*/ 0 f13 1"/>
                <a:gd name="f21" fmla="*/ 411461 f12 1"/>
                <a:gd name="f22" fmla="*/ f14 1 f2"/>
                <a:gd name="f23" fmla="*/ f17 1 4728134"/>
                <a:gd name="f24" fmla="*/ f18 1 411461"/>
                <a:gd name="f25" fmla="*/ f19 1 411461"/>
                <a:gd name="f26" fmla="*/ f20 1 4728134"/>
                <a:gd name="f27" fmla="*/ f21 1 411461"/>
                <a:gd name="f28" fmla="*/ f5 1 f15"/>
                <a:gd name="f29" fmla="*/ f6 1 f15"/>
                <a:gd name="f30" fmla="*/ f5 1 f16"/>
                <a:gd name="f31" fmla="*/ f7 1 f16"/>
                <a:gd name="f32" fmla="+- f22 0 f1"/>
                <a:gd name="f33" fmla="*/ f23 1 f15"/>
                <a:gd name="f34" fmla="*/ f24 1 f16"/>
                <a:gd name="f35" fmla="*/ f25 1 f16"/>
                <a:gd name="f36" fmla="*/ f26 1 f15"/>
                <a:gd name="f37" fmla="*/ f27 1 f16"/>
                <a:gd name="f38" fmla="*/ f28 f10 1"/>
                <a:gd name="f39" fmla="*/ f29 f10 1"/>
                <a:gd name="f40" fmla="*/ f31 f11 1"/>
                <a:gd name="f41" fmla="*/ f30 f11 1"/>
                <a:gd name="f42" fmla="*/ f33 f10 1"/>
                <a:gd name="f43" fmla="*/ f34 f11 1"/>
                <a:gd name="f44" fmla="*/ f35 f11 1"/>
                <a:gd name="f45" fmla="*/ f36 f10 1"/>
                <a:gd name="f46" fmla="*/ f37 f11 1"/>
              </a:gdLst>
              <a:ahLst/>
              <a:cxnLst>
                <a:cxn ang="3cd4">
                  <a:pos x="hc" y="t"/>
                </a:cxn>
                <a:cxn ang="0">
                  <a:pos x="r" y="vc"/>
                </a:cxn>
                <a:cxn ang="cd4">
                  <a:pos x="hc" y="b"/>
                </a:cxn>
                <a:cxn ang="cd2">
                  <a:pos x="l" y="vc"/>
                </a:cxn>
                <a:cxn ang="f32">
                  <a:pos x="f42" y="f43"/>
                </a:cxn>
                <a:cxn ang="f32">
                  <a:pos x="f42" y="f44"/>
                </a:cxn>
                <a:cxn ang="f32">
                  <a:pos x="f45" y="f44"/>
                </a:cxn>
                <a:cxn ang="f32">
                  <a:pos x="f45" y="f46"/>
                </a:cxn>
              </a:cxnLst>
              <a:rect l="f38" t="f41" r="f39" b="f40"/>
              <a:pathLst>
                <a:path w="4728134" h="411461">
                  <a:moveTo>
                    <a:pt x="f6" y="f5"/>
                  </a:moveTo>
                  <a:lnTo>
                    <a:pt x="f6" y="f8"/>
                  </a:lnTo>
                  <a:lnTo>
                    <a:pt x="f5" y="f8"/>
                  </a:lnTo>
                  <a:lnTo>
                    <a:pt x="f5" y="f7"/>
                  </a:lnTo>
                </a:path>
              </a:pathLst>
            </a:custGeom>
            <a:noFill/>
            <a:ln w="12701" cap="flat">
              <a:solidFill>
                <a:srgbClr val="92B9B6"/>
              </a:solidFill>
              <a:prstDash val="solid"/>
              <a:miter/>
              <a:tailEnd type="arrow"/>
            </a:ln>
          </p:spPr>
          <p:txBody>
            <a:bodyPr vert="horz" wrap="square" lIns="2258046" tIns="203518" rIns="2258046" bIns="203518" anchor="ctr" anchorCtr="1" compatLnSpc="1">
              <a:noAutofit/>
            </a:bodyPr>
            <a:lstStyle/>
            <a:p>
              <a:pPr marL="0" marR="0" lvl="0" indent="0" algn="ctr" defTabSz="222254" rtl="0" fontAlgn="auto" hangingPunct="1">
                <a:lnSpc>
                  <a:spcPct val="90000"/>
                </a:lnSpc>
                <a:spcBef>
                  <a:spcPts val="0"/>
                </a:spcBef>
                <a:spcAft>
                  <a:spcPts val="200"/>
                </a:spcAft>
                <a:buNone/>
                <a:tabLst/>
                <a:defRPr sz="1800" b="0" i="0" u="none" strike="noStrike" kern="0" cap="none" spc="0" baseline="0">
                  <a:solidFill>
                    <a:srgbClr val="000000"/>
                  </a:solidFill>
                  <a:uFillTx/>
                </a:defRPr>
              </a:pPr>
              <a:endParaRPr lang="en-US" sz="500" b="0" i="0" u="none" strike="noStrike" kern="1200" cap="none" spc="0" baseline="0">
                <a:solidFill>
                  <a:srgbClr val="000000"/>
                </a:solidFill>
                <a:uFillTx/>
                <a:latin typeface="Calibri"/>
              </a:endParaRPr>
            </a:p>
          </p:txBody>
        </p:sp>
        <p:sp>
          <p:nvSpPr>
            <p:cNvPr id="17" name="Freeform: Shape 16">
              <a:extLst>
                <a:ext uri="{FF2B5EF4-FFF2-40B4-BE49-F238E27FC236}">
                  <a16:creationId xmlns:a16="http://schemas.microsoft.com/office/drawing/2014/main" id="{0DF6FD00-A38A-4BD1-8D0A-C4239358ACC5}"/>
                </a:ext>
              </a:extLst>
            </p:cNvPr>
            <p:cNvSpPr/>
            <p:nvPr/>
          </p:nvSpPr>
          <p:spPr>
            <a:xfrm>
              <a:off x="5829638" y="3227347"/>
              <a:ext cx="1922004" cy="1153204"/>
            </a:xfrm>
            <a:custGeom>
              <a:avLst/>
              <a:gdLst>
                <a:gd name="f0" fmla="val 10800000"/>
                <a:gd name="f1" fmla="val 5400000"/>
                <a:gd name="f2" fmla="val 180"/>
                <a:gd name="f3" fmla="val w"/>
                <a:gd name="f4" fmla="val h"/>
                <a:gd name="f5" fmla="val 0"/>
                <a:gd name="f6" fmla="val 1922005"/>
                <a:gd name="f7" fmla="val 1153203"/>
                <a:gd name="f8" fmla="+- 0 0 -90"/>
                <a:gd name="f9" fmla="*/ f3 1 1922005"/>
                <a:gd name="f10" fmla="*/ f4 1 1153203"/>
                <a:gd name="f11" fmla="+- f7 0 f5"/>
                <a:gd name="f12" fmla="+- f6 0 f5"/>
                <a:gd name="f13" fmla="*/ f8 f0 1"/>
                <a:gd name="f14" fmla="*/ f12 1 1922005"/>
                <a:gd name="f15" fmla="*/ f11 1 1153203"/>
                <a:gd name="f16" fmla="*/ 0 f12 1"/>
                <a:gd name="f17" fmla="*/ 0 f11 1"/>
                <a:gd name="f18" fmla="*/ 1922005 f12 1"/>
                <a:gd name="f19" fmla="*/ 1153203 f11 1"/>
                <a:gd name="f20" fmla="*/ f13 1 f2"/>
                <a:gd name="f21" fmla="*/ f16 1 1922005"/>
                <a:gd name="f22" fmla="*/ f17 1 1153203"/>
                <a:gd name="f23" fmla="*/ f18 1 1922005"/>
                <a:gd name="f24" fmla="*/ f19 1 1153203"/>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1922005" h="1153203">
                  <a:moveTo>
                    <a:pt x="f5" y="f5"/>
                  </a:moveTo>
                  <a:lnTo>
                    <a:pt x="f6" y="f5"/>
                  </a:lnTo>
                  <a:lnTo>
                    <a:pt x="f6" y="f7"/>
                  </a:lnTo>
                  <a:lnTo>
                    <a:pt x="f5" y="f7"/>
                  </a:lnTo>
                  <a:lnTo>
                    <a:pt x="f5" y="f5"/>
                  </a:lnTo>
                  <a:close/>
                </a:path>
              </a:pathLst>
            </a:custGeom>
            <a:solidFill>
              <a:srgbClr val="88B3B0"/>
            </a:solidFill>
            <a:ln w="25402" cap="flat">
              <a:solidFill>
                <a:srgbClr val="FFFFFF"/>
              </a:solidFill>
              <a:prstDash val="solid"/>
              <a:miter/>
            </a:ln>
          </p:spPr>
          <p:txBody>
            <a:bodyPr vert="horz" wrap="square" lIns="99569" tIns="99569" rIns="99569" bIns="99569" anchor="ctr" anchorCtr="1" compatLnSpc="1">
              <a:noAutofit/>
            </a:bodyPr>
            <a:lstStyle/>
            <a:p>
              <a:pPr marL="0" marR="0" lvl="0" indent="0" algn="ctr" defTabSz="622304"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1400" b="1" i="0" u="none" strike="noStrike" kern="1200" cap="none" spc="0" baseline="0">
                  <a:solidFill>
                    <a:srgbClr val="000000"/>
                  </a:solidFill>
                  <a:uFillTx/>
                  <a:latin typeface="Calibri Light"/>
                </a:rPr>
                <a:t>HPD/NYCHA issue a conditional move-in approval notice </a:t>
              </a:r>
              <a:endParaRPr lang="en-US" sz="1400" b="1" i="0" u="none" strike="noStrike" kern="1200" cap="none" spc="0" baseline="0">
                <a:solidFill>
                  <a:srgbClr val="000000"/>
                </a:solidFill>
                <a:uFillTx/>
                <a:latin typeface="Calibri"/>
              </a:endParaRPr>
            </a:p>
          </p:txBody>
        </p:sp>
        <p:sp>
          <p:nvSpPr>
            <p:cNvPr id="18" name="Freeform: Shape 17">
              <a:extLst>
                <a:ext uri="{FF2B5EF4-FFF2-40B4-BE49-F238E27FC236}">
                  <a16:creationId xmlns:a16="http://schemas.microsoft.com/office/drawing/2014/main" id="{C9440A50-993F-49F6-984E-85C5E8C3CAE5}"/>
                </a:ext>
              </a:extLst>
            </p:cNvPr>
            <p:cNvSpPr/>
            <p:nvPr/>
          </p:nvSpPr>
          <p:spPr>
            <a:xfrm>
              <a:off x="3021717" y="5353491"/>
              <a:ext cx="411461" cy="91440"/>
            </a:xfrm>
            <a:custGeom>
              <a:avLst/>
              <a:gdLst>
                <a:gd name="f0" fmla="val 10800000"/>
                <a:gd name="f1" fmla="val 5400000"/>
                <a:gd name="f2" fmla="val 180"/>
                <a:gd name="f3" fmla="val w"/>
                <a:gd name="f4" fmla="val h"/>
                <a:gd name="f5" fmla="val 0"/>
                <a:gd name="f6" fmla="val 411461"/>
                <a:gd name="f7" fmla="val 91440"/>
                <a:gd name="f8" fmla="val 45720"/>
                <a:gd name="f9" fmla="+- 0 0 -90"/>
                <a:gd name="f10" fmla="*/ f3 1 411461"/>
                <a:gd name="f11" fmla="*/ f4 1 91440"/>
                <a:gd name="f12" fmla="+- f7 0 f5"/>
                <a:gd name="f13" fmla="+- f6 0 f5"/>
                <a:gd name="f14" fmla="*/ f9 f0 1"/>
                <a:gd name="f15" fmla="*/ f13 1 411461"/>
                <a:gd name="f16" fmla="*/ f12 1 91440"/>
                <a:gd name="f17" fmla="*/ 0 f13 1"/>
                <a:gd name="f18" fmla="*/ 45720 f12 1"/>
                <a:gd name="f19" fmla="*/ 411461 f13 1"/>
                <a:gd name="f20" fmla="*/ f14 1 f2"/>
                <a:gd name="f21" fmla="*/ f17 1 411461"/>
                <a:gd name="f22" fmla="*/ f18 1 91440"/>
                <a:gd name="f23" fmla="*/ f19 1 411461"/>
                <a:gd name="f24" fmla="*/ f5 1 f15"/>
                <a:gd name="f25" fmla="*/ f6 1 f15"/>
                <a:gd name="f26" fmla="*/ f5 1 f16"/>
                <a:gd name="f27" fmla="*/ f7 1 f16"/>
                <a:gd name="f28" fmla="+- f20 0 f1"/>
                <a:gd name="f29" fmla="*/ f21 1 f15"/>
                <a:gd name="f30" fmla="*/ f22 1 f16"/>
                <a:gd name="f31" fmla="*/ f23 1 f15"/>
                <a:gd name="f32" fmla="*/ f24 f10 1"/>
                <a:gd name="f33" fmla="*/ f25 f10 1"/>
                <a:gd name="f34" fmla="*/ f27 f11 1"/>
                <a:gd name="f35" fmla="*/ f26 f11 1"/>
                <a:gd name="f36" fmla="*/ f29 f10 1"/>
                <a:gd name="f37" fmla="*/ f30 f11 1"/>
                <a:gd name="f38" fmla="*/ f31 f10 1"/>
              </a:gdLst>
              <a:ahLst/>
              <a:cxnLst>
                <a:cxn ang="3cd4">
                  <a:pos x="hc" y="t"/>
                </a:cxn>
                <a:cxn ang="0">
                  <a:pos x="r" y="vc"/>
                </a:cxn>
                <a:cxn ang="cd4">
                  <a:pos x="hc" y="b"/>
                </a:cxn>
                <a:cxn ang="cd2">
                  <a:pos x="l" y="vc"/>
                </a:cxn>
                <a:cxn ang="f28">
                  <a:pos x="f36" y="f37"/>
                </a:cxn>
                <a:cxn ang="f28">
                  <a:pos x="f38" y="f37"/>
                </a:cxn>
              </a:cxnLst>
              <a:rect l="f32" t="f35" r="f33" b="f34"/>
              <a:pathLst>
                <a:path w="411461" h="91440">
                  <a:moveTo>
                    <a:pt x="f5" y="f8"/>
                  </a:moveTo>
                  <a:lnTo>
                    <a:pt x="f6" y="f8"/>
                  </a:lnTo>
                </a:path>
              </a:pathLst>
            </a:custGeom>
            <a:noFill/>
            <a:ln w="12701" cap="flat">
              <a:solidFill>
                <a:srgbClr val="9CBFBC"/>
              </a:solidFill>
              <a:prstDash val="solid"/>
              <a:miter/>
              <a:tailEnd type="arrow"/>
            </a:ln>
          </p:spPr>
          <p:txBody>
            <a:bodyPr vert="horz" wrap="square" lIns="207376" tIns="43507" rIns="207376" bIns="43507" anchor="ctr" anchorCtr="1" compatLnSpc="1">
              <a:noAutofit/>
            </a:bodyPr>
            <a:lstStyle/>
            <a:p>
              <a:pPr marL="0" marR="0" lvl="0" indent="0" algn="ctr" defTabSz="222254" rtl="0" fontAlgn="auto" hangingPunct="1">
                <a:lnSpc>
                  <a:spcPct val="90000"/>
                </a:lnSpc>
                <a:spcBef>
                  <a:spcPts val="0"/>
                </a:spcBef>
                <a:spcAft>
                  <a:spcPts val="200"/>
                </a:spcAft>
                <a:buNone/>
                <a:tabLst/>
                <a:defRPr sz="1800" b="0" i="0" u="none" strike="noStrike" kern="0" cap="none" spc="0" baseline="0">
                  <a:solidFill>
                    <a:srgbClr val="000000"/>
                  </a:solidFill>
                  <a:uFillTx/>
                </a:defRPr>
              </a:pPr>
              <a:endParaRPr lang="en-US" sz="500" b="0" i="0" u="none" strike="noStrike" kern="1200" cap="none" spc="0" baseline="0">
                <a:solidFill>
                  <a:srgbClr val="000000"/>
                </a:solidFill>
                <a:uFillTx/>
                <a:latin typeface="Calibri"/>
              </a:endParaRPr>
            </a:p>
          </p:txBody>
        </p:sp>
        <p:sp>
          <p:nvSpPr>
            <p:cNvPr id="19" name="Freeform: Shape 18">
              <a:extLst>
                <a:ext uri="{FF2B5EF4-FFF2-40B4-BE49-F238E27FC236}">
                  <a16:creationId xmlns:a16="http://schemas.microsoft.com/office/drawing/2014/main" id="{87C4B189-55C2-4806-BE62-AD8966AC8E91}"/>
                </a:ext>
              </a:extLst>
            </p:cNvPr>
            <p:cNvSpPr/>
            <p:nvPr/>
          </p:nvSpPr>
          <p:spPr>
            <a:xfrm>
              <a:off x="1101504" y="4822609"/>
              <a:ext cx="1922004" cy="1153204"/>
            </a:xfrm>
            <a:custGeom>
              <a:avLst/>
              <a:gdLst>
                <a:gd name="f0" fmla="val 10800000"/>
                <a:gd name="f1" fmla="val 5400000"/>
                <a:gd name="f2" fmla="val 180"/>
                <a:gd name="f3" fmla="val w"/>
                <a:gd name="f4" fmla="val h"/>
                <a:gd name="f5" fmla="val 0"/>
                <a:gd name="f6" fmla="val 1922005"/>
                <a:gd name="f7" fmla="val 1153203"/>
                <a:gd name="f8" fmla="+- 0 0 -90"/>
                <a:gd name="f9" fmla="*/ f3 1 1922005"/>
                <a:gd name="f10" fmla="*/ f4 1 1153203"/>
                <a:gd name="f11" fmla="+- f7 0 f5"/>
                <a:gd name="f12" fmla="+- f6 0 f5"/>
                <a:gd name="f13" fmla="*/ f8 f0 1"/>
                <a:gd name="f14" fmla="*/ f12 1 1922005"/>
                <a:gd name="f15" fmla="*/ f11 1 1153203"/>
                <a:gd name="f16" fmla="*/ 0 f12 1"/>
                <a:gd name="f17" fmla="*/ 0 f11 1"/>
                <a:gd name="f18" fmla="*/ 1922005 f12 1"/>
                <a:gd name="f19" fmla="*/ 1153203 f11 1"/>
                <a:gd name="f20" fmla="*/ f13 1 f2"/>
                <a:gd name="f21" fmla="*/ f16 1 1922005"/>
                <a:gd name="f22" fmla="*/ f17 1 1153203"/>
                <a:gd name="f23" fmla="*/ f18 1 1922005"/>
                <a:gd name="f24" fmla="*/ f19 1 1153203"/>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1922005" h="1153203">
                  <a:moveTo>
                    <a:pt x="f5" y="f5"/>
                  </a:moveTo>
                  <a:lnTo>
                    <a:pt x="f6" y="f5"/>
                  </a:lnTo>
                  <a:lnTo>
                    <a:pt x="f6" y="f7"/>
                  </a:lnTo>
                  <a:lnTo>
                    <a:pt x="f5" y="f7"/>
                  </a:lnTo>
                  <a:lnTo>
                    <a:pt x="f5" y="f5"/>
                  </a:lnTo>
                  <a:close/>
                </a:path>
              </a:pathLst>
            </a:custGeom>
            <a:solidFill>
              <a:srgbClr val="92B9B6"/>
            </a:solidFill>
            <a:ln w="25402" cap="flat">
              <a:solidFill>
                <a:srgbClr val="FFFFFF"/>
              </a:solidFill>
              <a:prstDash val="solid"/>
              <a:miter/>
            </a:ln>
          </p:spPr>
          <p:txBody>
            <a:bodyPr vert="horz" wrap="square" lIns="99569" tIns="99569" rIns="99569" bIns="99569" anchor="ctr" anchorCtr="1" compatLnSpc="1">
              <a:noAutofit/>
            </a:bodyPr>
            <a:lstStyle/>
            <a:p>
              <a:pPr marL="0" marR="0" lvl="0" indent="0" algn="ctr" defTabSz="622304"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1400" b="1" i="0" u="none" strike="noStrike" kern="1200" cap="none" spc="0" baseline="0">
                  <a:solidFill>
                    <a:srgbClr val="000000"/>
                  </a:solidFill>
                  <a:uFillTx/>
                  <a:latin typeface="Calibri Light"/>
                </a:rPr>
                <a:t>You sign an official lease</a:t>
              </a:r>
              <a:endParaRPr lang="en-US" sz="1400" b="1" i="0" u="none" strike="noStrike" kern="1200" cap="none" spc="0" baseline="0">
                <a:solidFill>
                  <a:srgbClr val="000000"/>
                </a:solidFill>
                <a:uFillTx/>
                <a:latin typeface="Calibri"/>
              </a:endParaRPr>
            </a:p>
          </p:txBody>
        </p:sp>
        <p:sp>
          <p:nvSpPr>
            <p:cNvPr id="20" name="Freeform: Shape 19">
              <a:extLst>
                <a:ext uri="{FF2B5EF4-FFF2-40B4-BE49-F238E27FC236}">
                  <a16:creationId xmlns:a16="http://schemas.microsoft.com/office/drawing/2014/main" id="{32BA6A4B-C74B-45EA-9EFA-D9FC702A3C29}"/>
                </a:ext>
              </a:extLst>
            </p:cNvPr>
            <p:cNvSpPr/>
            <p:nvPr/>
          </p:nvSpPr>
          <p:spPr>
            <a:xfrm>
              <a:off x="5385779" y="5353491"/>
              <a:ext cx="411461" cy="91440"/>
            </a:xfrm>
            <a:custGeom>
              <a:avLst/>
              <a:gdLst>
                <a:gd name="f0" fmla="val 10800000"/>
                <a:gd name="f1" fmla="val 5400000"/>
                <a:gd name="f2" fmla="val 180"/>
                <a:gd name="f3" fmla="val w"/>
                <a:gd name="f4" fmla="val h"/>
                <a:gd name="f5" fmla="val 0"/>
                <a:gd name="f6" fmla="val 411461"/>
                <a:gd name="f7" fmla="val 91440"/>
                <a:gd name="f8" fmla="val 45720"/>
                <a:gd name="f9" fmla="+- 0 0 -90"/>
                <a:gd name="f10" fmla="*/ f3 1 411461"/>
                <a:gd name="f11" fmla="*/ f4 1 91440"/>
                <a:gd name="f12" fmla="+- f7 0 f5"/>
                <a:gd name="f13" fmla="+- f6 0 f5"/>
                <a:gd name="f14" fmla="*/ f9 f0 1"/>
                <a:gd name="f15" fmla="*/ f13 1 411461"/>
                <a:gd name="f16" fmla="*/ f12 1 91440"/>
                <a:gd name="f17" fmla="*/ 0 f13 1"/>
                <a:gd name="f18" fmla="*/ 45720 f12 1"/>
                <a:gd name="f19" fmla="*/ 411461 f13 1"/>
                <a:gd name="f20" fmla="*/ f14 1 f2"/>
                <a:gd name="f21" fmla="*/ f17 1 411461"/>
                <a:gd name="f22" fmla="*/ f18 1 91440"/>
                <a:gd name="f23" fmla="*/ f19 1 411461"/>
                <a:gd name="f24" fmla="*/ f5 1 f15"/>
                <a:gd name="f25" fmla="*/ f6 1 f15"/>
                <a:gd name="f26" fmla="*/ f5 1 f16"/>
                <a:gd name="f27" fmla="*/ f7 1 f16"/>
                <a:gd name="f28" fmla="+- f20 0 f1"/>
                <a:gd name="f29" fmla="*/ f21 1 f15"/>
                <a:gd name="f30" fmla="*/ f22 1 f16"/>
                <a:gd name="f31" fmla="*/ f23 1 f15"/>
                <a:gd name="f32" fmla="*/ f24 f10 1"/>
                <a:gd name="f33" fmla="*/ f25 f10 1"/>
                <a:gd name="f34" fmla="*/ f27 f11 1"/>
                <a:gd name="f35" fmla="*/ f26 f11 1"/>
                <a:gd name="f36" fmla="*/ f29 f10 1"/>
                <a:gd name="f37" fmla="*/ f30 f11 1"/>
                <a:gd name="f38" fmla="*/ f31 f10 1"/>
              </a:gdLst>
              <a:ahLst/>
              <a:cxnLst>
                <a:cxn ang="3cd4">
                  <a:pos x="hc" y="t"/>
                </a:cxn>
                <a:cxn ang="0">
                  <a:pos x="r" y="vc"/>
                </a:cxn>
                <a:cxn ang="cd4">
                  <a:pos x="hc" y="b"/>
                </a:cxn>
                <a:cxn ang="cd2">
                  <a:pos x="l" y="vc"/>
                </a:cxn>
                <a:cxn ang="f28">
                  <a:pos x="f36" y="f37"/>
                </a:cxn>
                <a:cxn ang="f28">
                  <a:pos x="f38" y="f37"/>
                </a:cxn>
              </a:cxnLst>
              <a:rect l="f32" t="f35" r="f33" b="f34"/>
              <a:pathLst>
                <a:path w="411461" h="91440">
                  <a:moveTo>
                    <a:pt x="f5" y="f8"/>
                  </a:moveTo>
                  <a:lnTo>
                    <a:pt x="f6" y="f8"/>
                  </a:lnTo>
                </a:path>
              </a:pathLst>
            </a:custGeom>
            <a:noFill/>
            <a:ln w="12701" cap="flat">
              <a:solidFill>
                <a:srgbClr val="A7C5C3"/>
              </a:solidFill>
              <a:prstDash val="solid"/>
              <a:miter/>
              <a:tailEnd type="arrow"/>
            </a:ln>
          </p:spPr>
          <p:txBody>
            <a:bodyPr vert="horz" wrap="square" lIns="207376" tIns="43507" rIns="207376" bIns="43507" anchor="ctr" anchorCtr="1" compatLnSpc="1">
              <a:noAutofit/>
            </a:bodyPr>
            <a:lstStyle/>
            <a:p>
              <a:pPr marL="0" marR="0" lvl="0" indent="0" algn="ctr" defTabSz="222254" rtl="0" fontAlgn="auto" hangingPunct="1">
                <a:lnSpc>
                  <a:spcPct val="90000"/>
                </a:lnSpc>
                <a:spcBef>
                  <a:spcPts val="0"/>
                </a:spcBef>
                <a:spcAft>
                  <a:spcPts val="200"/>
                </a:spcAft>
                <a:buNone/>
                <a:tabLst/>
                <a:defRPr sz="1800" b="0" i="0" u="none" strike="noStrike" kern="0" cap="none" spc="0" baseline="0">
                  <a:solidFill>
                    <a:srgbClr val="000000"/>
                  </a:solidFill>
                  <a:uFillTx/>
                </a:defRPr>
              </a:pPr>
              <a:endParaRPr lang="en-US" sz="500" b="0" i="0" u="none" strike="noStrike" kern="1200" cap="none" spc="0" baseline="0">
                <a:solidFill>
                  <a:srgbClr val="000000"/>
                </a:solidFill>
                <a:uFillTx/>
                <a:latin typeface="Calibri"/>
              </a:endParaRPr>
            </a:p>
          </p:txBody>
        </p:sp>
        <p:sp>
          <p:nvSpPr>
            <p:cNvPr id="21" name="Freeform: Shape 20">
              <a:extLst>
                <a:ext uri="{FF2B5EF4-FFF2-40B4-BE49-F238E27FC236}">
                  <a16:creationId xmlns:a16="http://schemas.microsoft.com/office/drawing/2014/main" id="{F359DF6F-68D6-43A8-A86D-A93B85700B61}"/>
                </a:ext>
              </a:extLst>
            </p:cNvPr>
            <p:cNvSpPr/>
            <p:nvPr/>
          </p:nvSpPr>
          <p:spPr>
            <a:xfrm>
              <a:off x="3465576" y="4822609"/>
              <a:ext cx="1922004" cy="1153204"/>
            </a:xfrm>
            <a:custGeom>
              <a:avLst/>
              <a:gdLst>
                <a:gd name="f0" fmla="val 10800000"/>
                <a:gd name="f1" fmla="val 5400000"/>
                <a:gd name="f2" fmla="val 180"/>
                <a:gd name="f3" fmla="val w"/>
                <a:gd name="f4" fmla="val h"/>
                <a:gd name="f5" fmla="val 0"/>
                <a:gd name="f6" fmla="val 1922005"/>
                <a:gd name="f7" fmla="val 1153203"/>
                <a:gd name="f8" fmla="+- 0 0 -90"/>
                <a:gd name="f9" fmla="*/ f3 1 1922005"/>
                <a:gd name="f10" fmla="*/ f4 1 1153203"/>
                <a:gd name="f11" fmla="+- f7 0 f5"/>
                <a:gd name="f12" fmla="+- f6 0 f5"/>
                <a:gd name="f13" fmla="*/ f8 f0 1"/>
                <a:gd name="f14" fmla="*/ f12 1 1922005"/>
                <a:gd name="f15" fmla="*/ f11 1 1153203"/>
                <a:gd name="f16" fmla="*/ 0 f12 1"/>
                <a:gd name="f17" fmla="*/ 0 f11 1"/>
                <a:gd name="f18" fmla="*/ 1922005 f12 1"/>
                <a:gd name="f19" fmla="*/ 1153203 f11 1"/>
                <a:gd name="f20" fmla="*/ f13 1 f2"/>
                <a:gd name="f21" fmla="*/ f16 1 1922005"/>
                <a:gd name="f22" fmla="*/ f17 1 1153203"/>
                <a:gd name="f23" fmla="*/ f18 1 1922005"/>
                <a:gd name="f24" fmla="*/ f19 1 1153203"/>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1922005" h="1153203">
                  <a:moveTo>
                    <a:pt x="f5" y="f5"/>
                  </a:moveTo>
                  <a:lnTo>
                    <a:pt x="f6" y="f5"/>
                  </a:lnTo>
                  <a:lnTo>
                    <a:pt x="f6" y="f7"/>
                  </a:lnTo>
                  <a:lnTo>
                    <a:pt x="f5" y="f7"/>
                  </a:lnTo>
                  <a:lnTo>
                    <a:pt x="f5" y="f5"/>
                  </a:lnTo>
                  <a:close/>
                </a:path>
              </a:pathLst>
            </a:custGeom>
            <a:solidFill>
              <a:srgbClr val="9DBFBC"/>
            </a:solidFill>
            <a:ln w="25402" cap="flat">
              <a:solidFill>
                <a:srgbClr val="FFFFFF"/>
              </a:solidFill>
              <a:prstDash val="solid"/>
              <a:miter/>
            </a:ln>
          </p:spPr>
          <p:txBody>
            <a:bodyPr vert="horz" wrap="square" lIns="99569" tIns="99569" rIns="99569" bIns="99569" anchor="ctr" anchorCtr="1" compatLnSpc="1">
              <a:noAutofit/>
            </a:bodyPr>
            <a:lstStyle/>
            <a:p>
              <a:pPr marL="0" marR="0" lvl="0" indent="0" algn="ctr" defTabSz="622304"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1400" b="1" i="0" u="none" strike="noStrike" kern="1200" cap="none" spc="0" baseline="0">
                  <a:solidFill>
                    <a:srgbClr val="000000"/>
                  </a:solidFill>
                  <a:uFillTx/>
                  <a:latin typeface="Calibri Light"/>
                </a:rPr>
                <a:t>Owner signs and returns lease &amp; HAP contract to HPD/NYCHA</a:t>
              </a:r>
              <a:endParaRPr lang="en-US" sz="1400" b="1" i="0" u="none" strike="noStrike" kern="1200" cap="none" spc="0" baseline="0">
                <a:solidFill>
                  <a:srgbClr val="000000"/>
                </a:solidFill>
                <a:uFillTx/>
                <a:latin typeface="Calibri"/>
              </a:endParaRPr>
            </a:p>
          </p:txBody>
        </p:sp>
        <p:sp>
          <p:nvSpPr>
            <p:cNvPr id="22" name="Freeform: Shape 21">
              <a:extLst>
                <a:ext uri="{FF2B5EF4-FFF2-40B4-BE49-F238E27FC236}">
                  <a16:creationId xmlns:a16="http://schemas.microsoft.com/office/drawing/2014/main" id="{95E0E4B4-B490-47DC-B192-B9B8A5E935D6}"/>
                </a:ext>
              </a:extLst>
            </p:cNvPr>
            <p:cNvSpPr/>
            <p:nvPr/>
          </p:nvSpPr>
          <p:spPr>
            <a:xfrm>
              <a:off x="5829638" y="4822609"/>
              <a:ext cx="1922004" cy="1153204"/>
            </a:xfrm>
            <a:custGeom>
              <a:avLst/>
              <a:gdLst>
                <a:gd name="f0" fmla="val 10800000"/>
                <a:gd name="f1" fmla="val 5400000"/>
                <a:gd name="f2" fmla="val 180"/>
                <a:gd name="f3" fmla="val w"/>
                <a:gd name="f4" fmla="val h"/>
                <a:gd name="f5" fmla="val 0"/>
                <a:gd name="f6" fmla="val 1922005"/>
                <a:gd name="f7" fmla="val 1153203"/>
                <a:gd name="f8" fmla="+- 0 0 -90"/>
                <a:gd name="f9" fmla="*/ f3 1 1922005"/>
                <a:gd name="f10" fmla="*/ f4 1 1153203"/>
                <a:gd name="f11" fmla="+- f7 0 f5"/>
                <a:gd name="f12" fmla="+- f6 0 f5"/>
                <a:gd name="f13" fmla="*/ f8 f0 1"/>
                <a:gd name="f14" fmla="*/ f12 1 1922005"/>
                <a:gd name="f15" fmla="*/ f11 1 1153203"/>
                <a:gd name="f16" fmla="*/ 0 f12 1"/>
                <a:gd name="f17" fmla="*/ 0 f11 1"/>
                <a:gd name="f18" fmla="*/ 1922005 f12 1"/>
                <a:gd name="f19" fmla="*/ 1153203 f11 1"/>
                <a:gd name="f20" fmla="*/ f13 1 f2"/>
                <a:gd name="f21" fmla="*/ f16 1 1922005"/>
                <a:gd name="f22" fmla="*/ f17 1 1153203"/>
                <a:gd name="f23" fmla="*/ f18 1 1922005"/>
                <a:gd name="f24" fmla="*/ f19 1 1153203"/>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1922005" h="1153203">
                  <a:moveTo>
                    <a:pt x="f5" y="f5"/>
                  </a:moveTo>
                  <a:lnTo>
                    <a:pt x="f6" y="f5"/>
                  </a:lnTo>
                  <a:lnTo>
                    <a:pt x="f6" y="f7"/>
                  </a:lnTo>
                  <a:lnTo>
                    <a:pt x="f5" y="f7"/>
                  </a:lnTo>
                  <a:lnTo>
                    <a:pt x="f5" y="f5"/>
                  </a:lnTo>
                  <a:close/>
                </a:path>
              </a:pathLst>
            </a:custGeom>
            <a:solidFill>
              <a:srgbClr val="A7C5C3"/>
            </a:solidFill>
            <a:ln w="25402" cap="flat">
              <a:solidFill>
                <a:srgbClr val="FFFFFF"/>
              </a:solidFill>
              <a:prstDash val="solid"/>
              <a:miter/>
            </a:ln>
          </p:spPr>
          <p:txBody>
            <a:bodyPr vert="horz" wrap="square" lIns="99569" tIns="99569" rIns="99569" bIns="99569" anchor="ctr" anchorCtr="1" compatLnSpc="1">
              <a:noAutofit/>
            </a:bodyPr>
            <a:lstStyle/>
            <a:p>
              <a:pPr marL="0" marR="0" lvl="0" indent="0" algn="ctr" defTabSz="622304"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1400" b="1" i="0" u="none" strike="noStrike" kern="1200" cap="none" spc="0" baseline="0">
                  <a:solidFill>
                    <a:srgbClr val="000000"/>
                  </a:solidFill>
                  <a:uFillTx/>
                  <a:latin typeface="Calibri Light"/>
                </a:rPr>
                <a:t>HPD/NYCHA issue Rent Breakdown letter</a:t>
              </a:r>
              <a:endParaRPr lang="en-US" sz="1400" b="1" i="0" u="none" strike="noStrike" kern="1200" cap="none" spc="0" baseline="0">
                <a:solidFill>
                  <a:srgbClr val="000000"/>
                </a:solidFill>
                <a:uFillTx/>
                <a:latin typeface="Calibri"/>
              </a:endParaRPr>
            </a:p>
          </p:txBody>
        </p:sp>
      </p:grpSp>
      <p:sp>
        <p:nvSpPr>
          <p:cNvPr id="23" name="Rectangle 5">
            <a:extLst>
              <a:ext uri="{FF2B5EF4-FFF2-40B4-BE49-F238E27FC236}">
                <a16:creationId xmlns:a16="http://schemas.microsoft.com/office/drawing/2014/main" id="{86BF8294-7261-419C-A311-661C4FEB5D43}"/>
              </a:ext>
            </a:extLst>
          </p:cNvPr>
          <p:cNvSpPr/>
          <p:nvPr/>
        </p:nvSpPr>
        <p:spPr>
          <a:xfrm>
            <a:off x="213356" y="1819363"/>
            <a:ext cx="8915400" cy="1015660"/>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6000" b="1" i="1" u="none" strike="noStrike" kern="1200" cap="none" spc="0" baseline="0">
              <a:solidFill>
                <a:srgbClr val="2C9DA0"/>
              </a:solidFill>
              <a:uFillTx/>
              <a:latin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name="Slide93">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8AF7F60A-B84A-4C35-8D2C-F90DD50CE11C}"/>
              </a:ext>
            </a:extLst>
          </p:cNvPr>
          <p:cNvSpPr txBox="1"/>
          <p:nvPr/>
        </p:nvSpPr>
        <p:spPr>
          <a:xfrm>
            <a:off x="822960" y="6459787"/>
            <a:ext cx="1854202" cy="365129"/>
          </a:xfrm>
          <a:prstGeom prst="rect">
            <a:avLst/>
          </a:prstGeom>
          <a:noFill/>
          <a:ln cap="flat">
            <a:noFill/>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7F7F7F"/>
                </a:solidFill>
                <a:uFillTx/>
                <a:latin typeface="Segoe UI" pitchFamily="34"/>
                <a:cs typeface="Segoe UI" pitchFamily="34"/>
              </a:rPr>
              <a:t>NYC HPD Division of Tenant Resources</a:t>
            </a:r>
          </a:p>
        </p:txBody>
      </p:sp>
      <p:sp>
        <p:nvSpPr>
          <p:cNvPr id="3" name="Slide Number Placeholder 3">
            <a:extLst>
              <a:ext uri="{FF2B5EF4-FFF2-40B4-BE49-F238E27FC236}">
                <a16:creationId xmlns:a16="http://schemas.microsoft.com/office/drawing/2014/main" id="{A434FD19-9B42-4508-8B6A-6A29DB47AB71}"/>
              </a:ext>
            </a:extLst>
          </p:cNvPr>
          <p:cNvSpPr txBox="1"/>
          <p:nvPr/>
        </p:nvSpPr>
        <p:spPr>
          <a:xfrm>
            <a:off x="7425339" y="6459787"/>
            <a:ext cx="984022" cy="365129"/>
          </a:xfrm>
          <a:prstGeom prst="rect">
            <a:avLst/>
          </a:prstGeom>
          <a:solidFill>
            <a:srgbClr val="487B78">
              <a:alpha val="90000"/>
            </a:srgbClr>
          </a:solid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E705385-4553-4584-A511-3E8F012E8DF5}" type="slidenum">
              <a:t>34</a:t>
            </a:fld>
            <a:endParaRPr lang="en-US" sz="1050" b="0" i="0" u="none" strike="noStrike" kern="1200" cap="none" spc="0" baseline="0">
              <a:solidFill>
                <a:srgbClr val="FFFFFF"/>
              </a:solidFill>
              <a:uFillTx/>
              <a:latin typeface="Calibri"/>
            </a:endParaRPr>
          </a:p>
        </p:txBody>
      </p:sp>
      <p:sp>
        <p:nvSpPr>
          <p:cNvPr id="4" name="Title 1">
            <a:extLst>
              <a:ext uri="{FF2B5EF4-FFF2-40B4-BE49-F238E27FC236}">
                <a16:creationId xmlns:a16="http://schemas.microsoft.com/office/drawing/2014/main" id="{F3051893-5F02-4293-B073-27F888372526}"/>
              </a:ext>
            </a:extLst>
          </p:cNvPr>
          <p:cNvSpPr txBox="1">
            <a:spLocks noGrp="1"/>
          </p:cNvSpPr>
          <p:nvPr>
            <p:ph type="title" idx="4294967295"/>
          </p:nvPr>
        </p:nvSpPr>
        <p:spPr>
          <a:xfrm>
            <a:off x="0" y="274640"/>
            <a:ext cx="9144000" cy="639759"/>
          </a:xfrm>
          <a:solidFill>
            <a:srgbClr val="487B78">
              <a:alpha val="90000"/>
            </a:srgbClr>
          </a:solidFill>
        </p:spPr>
        <p:txBody>
          <a:bodyPr/>
          <a:lstStyle/>
          <a:p>
            <a:pPr lvl="0"/>
            <a:r>
              <a:rPr lang="en-US" sz="3200">
                <a:solidFill>
                  <a:srgbClr val="FFFFFF"/>
                </a:solidFill>
              </a:rPr>
              <a:t>After finding a unit </a:t>
            </a:r>
          </a:p>
        </p:txBody>
      </p:sp>
      <p:sp>
        <p:nvSpPr>
          <p:cNvPr id="5" name="TextBox 5">
            <a:extLst>
              <a:ext uri="{FF2B5EF4-FFF2-40B4-BE49-F238E27FC236}">
                <a16:creationId xmlns:a16="http://schemas.microsoft.com/office/drawing/2014/main" id="{0E4E6BCE-56AE-40C0-B171-712AACDFC697}"/>
              </a:ext>
            </a:extLst>
          </p:cNvPr>
          <p:cNvSpPr txBox="1"/>
          <p:nvPr/>
        </p:nvSpPr>
        <p:spPr>
          <a:xfrm>
            <a:off x="408361" y="914400"/>
            <a:ext cx="8001000" cy="5109091"/>
          </a:xfrm>
          <a:prstGeom prst="rect">
            <a:avLst/>
          </a:prstGeom>
          <a:noFill/>
          <a:ln cap="flat">
            <a:noFill/>
          </a:ln>
        </p:spPr>
        <p:txBody>
          <a:bodyPr vert="horz" wrap="square" lIns="91440" tIns="45720" rIns="91440" bIns="45720" anchor="t" anchorCtr="0" compatLnSpc="1">
            <a:spAutoFit/>
          </a:bodyPr>
          <a:lstStyle/>
          <a:p>
            <a:pPr marL="457200" marR="0" lvl="0" indent="-45720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endParaRPr lang="en-US" sz="2800" b="0" i="0" u="none" strike="noStrike" kern="1200" cap="none" spc="0" baseline="0">
              <a:solidFill>
                <a:srgbClr val="000000"/>
              </a:solidFill>
              <a:uFillTx/>
              <a:latin typeface="Calibri"/>
              <a:ea typeface="Segoe UI" pitchFamily="34"/>
              <a:cs typeface="Segoe UI" pitchFamily="34"/>
            </a:endParaRPr>
          </a:p>
          <a:p>
            <a:pPr marL="971550" marR="0" lvl="1" indent="-514350" algn="l" defTabSz="914400" rtl="0" fontAlgn="auto" hangingPunct="1">
              <a:lnSpc>
                <a:spcPct val="100000"/>
              </a:lnSpc>
              <a:spcBef>
                <a:spcPts val="0"/>
              </a:spcBef>
              <a:spcAft>
                <a:spcPts val="0"/>
              </a:spcAft>
              <a:buSzPct val="100000"/>
              <a:buFont typeface="Calibri Light"/>
              <a:buAutoNum type="arabicPeriod"/>
              <a:tabLst/>
              <a:defRPr sz="1800" b="0" i="0" u="none" strike="noStrike" kern="0" cap="none" spc="0" baseline="0">
                <a:solidFill>
                  <a:srgbClr val="000000"/>
                </a:solidFill>
                <a:uFillTx/>
              </a:defRPr>
            </a:pPr>
            <a:r>
              <a:rPr lang="en-US" sz="2800" b="0" i="0" u="none" strike="noStrike" kern="1200" cap="none" spc="0" baseline="0">
                <a:solidFill>
                  <a:srgbClr val="000000"/>
                </a:solidFill>
                <a:uFillTx/>
                <a:latin typeface="Calibri"/>
                <a:ea typeface="Segoe UI" pitchFamily="34"/>
                <a:cs typeface="Segoe UI"/>
              </a:rPr>
              <a:t>Complete the apartment application</a:t>
            </a:r>
            <a:r>
              <a:rPr lang="en-US" sz="2800" b="0" i="0" u="none" strike="noStrike" kern="1200" cap="none" spc="0" baseline="0">
                <a:solidFill>
                  <a:srgbClr val="000000"/>
                </a:solidFill>
                <a:uFillTx/>
                <a:latin typeface="Calibri"/>
                <a:cs typeface="Segoe UI"/>
              </a:rPr>
              <a:t>*</a:t>
            </a:r>
            <a:r>
              <a:rPr lang="en-US" sz="2400" b="0" i="0" u="none" strike="noStrike" kern="1200" cap="none" spc="0" baseline="0">
                <a:solidFill>
                  <a:srgbClr val="000000"/>
                </a:solidFill>
                <a:uFillTx/>
                <a:latin typeface="Calibri"/>
                <a:cs typeface="Segoe UI"/>
              </a:rPr>
              <a:t>              </a:t>
            </a:r>
            <a:endParaRPr lang="en-US" sz="2800" b="0" i="0" u="none" strike="noStrike" kern="1200" cap="none" spc="0" baseline="0">
              <a:solidFill>
                <a:srgbClr val="000000"/>
              </a:solidFill>
              <a:uFillTx/>
              <a:latin typeface="Calibri"/>
              <a:cs typeface="Segoe UI"/>
            </a:endParaRPr>
          </a:p>
          <a:p>
            <a:pPr marL="971550" marR="0" lvl="1" indent="-514350" algn="l" defTabSz="914400" rtl="0" fontAlgn="auto" hangingPunct="1">
              <a:lnSpc>
                <a:spcPct val="100000"/>
              </a:lnSpc>
              <a:spcBef>
                <a:spcPts val="0"/>
              </a:spcBef>
              <a:spcAft>
                <a:spcPts val="0"/>
              </a:spcAft>
              <a:buSzPct val="100000"/>
              <a:buFont typeface="Calibri Light"/>
              <a:buAutoNum type="arabicPeriod"/>
              <a:tabLst/>
              <a:defRPr sz="1800" b="0" i="0" u="none" strike="noStrike" kern="0" cap="none" spc="0" baseline="0">
                <a:solidFill>
                  <a:srgbClr val="000000"/>
                </a:solidFill>
                <a:uFillTx/>
              </a:defRPr>
            </a:pPr>
            <a:endParaRPr lang="en-US" sz="2800" b="0" i="0" u="none" strike="noStrike" kern="1200" cap="none" spc="0" baseline="0">
              <a:solidFill>
                <a:srgbClr val="000000"/>
              </a:solidFill>
              <a:uFillTx/>
              <a:latin typeface="Calibri"/>
              <a:ea typeface="Segoe UI" pitchFamily="34"/>
              <a:cs typeface="Segoe UI"/>
            </a:endParaRPr>
          </a:p>
          <a:p>
            <a:pPr marL="457200" marR="0" lvl="1"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800" b="0" i="0" u="none" strike="noStrike" kern="1200" cap="none" spc="0" baseline="0">
                <a:solidFill>
                  <a:srgbClr val="000000"/>
                </a:solidFill>
                <a:uFillTx/>
                <a:latin typeface="Calibri"/>
                <a:ea typeface="Segoe UI" pitchFamily="34"/>
                <a:cs typeface="Segoe UI"/>
              </a:rPr>
              <a:t>2.   Background/credit check*</a:t>
            </a:r>
          </a:p>
          <a:p>
            <a:pPr marL="457200" marR="0" lvl="1"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800" b="0" i="0" u="none" strike="noStrike" kern="1200" cap="none" spc="0" baseline="0">
              <a:solidFill>
                <a:srgbClr val="000000"/>
              </a:solidFill>
              <a:uFillTx/>
              <a:latin typeface="Calibri"/>
              <a:ea typeface="Segoe UI" pitchFamily="34"/>
              <a:cs typeface="Segoe UI"/>
            </a:endParaRPr>
          </a:p>
          <a:p>
            <a:pPr marL="457200" marR="0" lvl="1"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a:solidFill>
                  <a:srgbClr val="000000"/>
                </a:solidFill>
                <a:uFillTx/>
                <a:latin typeface="Calibri"/>
                <a:ea typeface="Segoe UI" pitchFamily="34"/>
                <a:cs typeface="Segoe UI"/>
              </a:rPr>
              <a:t>          *$20 maximum per every adult in NYC   </a:t>
            </a:r>
            <a:r>
              <a:rPr lang="en-US" sz="2800" b="0" i="0" u="none" strike="noStrike" kern="1200" cap="none" spc="0" baseline="0">
                <a:solidFill>
                  <a:srgbClr val="000000"/>
                </a:solidFill>
                <a:uFillTx/>
                <a:latin typeface="Calibri"/>
                <a:ea typeface="Segoe UI" pitchFamily="34"/>
                <a:cs typeface="Segoe UI"/>
              </a:rPr>
              <a:t>             </a:t>
            </a:r>
          </a:p>
          <a:p>
            <a:pPr marL="1428750" marR="0" lvl="2" indent="-514350" algn="l" defTabSz="914400" rtl="0" fontAlgn="auto" hangingPunct="1">
              <a:lnSpc>
                <a:spcPct val="100000"/>
              </a:lnSpc>
              <a:spcBef>
                <a:spcPts val="0"/>
              </a:spcBef>
              <a:spcAft>
                <a:spcPts val="0"/>
              </a:spcAft>
              <a:buSzPct val="100000"/>
              <a:buFont typeface="Calibri Light"/>
              <a:buAutoNum type="arabicPeriod"/>
              <a:tabLst/>
              <a:defRPr sz="1800" b="0" i="0" u="none" strike="noStrike" kern="0" cap="none" spc="0" baseline="0">
                <a:solidFill>
                  <a:srgbClr val="000000"/>
                </a:solidFill>
                <a:uFillTx/>
              </a:defRPr>
            </a:pPr>
            <a:endParaRPr lang="en-US" sz="2800" b="0" i="0" u="none" strike="noStrike" kern="1200" cap="none" spc="0" baseline="0">
              <a:solidFill>
                <a:srgbClr val="000000"/>
              </a:solidFill>
              <a:uFillTx/>
              <a:latin typeface="Calibri"/>
              <a:ea typeface="Segoe UI" pitchFamily="34"/>
              <a:cs typeface="Segoe UI"/>
            </a:endParaRPr>
          </a:p>
          <a:p>
            <a:pPr marL="457200" marR="0" lvl="1"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800" b="0" i="0" u="none" strike="noStrike" kern="1200" cap="none" spc="0" baseline="0">
                <a:solidFill>
                  <a:srgbClr val="000000"/>
                </a:solidFill>
                <a:uFillTx/>
                <a:latin typeface="Calibri"/>
                <a:ea typeface="Segoe UI" pitchFamily="34"/>
                <a:cs typeface="Segoe UI"/>
              </a:rPr>
              <a:t>3.   If you are approved for the apartment, the owner needs to complete the Landlord/Rental Package</a:t>
            </a:r>
            <a:endParaRPr lang="en-US" sz="2800" b="0" i="0" u="none" strike="noStrike" kern="1200" cap="none" spc="0" baseline="0">
              <a:solidFill>
                <a:srgbClr val="000000"/>
              </a:solidFill>
              <a:uFillTx/>
              <a:latin typeface="Calibri"/>
              <a:ea typeface="Segoe UI" pitchFamily="34"/>
              <a:cs typeface="Segoe UI" pitchFamily="34"/>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2800" b="0" i="0" u="none" strike="noStrike" kern="1200" cap="none" spc="0" baseline="0">
              <a:solidFill>
                <a:srgbClr val="2C9DA0"/>
              </a:solidFill>
              <a:uFillTx/>
              <a:latin typeface="Segoe UI" pitchFamily="34"/>
              <a:ea typeface="Segoe UI" pitchFamily="34"/>
              <a:cs typeface="Segoe UI" pitchFamily="34"/>
            </a:endParaRPr>
          </a:p>
          <a:p>
            <a:pPr marL="0" marR="0" lvl="2"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a typeface="Segoe UI" pitchFamily="34"/>
              <a:cs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name="Slide141">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62D74530-5F9F-4B46-9465-DA8C2F63F6E3}"/>
              </a:ext>
            </a:extLst>
          </p:cNvPr>
          <p:cNvSpPr txBox="1"/>
          <p:nvPr/>
        </p:nvSpPr>
        <p:spPr>
          <a:xfrm>
            <a:off x="822960" y="6459787"/>
            <a:ext cx="1854202" cy="365129"/>
          </a:xfrm>
          <a:prstGeom prst="rect">
            <a:avLst/>
          </a:prstGeom>
          <a:noFill/>
          <a:ln cap="flat">
            <a:noFill/>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7F7F7F"/>
                </a:solidFill>
                <a:uFillTx/>
                <a:latin typeface="Segoe UI" pitchFamily="34"/>
                <a:cs typeface="Segoe UI" pitchFamily="34"/>
              </a:rPr>
              <a:t>NYC HPD Division of Tenant Resources</a:t>
            </a:r>
          </a:p>
        </p:txBody>
      </p:sp>
      <p:sp>
        <p:nvSpPr>
          <p:cNvPr id="3" name="Slide Number Placeholder 3">
            <a:extLst>
              <a:ext uri="{FF2B5EF4-FFF2-40B4-BE49-F238E27FC236}">
                <a16:creationId xmlns:a16="http://schemas.microsoft.com/office/drawing/2014/main" id="{686C2734-9BEE-481E-A136-5E42904F90A2}"/>
              </a:ext>
            </a:extLst>
          </p:cNvPr>
          <p:cNvSpPr txBox="1"/>
          <p:nvPr/>
        </p:nvSpPr>
        <p:spPr>
          <a:xfrm>
            <a:off x="7425339" y="6459787"/>
            <a:ext cx="984022" cy="365129"/>
          </a:xfrm>
          <a:prstGeom prst="rect">
            <a:avLst/>
          </a:prstGeom>
          <a:solidFill>
            <a:srgbClr val="487B78">
              <a:alpha val="90000"/>
            </a:srgbClr>
          </a:solid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3868326-A46A-4A15-975B-80AAC701E941}" type="slidenum">
              <a:t>35</a:t>
            </a:fld>
            <a:endParaRPr lang="en-US" sz="1050" b="0" i="0" u="none" strike="noStrike" kern="1200" cap="none" spc="0" baseline="0">
              <a:solidFill>
                <a:srgbClr val="FFFFFF"/>
              </a:solidFill>
              <a:uFillTx/>
              <a:latin typeface="Calibri"/>
            </a:endParaRPr>
          </a:p>
        </p:txBody>
      </p:sp>
      <p:sp>
        <p:nvSpPr>
          <p:cNvPr id="4" name="Title 1">
            <a:extLst>
              <a:ext uri="{FF2B5EF4-FFF2-40B4-BE49-F238E27FC236}">
                <a16:creationId xmlns:a16="http://schemas.microsoft.com/office/drawing/2014/main" id="{14278A0D-2E10-410D-80C8-B7D14F07F47F}"/>
              </a:ext>
            </a:extLst>
          </p:cNvPr>
          <p:cNvSpPr txBox="1">
            <a:spLocks noGrp="1"/>
          </p:cNvSpPr>
          <p:nvPr>
            <p:ph type="title" idx="4294967295"/>
          </p:nvPr>
        </p:nvSpPr>
        <p:spPr>
          <a:xfrm>
            <a:off x="0" y="274640"/>
            <a:ext cx="9144000" cy="868359"/>
          </a:xfrm>
          <a:solidFill>
            <a:srgbClr val="487B78">
              <a:alpha val="90000"/>
            </a:srgbClr>
          </a:solidFill>
        </p:spPr>
        <p:txBody>
          <a:bodyPr>
            <a:noAutofit/>
          </a:bodyPr>
          <a:lstStyle/>
          <a:p>
            <a:pPr lvl="0"/>
            <a:r>
              <a:rPr lang="en-US" sz="3500">
                <a:solidFill>
                  <a:srgbClr val="FFFFFF"/>
                </a:solidFill>
              </a:rPr>
              <a:t>Apartment application</a:t>
            </a:r>
            <a:endParaRPr lang="en-US" sz="3500">
              <a:solidFill>
                <a:srgbClr val="FFFFFF"/>
              </a:solidFill>
              <a:cs typeface="Calibri Light"/>
            </a:endParaRPr>
          </a:p>
        </p:txBody>
      </p:sp>
      <p:sp>
        <p:nvSpPr>
          <p:cNvPr id="5" name="Content Placeholder 2">
            <a:extLst>
              <a:ext uri="{FF2B5EF4-FFF2-40B4-BE49-F238E27FC236}">
                <a16:creationId xmlns:a16="http://schemas.microsoft.com/office/drawing/2014/main" id="{BF2861CD-CD48-4ED7-94D6-DDEB5F532594}"/>
              </a:ext>
            </a:extLst>
          </p:cNvPr>
          <p:cNvSpPr txBox="1">
            <a:spLocks noGrp="1"/>
          </p:cNvSpPr>
          <p:nvPr>
            <p:ph type="body" idx="4294967295"/>
          </p:nvPr>
        </p:nvSpPr>
        <p:spPr>
          <a:xfrm>
            <a:off x="457200" y="1553492"/>
            <a:ext cx="8229600" cy="4495803"/>
          </a:xfrm>
        </p:spPr>
        <p:txBody>
          <a:bodyPr/>
          <a:lstStyle/>
          <a:p>
            <a:pPr marL="0" lvl="0" indent="0">
              <a:buNone/>
            </a:pPr>
            <a:r>
              <a:rPr lang="en-US">
                <a:solidFill>
                  <a:srgbClr val="000000"/>
                </a:solidFill>
              </a:rPr>
              <a:t>First</a:t>
            </a:r>
            <a:r>
              <a:rPr lang="en-US">
                <a:solidFill>
                  <a:srgbClr val="000000"/>
                </a:solidFill>
                <a:cs typeface="Calibri"/>
              </a:rPr>
              <a:t> you will need to apply for the apartment through the broker or the owner</a:t>
            </a:r>
          </a:p>
          <a:p>
            <a:pPr marL="383535" lvl="1">
              <a:buFont typeface="Arial" pitchFamily="34"/>
              <a:buChar char="•"/>
            </a:pPr>
            <a:r>
              <a:rPr lang="en-US">
                <a:solidFill>
                  <a:srgbClr val="000000"/>
                </a:solidFill>
                <a:cs typeface="Calibri"/>
              </a:rPr>
              <a:t>Paper application or online application</a:t>
            </a:r>
          </a:p>
          <a:p>
            <a:pPr marL="0" lvl="0" indent="0">
              <a:buNone/>
            </a:pPr>
            <a:endParaRPr lang="en-US">
              <a:solidFill>
                <a:srgbClr val="000000"/>
              </a:solidFill>
              <a:cs typeface="Calibri"/>
            </a:endParaRPr>
          </a:p>
          <a:p>
            <a:pPr marL="0" lvl="0" indent="0">
              <a:buNone/>
            </a:pPr>
            <a:r>
              <a:rPr lang="en-US">
                <a:solidFill>
                  <a:srgbClr val="000000"/>
                </a:solidFill>
                <a:cs typeface="Calibri"/>
              </a:rPr>
              <a:t>You might need to provide:</a:t>
            </a:r>
          </a:p>
          <a:p>
            <a:pPr marL="383535" lvl="1">
              <a:buFont typeface="Arial" pitchFamily="34"/>
              <a:buChar char="•"/>
            </a:pPr>
            <a:r>
              <a:rPr lang="en-US">
                <a:solidFill>
                  <a:srgbClr val="000000"/>
                </a:solidFill>
                <a:cs typeface="Calibri"/>
              </a:rPr>
              <a:t>Copy of EHV Voucher</a:t>
            </a:r>
          </a:p>
          <a:p>
            <a:pPr marL="383535" lvl="1">
              <a:buFont typeface="Arial" pitchFamily="34"/>
              <a:buChar char="•"/>
            </a:pPr>
            <a:r>
              <a:rPr lang="en-US">
                <a:solidFill>
                  <a:srgbClr val="000000"/>
                </a:solidFill>
                <a:cs typeface="Calibri"/>
              </a:rPr>
              <a:t>Proof of Income (pay stubs, tax return, employment letter, PA letter)</a:t>
            </a:r>
            <a:endParaRPr lang="en-US">
              <a:solidFill>
                <a:srgbClr val="000000"/>
              </a:solidFill>
            </a:endParaRPr>
          </a:p>
          <a:p>
            <a:pPr marL="383535" lvl="1">
              <a:buFont typeface="Arial" pitchFamily="34"/>
              <a:buChar char="•"/>
            </a:pPr>
            <a:r>
              <a:rPr lang="en-US">
                <a:solidFill>
                  <a:srgbClr val="000000"/>
                </a:solidFill>
                <a:cs typeface="Calibri"/>
              </a:rPr>
              <a:t>Bank statements</a:t>
            </a:r>
          </a:p>
          <a:p>
            <a:pPr marL="383535" lvl="1">
              <a:buFont typeface="Arial" pitchFamily="34"/>
              <a:buChar char="•"/>
            </a:pPr>
            <a:r>
              <a:rPr lang="en-US">
                <a:solidFill>
                  <a:srgbClr val="000000"/>
                </a:solidFill>
                <a:cs typeface="Calibri"/>
              </a:rPr>
              <a:t>Government Issued ID</a:t>
            </a:r>
          </a:p>
          <a:p>
            <a:pPr marL="383535" lvl="1">
              <a:buFont typeface="Arial" pitchFamily="34"/>
              <a:buChar char="•"/>
            </a:pPr>
            <a:r>
              <a:rPr lang="en-US">
                <a:solidFill>
                  <a:srgbClr val="000000"/>
                </a:solidFill>
                <a:cs typeface="Calibri"/>
              </a:rPr>
              <a:t>References or Reference Letter</a:t>
            </a:r>
            <a:endParaRPr lang="en-US">
              <a:solidFill>
                <a:srgbClr val="000000"/>
              </a:solidFill>
            </a:endParaRPr>
          </a:p>
          <a:p>
            <a:pPr marL="383535" lvl="1">
              <a:buFont typeface="Arial" pitchFamily="34"/>
              <a:buChar char="•"/>
            </a:pPr>
            <a:r>
              <a:rPr lang="en-US">
                <a:solidFill>
                  <a:srgbClr val="000000"/>
                </a:solidFill>
                <a:cs typeface="Calibri"/>
              </a:rPr>
              <a:t>Application Fee (up to $20 per adult member, per unit)</a:t>
            </a:r>
          </a:p>
          <a:p>
            <a:pPr marL="0" lvl="0" indent="0">
              <a:buNone/>
            </a:pPr>
            <a:endParaRPr lang="en-US">
              <a:cs typeface="Calibri"/>
            </a:endParaRPr>
          </a:p>
          <a:p>
            <a:pPr marL="0" lvl="0" indent="0">
              <a:buNone/>
            </a:pPr>
            <a:endParaRPr lang="en-US">
              <a:cs typeface="Calibri"/>
            </a:endParaRPr>
          </a:p>
          <a:p>
            <a:pPr marL="0" lvl="0" indent="0">
              <a:buNone/>
            </a:pPr>
            <a:endParaRPr lang="en-US">
              <a:cs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name="Slide137">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A643DA67-C374-4770-A86B-FDDB5A6BA361}"/>
              </a:ext>
            </a:extLst>
          </p:cNvPr>
          <p:cNvSpPr txBox="1"/>
          <p:nvPr/>
        </p:nvSpPr>
        <p:spPr>
          <a:xfrm>
            <a:off x="822960" y="6459787"/>
            <a:ext cx="1854202" cy="365129"/>
          </a:xfrm>
          <a:prstGeom prst="rect">
            <a:avLst/>
          </a:prstGeom>
          <a:noFill/>
          <a:ln cap="flat">
            <a:noFill/>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7F7F7F"/>
                </a:solidFill>
                <a:uFillTx/>
                <a:latin typeface="Segoe UI" pitchFamily="34"/>
                <a:cs typeface="Segoe UI" pitchFamily="34"/>
              </a:rPr>
              <a:t>NYC HPD Division of Tenant Resources</a:t>
            </a:r>
          </a:p>
        </p:txBody>
      </p:sp>
      <p:sp>
        <p:nvSpPr>
          <p:cNvPr id="3" name="Slide Number Placeholder 3">
            <a:extLst>
              <a:ext uri="{FF2B5EF4-FFF2-40B4-BE49-F238E27FC236}">
                <a16:creationId xmlns:a16="http://schemas.microsoft.com/office/drawing/2014/main" id="{5D4AB794-0CD6-4CB3-95E7-01D07FCFDC87}"/>
              </a:ext>
            </a:extLst>
          </p:cNvPr>
          <p:cNvSpPr txBox="1"/>
          <p:nvPr/>
        </p:nvSpPr>
        <p:spPr>
          <a:xfrm>
            <a:off x="7425339" y="6459787"/>
            <a:ext cx="984022" cy="365129"/>
          </a:xfrm>
          <a:prstGeom prst="rect">
            <a:avLst/>
          </a:prstGeom>
          <a:solidFill>
            <a:srgbClr val="487B78">
              <a:alpha val="90000"/>
            </a:srgbClr>
          </a:solid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7444E5E-B624-455E-89BB-6AAF1F7D858B}" type="slidenum">
              <a:t>36</a:t>
            </a:fld>
            <a:endParaRPr lang="en-US" sz="1050" b="0" i="0" u="none" strike="noStrike" kern="1200" cap="none" spc="0" baseline="0">
              <a:solidFill>
                <a:srgbClr val="FFFFFF"/>
              </a:solidFill>
              <a:uFillTx/>
              <a:latin typeface="Calibri"/>
            </a:endParaRPr>
          </a:p>
        </p:txBody>
      </p:sp>
      <p:sp>
        <p:nvSpPr>
          <p:cNvPr id="4" name="Title 1">
            <a:extLst>
              <a:ext uri="{FF2B5EF4-FFF2-40B4-BE49-F238E27FC236}">
                <a16:creationId xmlns:a16="http://schemas.microsoft.com/office/drawing/2014/main" id="{76D567C3-F925-46D3-A475-E55BFC51A334}"/>
              </a:ext>
            </a:extLst>
          </p:cNvPr>
          <p:cNvSpPr txBox="1">
            <a:spLocks noGrp="1"/>
          </p:cNvSpPr>
          <p:nvPr>
            <p:ph type="title" idx="4294967295"/>
          </p:nvPr>
        </p:nvSpPr>
        <p:spPr>
          <a:xfrm>
            <a:off x="0" y="274640"/>
            <a:ext cx="9144000" cy="868359"/>
          </a:xfrm>
          <a:solidFill>
            <a:srgbClr val="487B78">
              <a:alpha val="90000"/>
            </a:srgbClr>
          </a:solidFill>
        </p:spPr>
        <p:txBody>
          <a:bodyPr/>
          <a:lstStyle/>
          <a:p>
            <a:endParaRPr lang="en-US"/>
          </a:p>
        </p:txBody>
      </p:sp>
      <p:sp>
        <p:nvSpPr>
          <p:cNvPr id="5" name="Content Placeholder 2">
            <a:extLst>
              <a:ext uri="{FF2B5EF4-FFF2-40B4-BE49-F238E27FC236}">
                <a16:creationId xmlns:a16="http://schemas.microsoft.com/office/drawing/2014/main" id="{88AAD2DD-6FC1-4E30-A2E9-6ADEDA9914DB}"/>
              </a:ext>
            </a:extLst>
          </p:cNvPr>
          <p:cNvSpPr txBox="1">
            <a:spLocks noGrp="1"/>
          </p:cNvSpPr>
          <p:nvPr>
            <p:ph type="body" idx="4294967295"/>
          </p:nvPr>
        </p:nvSpPr>
        <p:spPr>
          <a:xfrm>
            <a:off x="457200" y="1553492"/>
            <a:ext cx="8229600" cy="4495803"/>
          </a:xfrm>
        </p:spPr>
        <p:txBody>
          <a:bodyPr anchorCtr="1"/>
          <a:lstStyle/>
          <a:p>
            <a:pPr lvl="0" algn="ctr"/>
            <a:endParaRPr lang="en-US" sz="4800"/>
          </a:p>
          <a:p>
            <a:pPr lvl="0" algn="ctr"/>
            <a:r>
              <a:rPr lang="en-US" sz="4000"/>
              <a:t>Step 4: PHA paperwork and approval</a:t>
            </a:r>
            <a:endParaRPr lang="en-US" sz="4000">
              <a:cs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name="Slide150">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4CAC10D8-9052-44D0-818C-EB16B5726956}"/>
              </a:ext>
            </a:extLst>
          </p:cNvPr>
          <p:cNvSpPr txBox="1"/>
          <p:nvPr/>
        </p:nvSpPr>
        <p:spPr>
          <a:xfrm>
            <a:off x="822960" y="6459787"/>
            <a:ext cx="1854202" cy="365129"/>
          </a:xfrm>
          <a:prstGeom prst="rect">
            <a:avLst/>
          </a:prstGeom>
          <a:noFill/>
          <a:ln cap="flat">
            <a:noFill/>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7F7F7F"/>
                </a:solidFill>
                <a:uFillTx/>
                <a:latin typeface="Segoe UI" pitchFamily="34"/>
                <a:cs typeface="Segoe UI" pitchFamily="34"/>
              </a:rPr>
              <a:t>NYC HPD Division of Tenant Resources</a:t>
            </a:r>
          </a:p>
        </p:txBody>
      </p:sp>
      <p:sp>
        <p:nvSpPr>
          <p:cNvPr id="3" name="Slide Number Placeholder 3">
            <a:extLst>
              <a:ext uri="{FF2B5EF4-FFF2-40B4-BE49-F238E27FC236}">
                <a16:creationId xmlns:a16="http://schemas.microsoft.com/office/drawing/2014/main" id="{4181C4C2-27D0-414C-ACAF-AA03CD8DADED}"/>
              </a:ext>
            </a:extLst>
          </p:cNvPr>
          <p:cNvSpPr txBox="1"/>
          <p:nvPr/>
        </p:nvSpPr>
        <p:spPr>
          <a:xfrm>
            <a:off x="7425339" y="6459787"/>
            <a:ext cx="984022" cy="365129"/>
          </a:xfrm>
          <a:prstGeom prst="rect">
            <a:avLst/>
          </a:prstGeom>
          <a:solidFill>
            <a:srgbClr val="487B78">
              <a:alpha val="90000"/>
            </a:srgbClr>
          </a:solid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A713AA9-BFEC-4805-881E-A8FB5992A6A0}" type="slidenum">
              <a:t>37</a:t>
            </a:fld>
            <a:endParaRPr lang="en-US" sz="1050" b="0" i="0" u="none" strike="noStrike" kern="1200" cap="none" spc="0" baseline="0">
              <a:solidFill>
                <a:srgbClr val="FFFFFF"/>
              </a:solidFill>
              <a:uFillTx/>
              <a:latin typeface="Calibri"/>
            </a:endParaRPr>
          </a:p>
        </p:txBody>
      </p:sp>
      <p:sp>
        <p:nvSpPr>
          <p:cNvPr id="4" name="Title 1">
            <a:extLst>
              <a:ext uri="{FF2B5EF4-FFF2-40B4-BE49-F238E27FC236}">
                <a16:creationId xmlns:a16="http://schemas.microsoft.com/office/drawing/2014/main" id="{D2C0B6A6-2025-48EC-9554-B30FCFD6BD05}"/>
              </a:ext>
            </a:extLst>
          </p:cNvPr>
          <p:cNvSpPr txBox="1">
            <a:spLocks noGrp="1"/>
          </p:cNvSpPr>
          <p:nvPr>
            <p:ph type="title" idx="4294967295"/>
          </p:nvPr>
        </p:nvSpPr>
        <p:spPr>
          <a:xfrm>
            <a:off x="0" y="274640"/>
            <a:ext cx="9144000" cy="868359"/>
          </a:xfrm>
          <a:solidFill>
            <a:srgbClr val="487B78">
              <a:alpha val="90000"/>
            </a:srgbClr>
          </a:solidFill>
        </p:spPr>
        <p:txBody>
          <a:bodyPr>
            <a:noAutofit/>
          </a:bodyPr>
          <a:lstStyle/>
          <a:p>
            <a:pPr lvl="0"/>
            <a:r>
              <a:rPr lang="en-US" sz="3500">
                <a:solidFill>
                  <a:srgbClr val="FFFFFF"/>
                </a:solidFill>
              </a:rPr>
              <a:t>Landlord/Rental Package</a:t>
            </a:r>
            <a:endParaRPr lang="en-US">
              <a:solidFill>
                <a:srgbClr val="FFFFFF"/>
              </a:solidFill>
            </a:endParaRPr>
          </a:p>
        </p:txBody>
      </p:sp>
      <p:sp>
        <p:nvSpPr>
          <p:cNvPr id="5" name="Content Placeholder 2">
            <a:extLst>
              <a:ext uri="{FF2B5EF4-FFF2-40B4-BE49-F238E27FC236}">
                <a16:creationId xmlns:a16="http://schemas.microsoft.com/office/drawing/2014/main" id="{901B4DEA-B6E5-42CA-AF42-8D0D19FB816E}"/>
              </a:ext>
            </a:extLst>
          </p:cNvPr>
          <p:cNvSpPr txBox="1">
            <a:spLocks noGrp="1"/>
          </p:cNvSpPr>
          <p:nvPr>
            <p:ph type="body" idx="4294967295"/>
          </p:nvPr>
        </p:nvSpPr>
        <p:spPr>
          <a:xfrm>
            <a:off x="457200" y="1553492"/>
            <a:ext cx="8229600" cy="4495803"/>
          </a:xfrm>
        </p:spPr>
        <p:txBody>
          <a:bodyPr/>
          <a:lstStyle/>
          <a:p>
            <a:pPr marL="0" lvl="0" indent="0">
              <a:buNone/>
            </a:pPr>
            <a:r>
              <a:rPr lang="en-US">
                <a:solidFill>
                  <a:srgbClr val="000000"/>
                </a:solidFill>
                <a:cs typeface="Calibri"/>
              </a:rPr>
              <a:t>If you are approved for the unit, the owner needs to fill out paperwork:</a:t>
            </a:r>
          </a:p>
          <a:p>
            <a:pPr marL="0" lvl="0" indent="0">
              <a:buNone/>
            </a:pPr>
            <a:endParaRPr lang="en-US">
              <a:solidFill>
                <a:srgbClr val="000000"/>
              </a:solidFill>
              <a:cs typeface="Calibri"/>
            </a:endParaRPr>
          </a:p>
          <a:p>
            <a:pPr marL="0" lvl="0" indent="0">
              <a:buNone/>
            </a:pPr>
            <a:r>
              <a:rPr lang="en-US">
                <a:solidFill>
                  <a:srgbClr val="000000"/>
                </a:solidFill>
              </a:rPr>
              <a:t>NYCHA: online rental package</a:t>
            </a:r>
            <a:endParaRPr lang="en-US">
              <a:solidFill>
                <a:srgbClr val="000000"/>
              </a:solidFill>
              <a:cs typeface="Calibri"/>
            </a:endParaRPr>
          </a:p>
          <a:p>
            <a:pPr marL="0" lvl="0" indent="0">
              <a:buNone/>
            </a:pPr>
            <a:r>
              <a:rPr lang="en-US">
                <a:solidFill>
                  <a:srgbClr val="000000"/>
                </a:solidFill>
                <a:cs typeface="Calibri"/>
              </a:rPr>
              <a:t>HPD: emailed/printed landlord package</a:t>
            </a:r>
          </a:p>
          <a:p>
            <a:pPr marL="0" lvl="0" indent="0">
              <a:buNone/>
            </a:pPr>
            <a:endParaRPr lang="en-US">
              <a:solidFill>
                <a:srgbClr val="000000"/>
              </a:solidFill>
              <a:cs typeface="Calibri"/>
            </a:endParaRPr>
          </a:p>
          <a:p>
            <a:pPr marL="0" lvl="0" indent="0">
              <a:buNone/>
            </a:pPr>
            <a:r>
              <a:rPr lang="en-US">
                <a:solidFill>
                  <a:srgbClr val="000000"/>
                </a:solidFill>
                <a:cs typeface="Calibri"/>
              </a:rPr>
              <a:t>It is important that the package is filled out completely and all signatures are complete!</a:t>
            </a:r>
          </a:p>
          <a:p>
            <a:pPr marL="0" lvl="0" indent="0">
              <a:buNone/>
            </a:pPr>
            <a:endParaRPr lang="en-US">
              <a:solidFill>
                <a:srgbClr val="000000"/>
              </a:solidFill>
              <a:cs typeface="Calibri"/>
            </a:endParaRPr>
          </a:p>
          <a:p>
            <a:pPr marL="0" lvl="0" indent="0">
              <a:buNone/>
            </a:pPr>
            <a:r>
              <a:rPr lang="en-US">
                <a:solidFill>
                  <a:srgbClr val="000000"/>
                </a:solidFill>
                <a:cs typeface="Calibri"/>
              </a:rPr>
              <a:t>Make sure you sign the tenant portion of the package (HPD) or approve the package in the Self Service portal (NYCHA)</a:t>
            </a:r>
          </a:p>
          <a:p>
            <a:pPr marL="0" lvl="0" indent="0">
              <a:buNone/>
            </a:pPr>
            <a:endParaRPr lang="en-US">
              <a:cs typeface="Calibri"/>
            </a:endParaRPr>
          </a:p>
          <a:p>
            <a:pPr marL="0" lvl="0" indent="0">
              <a:buNone/>
            </a:pPr>
            <a:endParaRPr lang="en-US">
              <a:cs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name="Slide96">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55A0EFF5-598D-4269-846B-8FDEBBD22C9A}"/>
              </a:ext>
            </a:extLst>
          </p:cNvPr>
          <p:cNvSpPr txBox="1"/>
          <p:nvPr/>
        </p:nvSpPr>
        <p:spPr>
          <a:xfrm>
            <a:off x="822960" y="6459787"/>
            <a:ext cx="1854202" cy="365129"/>
          </a:xfrm>
          <a:prstGeom prst="rect">
            <a:avLst/>
          </a:prstGeom>
          <a:noFill/>
          <a:ln cap="flat">
            <a:noFill/>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7F7F7F"/>
                </a:solidFill>
                <a:uFillTx/>
                <a:latin typeface="Segoe UI" pitchFamily="34"/>
                <a:cs typeface="Segoe UI" pitchFamily="34"/>
              </a:rPr>
              <a:t>NYC HPD Division of Tenant Resources</a:t>
            </a:r>
          </a:p>
        </p:txBody>
      </p:sp>
      <p:sp>
        <p:nvSpPr>
          <p:cNvPr id="3" name="Slide Number Placeholder 3">
            <a:extLst>
              <a:ext uri="{FF2B5EF4-FFF2-40B4-BE49-F238E27FC236}">
                <a16:creationId xmlns:a16="http://schemas.microsoft.com/office/drawing/2014/main" id="{A93CDD27-3DEB-4591-BFCB-CFAD939A6960}"/>
              </a:ext>
            </a:extLst>
          </p:cNvPr>
          <p:cNvSpPr txBox="1"/>
          <p:nvPr/>
        </p:nvSpPr>
        <p:spPr>
          <a:xfrm>
            <a:off x="7425339" y="6459787"/>
            <a:ext cx="984022" cy="365129"/>
          </a:xfrm>
          <a:prstGeom prst="rect">
            <a:avLst/>
          </a:prstGeom>
          <a:solidFill>
            <a:srgbClr val="487B78">
              <a:alpha val="90000"/>
            </a:srgbClr>
          </a:solid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B68BF68-BB4E-4BC7-AFFD-318730554A61}" type="slidenum">
              <a:t>38</a:t>
            </a:fld>
            <a:endParaRPr lang="en-US" sz="1050" b="0" i="0" u="none" strike="noStrike" kern="1200" cap="none" spc="0" baseline="0">
              <a:solidFill>
                <a:srgbClr val="FFFFFF"/>
              </a:solidFill>
              <a:uFillTx/>
              <a:latin typeface="Calibri"/>
            </a:endParaRPr>
          </a:p>
        </p:txBody>
      </p:sp>
      <p:sp>
        <p:nvSpPr>
          <p:cNvPr id="4" name="Title 1">
            <a:extLst>
              <a:ext uri="{FF2B5EF4-FFF2-40B4-BE49-F238E27FC236}">
                <a16:creationId xmlns:a16="http://schemas.microsoft.com/office/drawing/2014/main" id="{0BDBF785-F85A-4468-85BA-218B86A99DFA}"/>
              </a:ext>
            </a:extLst>
          </p:cNvPr>
          <p:cNvSpPr txBox="1">
            <a:spLocks noGrp="1"/>
          </p:cNvSpPr>
          <p:nvPr>
            <p:ph type="title" idx="4294967295"/>
          </p:nvPr>
        </p:nvSpPr>
        <p:spPr>
          <a:xfrm>
            <a:off x="0" y="274640"/>
            <a:ext cx="9144000" cy="639759"/>
          </a:xfrm>
          <a:solidFill>
            <a:srgbClr val="487B78">
              <a:alpha val="90000"/>
            </a:srgbClr>
          </a:solidFill>
        </p:spPr>
        <p:txBody>
          <a:bodyPr/>
          <a:lstStyle/>
          <a:p>
            <a:pPr lvl="0"/>
            <a:r>
              <a:rPr lang="en-US" sz="3200">
                <a:solidFill>
                  <a:srgbClr val="FFFFFF"/>
                </a:solidFill>
              </a:rPr>
              <a:t>Inspection</a:t>
            </a:r>
            <a:endParaRPr lang="en-US">
              <a:solidFill>
                <a:srgbClr val="FFFFFF"/>
              </a:solidFill>
            </a:endParaRPr>
          </a:p>
        </p:txBody>
      </p:sp>
      <p:sp>
        <p:nvSpPr>
          <p:cNvPr id="5" name="TextBox 2">
            <a:extLst>
              <a:ext uri="{FF2B5EF4-FFF2-40B4-BE49-F238E27FC236}">
                <a16:creationId xmlns:a16="http://schemas.microsoft.com/office/drawing/2014/main" id="{F624C021-94DF-4F32-86B5-C7960EEDFB50}"/>
              </a:ext>
            </a:extLst>
          </p:cNvPr>
          <p:cNvSpPr txBox="1"/>
          <p:nvPr/>
        </p:nvSpPr>
        <p:spPr>
          <a:xfrm>
            <a:off x="464698" y="1344314"/>
            <a:ext cx="8184629" cy="3447095"/>
          </a:xfrm>
          <a:prstGeom prst="rect">
            <a:avLst/>
          </a:prstGeom>
          <a:noFill/>
          <a:ln cap="flat">
            <a:noFill/>
          </a:ln>
        </p:spPr>
        <p:txBody>
          <a:bodyPr vert="horz" wrap="square" lIns="91440" tIns="45720" rIns="91440" bIns="45720" anchor="t" anchorCtr="0" compatLnSpc="1">
            <a:spAutoFit/>
          </a:bodyPr>
          <a:lstStyle/>
          <a:p>
            <a:pPr marL="285750" marR="0" lvl="0" indent="-28575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endParaRPr lang="en-US" sz="2000" b="0" i="0" u="none" strike="noStrike" kern="1200" cap="none" spc="0" baseline="0">
              <a:solidFill>
                <a:srgbClr val="000000"/>
              </a:solidFill>
              <a:uFillTx/>
              <a:latin typeface="Calibri"/>
              <a:ea typeface="Calibri"/>
              <a:cs typeface="Calibri"/>
            </a:endParaRPr>
          </a:p>
          <a:p>
            <a:pPr marL="285750" marR="0" lvl="0" indent="-28575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endParaRPr lang="en-US" sz="2000" b="0" i="0" u="none" strike="noStrike" kern="1200" cap="none" spc="0" baseline="0">
              <a:solidFill>
                <a:srgbClr val="000000"/>
              </a:solidFill>
              <a:uFillTx/>
              <a:latin typeface="Calibri"/>
              <a:ea typeface="Calibri"/>
              <a:cs typeface="Calibri"/>
            </a:endParaRPr>
          </a:p>
          <a:p>
            <a:pPr marL="285750" marR="0" lvl="0" indent="-28575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2000" b="0" i="0" u="none" strike="noStrike" kern="1200" cap="none" spc="0" baseline="0">
                <a:solidFill>
                  <a:srgbClr val="000000"/>
                </a:solidFill>
                <a:uFillTx/>
                <a:latin typeface="Calibri"/>
                <a:ea typeface="Calibri"/>
                <a:cs typeface="Calibri"/>
              </a:rPr>
              <a:t>It</a:t>
            </a:r>
            <a:r>
              <a:rPr lang="en-US" sz="2000" b="0" i="0" u="none" strike="noStrike" kern="1200" cap="none" spc="0" baseline="0">
                <a:solidFill>
                  <a:srgbClr val="000000"/>
                </a:solidFill>
                <a:uFillTx/>
                <a:latin typeface="Calibri"/>
                <a:cs typeface="Calibri"/>
              </a:rPr>
              <a:t> is important that your apartment is safe and there are no dangerous conditions</a:t>
            </a:r>
            <a:endParaRPr lang="en-US" sz="1800" b="0" i="0" u="none" strike="noStrike" kern="1200" cap="none" spc="0" baseline="0">
              <a:solidFill>
                <a:srgbClr val="000000"/>
              </a:solidFill>
              <a:uFillTx/>
              <a:latin typeface="Calibri"/>
              <a:cs typeface="Calibri"/>
            </a:endParaRPr>
          </a:p>
          <a:p>
            <a:pPr marL="285750" marR="0" lvl="0" indent="-28575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endParaRPr lang="en-US" sz="2000" b="0" i="0" u="none" strike="noStrike" kern="1200" cap="none" spc="0" baseline="0">
              <a:solidFill>
                <a:srgbClr val="000000"/>
              </a:solidFill>
              <a:uFillTx/>
              <a:latin typeface="Calibri"/>
              <a:cs typeface="Calibri"/>
            </a:endParaRPr>
          </a:p>
          <a:p>
            <a:pPr marL="285750" marR="0" lvl="0" indent="-28575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2000" b="0" i="0" u="none" strike="noStrike" kern="1200" cap="none" spc="0" baseline="0">
                <a:solidFill>
                  <a:srgbClr val="000000"/>
                </a:solidFill>
                <a:uFillTx/>
                <a:latin typeface="Calibri"/>
                <a:cs typeface="Calibri"/>
              </a:rPr>
              <a:t>Your apartment will be inspected before you move in</a:t>
            </a:r>
          </a:p>
          <a:p>
            <a:pPr marL="285750" marR="0" lvl="0" indent="-28575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endParaRPr lang="en-US" sz="2000" b="0" i="0" u="none" strike="noStrike" kern="1200" cap="none" spc="0" baseline="0">
              <a:solidFill>
                <a:srgbClr val="000000"/>
              </a:solidFill>
              <a:uFillTx/>
              <a:latin typeface="Calibri"/>
              <a:cs typeface="Calibri"/>
            </a:endParaRPr>
          </a:p>
          <a:p>
            <a:pPr marL="285750" marR="0" lvl="0" indent="-28575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2000" b="0" i="0" u="none" strike="noStrike" kern="1200" cap="none" spc="0" baseline="0">
                <a:solidFill>
                  <a:srgbClr val="000000"/>
                </a:solidFill>
                <a:uFillTx/>
                <a:latin typeface="Calibri"/>
                <a:cs typeface="Calibri"/>
              </a:rPr>
              <a:t>If everything is in good condition and the apartment is safe, HPD/NYCHA will move forward in processing your case</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0" i="0" u="none" strike="noStrike" kern="1200" cap="none" spc="0" baseline="0">
              <a:solidFill>
                <a:srgbClr val="000000"/>
              </a:solidFill>
              <a:uFillTx/>
              <a:latin typeface="Calibri"/>
              <a:cs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cs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name="Slide156">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3D05B96B-1580-4994-9225-33898932C0D5}"/>
              </a:ext>
            </a:extLst>
          </p:cNvPr>
          <p:cNvSpPr txBox="1"/>
          <p:nvPr/>
        </p:nvSpPr>
        <p:spPr>
          <a:xfrm>
            <a:off x="822960" y="6459787"/>
            <a:ext cx="1854202" cy="365129"/>
          </a:xfrm>
          <a:prstGeom prst="rect">
            <a:avLst/>
          </a:prstGeom>
          <a:noFill/>
          <a:ln cap="flat">
            <a:noFill/>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7F7F7F"/>
                </a:solidFill>
                <a:uFillTx/>
                <a:latin typeface="Segoe UI" pitchFamily="34"/>
                <a:cs typeface="Segoe UI" pitchFamily="34"/>
              </a:rPr>
              <a:t>NYC HPD Division of Tenant Resources</a:t>
            </a:r>
          </a:p>
        </p:txBody>
      </p:sp>
      <p:sp>
        <p:nvSpPr>
          <p:cNvPr id="3" name="Slide Number Placeholder 3">
            <a:extLst>
              <a:ext uri="{FF2B5EF4-FFF2-40B4-BE49-F238E27FC236}">
                <a16:creationId xmlns:a16="http://schemas.microsoft.com/office/drawing/2014/main" id="{9F05E366-F39E-410C-9B03-6946A8CFBBC9}"/>
              </a:ext>
            </a:extLst>
          </p:cNvPr>
          <p:cNvSpPr txBox="1"/>
          <p:nvPr/>
        </p:nvSpPr>
        <p:spPr>
          <a:xfrm>
            <a:off x="7425339" y="6459787"/>
            <a:ext cx="984022" cy="365129"/>
          </a:xfrm>
          <a:prstGeom prst="rect">
            <a:avLst/>
          </a:prstGeom>
          <a:solidFill>
            <a:srgbClr val="487B78">
              <a:alpha val="90000"/>
            </a:srgbClr>
          </a:solid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EAEF5F6-CE0E-4FD4-B04C-1561F7C3154A}" type="slidenum">
              <a:t>39</a:t>
            </a:fld>
            <a:endParaRPr lang="en-US" sz="1050" b="0" i="0" u="none" strike="noStrike" kern="1200" cap="none" spc="0" baseline="0">
              <a:solidFill>
                <a:srgbClr val="FFFFFF"/>
              </a:solidFill>
              <a:uFillTx/>
              <a:latin typeface="Calibri"/>
            </a:endParaRPr>
          </a:p>
        </p:txBody>
      </p:sp>
      <p:sp>
        <p:nvSpPr>
          <p:cNvPr id="4" name="Title 1">
            <a:extLst>
              <a:ext uri="{FF2B5EF4-FFF2-40B4-BE49-F238E27FC236}">
                <a16:creationId xmlns:a16="http://schemas.microsoft.com/office/drawing/2014/main" id="{A28C01D0-FA98-4C68-B82A-CAD43DE2822E}"/>
              </a:ext>
            </a:extLst>
          </p:cNvPr>
          <p:cNvSpPr txBox="1">
            <a:spLocks noGrp="1"/>
          </p:cNvSpPr>
          <p:nvPr>
            <p:ph type="title" idx="4294967295"/>
          </p:nvPr>
        </p:nvSpPr>
        <p:spPr>
          <a:xfrm>
            <a:off x="0" y="274640"/>
            <a:ext cx="9144000" cy="868359"/>
          </a:xfrm>
          <a:solidFill>
            <a:srgbClr val="487B78">
              <a:alpha val="90000"/>
            </a:srgbClr>
          </a:solidFill>
        </p:spPr>
        <p:txBody>
          <a:bodyPr/>
          <a:lstStyle/>
          <a:p>
            <a:endParaRPr lang="en-US"/>
          </a:p>
        </p:txBody>
      </p:sp>
      <p:sp>
        <p:nvSpPr>
          <p:cNvPr id="5" name="Content Placeholder 2">
            <a:extLst>
              <a:ext uri="{FF2B5EF4-FFF2-40B4-BE49-F238E27FC236}">
                <a16:creationId xmlns:a16="http://schemas.microsoft.com/office/drawing/2014/main" id="{8EC9D6F0-D4B3-479F-B115-5315B31C73FB}"/>
              </a:ext>
            </a:extLst>
          </p:cNvPr>
          <p:cNvSpPr txBox="1">
            <a:spLocks noGrp="1"/>
          </p:cNvSpPr>
          <p:nvPr>
            <p:ph type="body" idx="4294967295"/>
          </p:nvPr>
        </p:nvSpPr>
        <p:spPr>
          <a:xfrm>
            <a:off x="457200" y="1553492"/>
            <a:ext cx="8229600" cy="4495803"/>
          </a:xfrm>
        </p:spPr>
        <p:txBody>
          <a:bodyPr anchorCtr="1"/>
          <a:lstStyle/>
          <a:p>
            <a:pPr lvl="0" algn="ctr"/>
            <a:endParaRPr lang="en-US" sz="4800"/>
          </a:p>
          <a:p>
            <a:pPr lvl="0" algn="ctr"/>
            <a:r>
              <a:rPr lang="en-US" sz="4800"/>
              <a:t>Step 5: Moving In and what to expect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7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7DA42-61DD-476E-85E6-450CF373A7C9}"/>
              </a:ext>
            </a:extLst>
          </p:cNvPr>
          <p:cNvSpPr txBox="1">
            <a:spLocks noGrp="1"/>
          </p:cNvSpPr>
          <p:nvPr>
            <p:ph type="ctrTitle"/>
          </p:nvPr>
        </p:nvSpPr>
        <p:spPr/>
        <p:txBody>
          <a:bodyPr/>
          <a:lstStyle/>
          <a:p>
            <a:pPr lvl="0"/>
            <a:r>
              <a:rPr lang="en-US"/>
              <a:t>Technology Check</a:t>
            </a:r>
          </a:p>
        </p:txBody>
      </p:sp>
      <p:sp>
        <p:nvSpPr>
          <p:cNvPr id="3" name="Content Placeholder 2">
            <a:extLst>
              <a:ext uri="{FF2B5EF4-FFF2-40B4-BE49-F238E27FC236}">
                <a16:creationId xmlns:a16="http://schemas.microsoft.com/office/drawing/2014/main" id="{935FA6AB-B150-4AF2-874F-0E963B1A8959}"/>
              </a:ext>
            </a:extLst>
          </p:cNvPr>
          <p:cNvSpPr txBox="1">
            <a:spLocks noGrp="1"/>
          </p:cNvSpPr>
          <p:nvPr>
            <p:ph type="subTitle" idx="1"/>
          </p:nvPr>
        </p:nvSpPr>
        <p:spPr/>
        <p:txBody>
          <a:bodyPr lIns="0" rIns="0"/>
          <a:lstStyle/>
          <a:p>
            <a:pPr lvl="0"/>
            <a:endParaRPr lang="en-US">
              <a:solidFill>
                <a:srgbClr val="FF0000"/>
              </a:solidFill>
              <a:cs typeface="Calibri"/>
            </a:endParaRPr>
          </a:p>
          <a:p>
            <a:pPr lvl="0">
              <a:buFont typeface="Arial" pitchFamily="34"/>
              <a:buChar char="•"/>
            </a:pPr>
            <a:endParaRPr lang="en-US"/>
          </a:p>
        </p:txBody>
      </p:sp>
      <p:sp>
        <p:nvSpPr>
          <p:cNvPr id="4" name="Slide Number Placeholder 3">
            <a:extLst>
              <a:ext uri="{FF2B5EF4-FFF2-40B4-BE49-F238E27FC236}">
                <a16:creationId xmlns:a16="http://schemas.microsoft.com/office/drawing/2014/main" id="{346B70E4-A37A-41C1-A874-954748CE395F}"/>
              </a:ext>
            </a:extLst>
          </p:cNvPr>
          <p:cNvSpPr txBox="1"/>
          <p:nvPr/>
        </p:nvSpPr>
        <p:spPr>
          <a:xfrm>
            <a:off x="7425339" y="6459787"/>
            <a:ext cx="984022"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79077CF-B92A-47E4-B888-4C1F1B6D0900}" type="slidenum">
              <a:t>4</a:t>
            </a:fld>
            <a:endParaRPr lang="en-US" sz="1050" b="0" i="0" u="none" strike="noStrike" kern="1200" cap="none" spc="0" baseline="0">
              <a:solidFill>
                <a:srgbClr val="FFFFFF"/>
              </a:solidFill>
              <a:uFillTx/>
              <a:latin typeface="Calibri"/>
            </a:endParaRPr>
          </a:p>
        </p:txBody>
      </p:sp>
      <p:pic>
        <p:nvPicPr>
          <p:cNvPr id="5" name="Picture 5">
            <a:extLst>
              <a:ext uri="{FF2B5EF4-FFF2-40B4-BE49-F238E27FC236}">
                <a16:creationId xmlns:a16="http://schemas.microsoft.com/office/drawing/2014/main" id="{2742409D-2896-4342-8812-982DF1388AB7}"/>
              </a:ext>
            </a:extLst>
          </p:cNvPr>
          <p:cNvPicPr>
            <a:picLocks noChangeAspect="1"/>
          </p:cNvPicPr>
          <p:nvPr/>
        </p:nvPicPr>
        <p:blipFill>
          <a:blip r:embed="rId3"/>
          <a:stretch>
            <a:fillRect/>
          </a:stretch>
        </p:blipFill>
        <p:spPr>
          <a:xfrm>
            <a:off x="709684" y="1832759"/>
            <a:ext cx="7508540" cy="4625501"/>
          </a:xfrm>
          <a:prstGeom prst="rect">
            <a:avLst/>
          </a:prstGeom>
          <a:noFill/>
          <a:ln cap="flat">
            <a:noFill/>
          </a:ln>
        </p:spPr>
      </p:pic>
      <p:sp>
        <p:nvSpPr>
          <p:cNvPr id="6" name="Rectangle 6">
            <a:extLst>
              <a:ext uri="{FF2B5EF4-FFF2-40B4-BE49-F238E27FC236}">
                <a16:creationId xmlns:a16="http://schemas.microsoft.com/office/drawing/2014/main" id="{7227B7BD-239C-42AC-9120-83B144585F74}"/>
              </a:ext>
            </a:extLst>
          </p:cNvPr>
          <p:cNvSpPr/>
          <p:nvPr/>
        </p:nvSpPr>
        <p:spPr>
          <a:xfrm>
            <a:off x="936720" y="6060314"/>
            <a:ext cx="500414" cy="398056"/>
          </a:xfrm>
          <a:prstGeom prst="rect">
            <a:avLst/>
          </a:prstGeom>
          <a:noFill/>
          <a:ln w="57150" cap="flat">
            <a:solidFill>
              <a:srgbClr val="FF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7" name="Rectangle 7">
            <a:extLst>
              <a:ext uri="{FF2B5EF4-FFF2-40B4-BE49-F238E27FC236}">
                <a16:creationId xmlns:a16="http://schemas.microsoft.com/office/drawing/2014/main" id="{B93D7D63-2D91-4732-B229-4B5144D42B30}"/>
              </a:ext>
            </a:extLst>
          </p:cNvPr>
          <p:cNvSpPr/>
          <p:nvPr/>
        </p:nvSpPr>
        <p:spPr>
          <a:xfrm>
            <a:off x="1437135" y="6060314"/>
            <a:ext cx="500414" cy="398056"/>
          </a:xfrm>
          <a:prstGeom prst="rect">
            <a:avLst/>
          </a:prstGeom>
          <a:noFill/>
          <a:ln w="57150" cap="flat">
            <a:solidFill>
              <a:srgbClr val="FF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8" name="Rectangle 8">
            <a:extLst>
              <a:ext uri="{FF2B5EF4-FFF2-40B4-BE49-F238E27FC236}">
                <a16:creationId xmlns:a16="http://schemas.microsoft.com/office/drawing/2014/main" id="{E06C21BD-723C-4E8E-8AFF-DBE48FED05C2}"/>
              </a:ext>
            </a:extLst>
          </p:cNvPr>
          <p:cNvSpPr/>
          <p:nvPr/>
        </p:nvSpPr>
        <p:spPr>
          <a:xfrm>
            <a:off x="3529794" y="6060314"/>
            <a:ext cx="500414" cy="398056"/>
          </a:xfrm>
          <a:prstGeom prst="rect">
            <a:avLst/>
          </a:prstGeom>
          <a:noFill/>
          <a:ln w="57150" cap="flat">
            <a:solidFill>
              <a:srgbClr val="FF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9" name="Rectangle 9">
            <a:extLst>
              <a:ext uri="{FF2B5EF4-FFF2-40B4-BE49-F238E27FC236}">
                <a16:creationId xmlns:a16="http://schemas.microsoft.com/office/drawing/2014/main" id="{C61A7AC3-9D3C-4B6D-9B6E-4599D2C77344}"/>
              </a:ext>
            </a:extLst>
          </p:cNvPr>
          <p:cNvSpPr/>
          <p:nvPr/>
        </p:nvSpPr>
        <p:spPr>
          <a:xfrm>
            <a:off x="6327583" y="4217862"/>
            <a:ext cx="1990301" cy="2240508"/>
          </a:xfrm>
          <a:prstGeom prst="rect">
            <a:avLst/>
          </a:prstGeom>
          <a:noFill/>
          <a:ln w="57150" cap="flat">
            <a:solidFill>
              <a:srgbClr val="FF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name="Slide151">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263D6BD7-D544-42C1-83C0-DF0E3D0386B8}"/>
              </a:ext>
            </a:extLst>
          </p:cNvPr>
          <p:cNvSpPr txBox="1"/>
          <p:nvPr/>
        </p:nvSpPr>
        <p:spPr>
          <a:xfrm>
            <a:off x="822960" y="6459787"/>
            <a:ext cx="1854202" cy="365129"/>
          </a:xfrm>
          <a:prstGeom prst="rect">
            <a:avLst/>
          </a:prstGeom>
          <a:noFill/>
          <a:ln cap="flat">
            <a:noFill/>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7F7F7F"/>
                </a:solidFill>
                <a:uFillTx/>
                <a:latin typeface="Segoe UI" pitchFamily="34"/>
                <a:cs typeface="Segoe UI" pitchFamily="34"/>
              </a:rPr>
              <a:t>NYC HPD Division of Tenant Resources</a:t>
            </a:r>
          </a:p>
        </p:txBody>
      </p:sp>
      <p:sp>
        <p:nvSpPr>
          <p:cNvPr id="3" name="Slide Number Placeholder 3">
            <a:extLst>
              <a:ext uri="{FF2B5EF4-FFF2-40B4-BE49-F238E27FC236}">
                <a16:creationId xmlns:a16="http://schemas.microsoft.com/office/drawing/2014/main" id="{32917600-FA4D-4475-8B21-496BFB577539}"/>
              </a:ext>
            </a:extLst>
          </p:cNvPr>
          <p:cNvSpPr txBox="1"/>
          <p:nvPr/>
        </p:nvSpPr>
        <p:spPr>
          <a:xfrm>
            <a:off x="7425339" y="6459787"/>
            <a:ext cx="984022" cy="365129"/>
          </a:xfrm>
          <a:prstGeom prst="rect">
            <a:avLst/>
          </a:prstGeom>
          <a:solidFill>
            <a:srgbClr val="487B78">
              <a:alpha val="90000"/>
            </a:srgbClr>
          </a:solid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6372D64-C8C0-4C33-89FC-6F58F855BF0D}" type="slidenum">
              <a:t>40</a:t>
            </a:fld>
            <a:endParaRPr lang="en-US" sz="1050" b="0" i="0" u="none" strike="noStrike" kern="1200" cap="none" spc="0" baseline="0">
              <a:solidFill>
                <a:srgbClr val="FFFFFF"/>
              </a:solidFill>
              <a:uFillTx/>
              <a:latin typeface="Calibri"/>
            </a:endParaRPr>
          </a:p>
        </p:txBody>
      </p:sp>
      <p:sp>
        <p:nvSpPr>
          <p:cNvPr id="4" name="Title 1">
            <a:extLst>
              <a:ext uri="{FF2B5EF4-FFF2-40B4-BE49-F238E27FC236}">
                <a16:creationId xmlns:a16="http://schemas.microsoft.com/office/drawing/2014/main" id="{126644E7-622D-4DE3-81CD-BF49ECB052E4}"/>
              </a:ext>
            </a:extLst>
          </p:cNvPr>
          <p:cNvSpPr txBox="1">
            <a:spLocks noGrp="1"/>
          </p:cNvSpPr>
          <p:nvPr>
            <p:ph type="title" idx="4294967295"/>
          </p:nvPr>
        </p:nvSpPr>
        <p:spPr>
          <a:xfrm>
            <a:off x="0" y="274640"/>
            <a:ext cx="9144000" cy="639759"/>
          </a:xfrm>
          <a:solidFill>
            <a:srgbClr val="487B78">
              <a:alpha val="90000"/>
            </a:srgbClr>
          </a:solidFill>
        </p:spPr>
        <p:txBody>
          <a:bodyPr/>
          <a:lstStyle/>
          <a:p>
            <a:pPr lvl="0"/>
            <a:r>
              <a:rPr lang="en-US" sz="3200">
                <a:solidFill>
                  <a:srgbClr val="FFFFFF"/>
                </a:solidFill>
              </a:rPr>
              <a:t>Lease signing and move in steps</a:t>
            </a:r>
          </a:p>
        </p:txBody>
      </p:sp>
      <p:sp>
        <p:nvSpPr>
          <p:cNvPr id="5" name="TextBox 2">
            <a:extLst>
              <a:ext uri="{FF2B5EF4-FFF2-40B4-BE49-F238E27FC236}">
                <a16:creationId xmlns:a16="http://schemas.microsoft.com/office/drawing/2014/main" id="{EB84C8B0-2676-47C5-AF1B-4B3585E1C29D}"/>
              </a:ext>
            </a:extLst>
          </p:cNvPr>
          <p:cNvSpPr txBox="1"/>
          <p:nvPr/>
        </p:nvSpPr>
        <p:spPr>
          <a:xfrm>
            <a:off x="464698" y="1344314"/>
            <a:ext cx="8184629" cy="544764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a:solidFill>
                  <a:srgbClr val="000000"/>
                </a:solidFill>
                <a:uFillTx/>
                <a:latin typeface="Calibri"/>
                <a:ea typeface="Calibri"/>
                <a:cs typeface="Calibri"/>
              </a:rPr>
              <a:t>1. HPD/NYCHA will send you a conditional move-in approval notice with the date you can move in and a HAP contract to the owner.</a:t>
            </a:r>
            <a:endParaRPr lang="en-US" sz="2400" b="0" i="0" u="none" strike="noStrike" kern="1200" cap="none" spc="0" baseline="0">
              <a:solidFill>
                <a:srgbClr val="000000"/>
              </a:solidFill>
              <a:uFillTx/>
              <a:latin typeface="Calibri"/>
              <a:cs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a:solidFill>
                <a:srgbClr val="000000"/>
              </a:solidFill>
              <a:uFillTx/>
              <a:latin typeface="Calibri"/>
              <a:cs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a:solidFill>
                  <a:srgbClr val="000000"/>
                </a:solidFill>
                <a:uFillTx/>
                <a:latin typeface="Calibri"/>
              </a:rPr>
              <a:t>2. You</a:t>
            </a:r>
            <a:r>
              <a:rPr lang="en-US" sz="2400" b="0" i="0" u="none" strike="noStrike" kern="1200" cap="none" spc="0" baseline="0">
                <a:solidFill>
                  <a:srgbClr val="000000"/>
                </a:solidFill>
                <a:uFillTx/>
                <a:latin typeface="Calibri"/>
                <a:cs typeface="Calibri"/>
              </a:rPr>
              <a:t> will sign a lease with the owner, and the owner will send that lease and the HAP contract to HPD/NYCHA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a:solidFill>
                <a:srgbClr val="000000"/>
              </a:solidFill>
              <a:uFillTx/>
              <a:latin typeface="Calibri"/>
              <a:cs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a:solidFill>
                  <a:srgbClr val="000000"/>
                </a:solidFill>
                <a:uFillTx/>
                <a:latin typeface="Calibri"/>
                <a:cs typeface="Calibri"/>
              </a:rPr>
              <a:t>3. You will coordinate with the broker, owner, or housing navigator to receive your keys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a:solidFill>
                <a:srgbClr val="000000"/>
              </a:solidFill>
              <a:uFillTx/>
              <a:latin typeface="Calibri"/>
              <a:cs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a:solidFill>
                  <a:srgbClr val="000000"/>
                </a:solidFill>
                <a:uFillTx/>
                <a:latin typeface="Calibri"/>
                <a:cs typeface="Calibri"/>
              </a:rPr>
              <a:t>4. You will receive a rent breakdown letter listing your rent and the amount you must pay to the owner each month</a:t>
            </a:r>
          </a:p>
          <a:p>
            <a:pPr marL="742950" marR="0" lvl="1" indent="-28575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endParaRPr lang="en-US" sz="2400" b="0" i="0" u="none" strike="noStrike" kern="1200" cap="none" spc="0" baseline="0">
              <a:solidFill>
                <a:srgbClr val="000000"/>
              </a:solidFill>
              <a:uFillTx/>
              <a:latin typeface="Calibri"/>
              <a:cs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cs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cs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name="Slide9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89855-9109-4648-8821-6438F9340D57}"/>
              </a:ext>
            </a:extLst>
          </p:cNvPr>
          <p:cNvSpPr txBox="1">
            <a:spLocks noGrp="1"/>
          </p:cNvSpPr>
          <p:nvPr>
            <p:ph type="title"/>
          </p:nvPr>
        </p:nvSpPr>
        <p:spPr>
          <a:xfrm>
            <a:off x="0" y="274640"/>
            <a:ext cx="9144000" cy="639759"/>
          </a:xfrm>
          <a:prstGeom prst="rect">
            <a:avLst/>
          </a:prstGeom>
          <a:solidFill>
            <a:srgbClr val="487B78">
              <a:alpha val="90000"/>
            </a:srgbClr>
          </a:solidFill>
          <a:ln>
            <a:noFill/>
          </a:ln>
        </p:spPr>
        <p:txBody>
          <a:bodyPr vert="horz" wrap="square" lIns="91440" tIns="45720" rIns="91440" bIns="45720" anchor="b" anchorCtr="0" compatLnSpc="1">
            <a:normAutofit/>
          </a:bodyPr>
          <a:lstStyle/>
          <a:p>
            <a:pPr lvl="0"/>
            <a:r>
              <a:rPr lang="en-US" sz="3200">
                <a:solidFill>
                  <a:srgbClr val="FFFFFF"/>
                </a:solidFill>
              </a:rPr>
              <a:t>After move in</a:t>
            </a:r>
          </a:p>
        </p:txBody>
      </p:sp>
      <p:sp>
        <p:nvSpPr>
          <p:cNvPr id="3" name="Date Placeholder 3">
            <a:extLst>
              <a:ext uri="{FF2B5EF4-FFF2-40B4-BE49-F238E27FC236}">
                <a16:creationId xmlns:a16="http://schemas.microsoft.com/office/drawing/2014/main" id="{835483AA-968B-4E47-97A0-557FC66D58E7}"/>
              </a:ext>
            </a:extLst>
          </p:cNvPr>
          <p:cNvSpPr txBox="1"/>
          <p:nvPr/>
        </p:nvSpPr>
        <p:spPr>
          <a:xfrm>
            <a:off x="457200" y="6356351"/>
            <a:ext cx="2819396" cy="365129"/>
          </a:xfrm>
          <a:prstGeom prst="rect">
            <a:avLst/>
          </a:prstGeom>
          <a:noFill/>
          <a:ln cap="flat">
            <a:noFill/>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7F7F7F"/>
                </a:solidFill>
                <a:uFillTx/>
                <a:latin typeface="Segoe UI" pitchFamily="34"/>
                <a:cs typeface="Segoe UI" pitchFamily="34"/>
              </a:rPr>
              <a:t>NYC HPD Division of Tenant Resources</a:t>
            </a:r>
          </a:p>
        </p:txBody>
      </p:sp>
      <p:sp>
        <p:nvSpPr>
          <p:cNvPr id="4" name="Slide Number Placeholder 3">
            <a:extLst>
              <a:ext uri="{FF2B5EF4-FFF2-40B4-BE49-F238E27FC236}">
                <a16:creationId xmlns:a16="http://schemas.microsoft.com/office/drawing/2014/main" id="{9B56427A-2F59-4958-BFF4-E129BE8D8C11}"/>
              </a:ext>
            </a:extLst>
          </p:cNvPr>
          <p:cNvSpPr txBox="1"/>
          <p:nvPr/>
        </p:nvSpPr>
        <p:spPr>
          <a:xfrm>
            <a:off x="7425339" y="6459787"/>
            <a:ext cx="984022" cy="365129"/>
          </a:xfrm>
          <a:prstGeom prst="rect">
            <a:avLst/>
          </a:prstGeom>
          <a:solidFill>
            <a:srgbClr val="487B78">
              <a:alpha val="90000"/>
            </a:srgbClr>
          </a:solid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F44A53A-1CEC-42E2-9A12-6E6A5E830E5E}" type="slidenum">
              <a:t>41</a:t>
            </a:fld>
            <a:endParaRPr lang="en-US" sz="1050" b="0" i="0" u="none" strike="noStrike" kern="1200" cap="none" spc="0" baseline="0">
              <a:solidFill>
                <a:srgbClr val="FFFFFF"/>
              </a:solidFill>
              <a:uFillTx/>
              <a:latin typeface="Calibri"/>
            </a:endParaRPr>
          </a:p>
        </p:txBody>
      </p:sp>
      <p:sp>
        <p:nvSpPr>
          <p:cNvPr id="5" name="TextBox 2">
            <a:extLst>
              <a:ext uri="{FF2B5EF4-FFF2-40B4-BE49-F238E27FC236}">
                <a16:creationId xmlns:a16="http://schemas.microsoft.com/office/drawing/2014/main" id="{87D0B89C-40ED-4B50-8327-185D5A118E00}"/>
              </a:ext>
            </a:extLst>
          </p:cNvPr>
          <p:cNvSpPr txBox="1"/>
          <p:nvPr/>
        </p:nvSpPr>
        <p:spPr>
          <a:xfrm>
            <a:off x="828135" y="1984074"/>
            <a:ext cx="7203057" cy="5509195"/>
          </a:xfrm>
          <a:prstGeom prst="rect">
            <a:avLst/>
          </a:prstGeom>
          <a:noFill/>
          <a:ln cap="flat">
            <a:noFill/>
          </a:ln>
        </p:spPr>
        <p:txBody>
          <a:bodyPr vert="horz" wrap="square" lIns="91440" tIns="45720" rIns="91440" bIns="45720" anchor="t" anchorCtr="0" compatLnSpc="1">
            <a:spAutoFit/>
          </a:bodyPr>
          <a:lstStyle/>
          <a:p>
            <a:pPr marL="285750" marR="0" lvl="0" indent="-28575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2000" b="0" i="0" u="none" strike="noStrike" kern="1200" cap="none" spc="0" baseline="0">
                <a:solidFill>
                  <a:srgbClr val="000000"/>
                </a:solidFill>
                <a:uFillTx/>
                <a:latin typeface="Calibri"/>
                <a:cs typeface="Calibri"/>
              </a:rPr>
              <a:t>Keep your lease and Notice of Approval letter in a safe place</a:t>
            </a:r>
          </a:p>
          <a:p>
            <a:pPr marL="285750" marR="0" lvl="0" indent="-28575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endParaRPr lang="en-US" sz="2000" b="0" i="0" u="none" strike="noStrike" kern="1200" cap="none" spc="0" baseline="0">
              <a:solidFill>
                <a:srgbClr val="000000"/>
              </a:solidFill>
              <a:uFillTx/>
              <a:latin typeface="Calibri"/>
              <a:cs typeface="Calibri"/>
            </a:endParaRPr>
          </a:p>
          <a:p>
            <a:pPr marL="285750" marR="0" lvl="0" indent="-28575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2000" b="0" i="0" u="none" strike="noStrike" kern="1200" cap="none" spc="0" baseline="0">
                <a:solidFill>
                  <a:srgbClr val="000000"/>
                </a:solidFill>
                <a:uFillTx/>
                <a:latin typeface="Calibri"/>
                <a:cs typeface="Calibri"/>
              </a:rPr>
              <a:t>Pay your portions on time and keep all payment receipts</a:t>
            </a:r>
          </a:p>
          <a:p>
            <a:pPr marL="285750" marR="0" lvl="0" indent="-28575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endParaRPr lang="en-US" sz="2000" b="0" i="0" u="none" strike="noStrike" kern="1200" cap="none" spc="0" baseline="0">
              <a:solidFill>
                <a:srgbClr val="000000"/>
              </a:solidFill>
              <a:uFillTx/>
              <a:latin typeface="Calibri"/>
              <a:cs typeface="Calibri"/>
            </a:endParaRPr>
          </a:p>
          <a:p>
            <a:pPr marL="285750" marR="0" lvl="0" indent="-28575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2000" b="0" i="0" u="none" strike="noStrike" kern="1200" cap="none" spc="0" baseline="0">
                <a:solidFill>
                  <a:srgbClr val="000000"/>
                </a:solidFill>
                <a:uFillTx/>
                <a:latin typeface="Calibri"/>
                <a:cs typeface="Calibri"/>
              </a:rPr>
              <a:t>Keep important contact information in your records and report any changes to your income or household composition.  </a:t>
            </a:r>
          </a:p>
          <a:p>
            <a:pPr marL="285750" marR="0" lvl="0" indent="-28575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endParaRPr lang="en-US" sz="2000" b="0" i="0" u="none" strike="noStrike" kern="1200" cap="none" spc="0" baseline="0">
              <a:solidFill>
                <a:srgbClr val="000000"/>
              </a:solidFill>
              <a:uFillTx/>
              <a:latin typeface="Calibri"/>
              <a:cs typeface="Calibri"/>
            </a:endParaRPr>
          </a:p>
          <a:p>
            <a:pPr marL="285750" marR="0" lvl="0" indent="-28575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2000" b="0" i="0" u="none" strike="noStrike" kern="1200" cap="none" spc="0" baseline="0">
                <a:solidFill>
                  <a:srgbClr val="000000"/>
                </a:solidFill>
                <a:uFillTx/>
                <a:latin typeface="Calibri"/>
                <a:cs typeface="Calibri"/>
              </a:rPr>
              <a:t>You should receive information about completing an annual certification about 7 to 8 months after you move in.  Complete and return it on time.</a:t>
            </a:r>
          </a:p>
          <a:p>
            <a:pPr marL="285750" marR="0" lvl="0" indent="-28575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endParaRPr lang="en-US" sz="2000" b="0" i="0" u="none" strike="noStrike" kern="1200" cap="none" spc="0" baseline="0">
              <a:solidFill>
                <a:srgbClr val="000000"/>
              </a:solidFill>
              <a:uFillTx/>
              <a:latin typeface="Calibri"/>
              <a:cs typeface="Calibri"/>
            </a:endParaRPr>
          </a:p>
          <a:p>
            <a:pPr marL="285750" marR="0" lvl="0" indent="-28575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2000" b="0" i="0" u="none" strike="noStrike" kern="1200" cap="none" spc="0" baseline="0">
                <a:solidFill>
                  <a:srgbClr val="000000"/>
                </a:solidFill>
                <a:uFillTx/>
                <a:latin typeface="Calibri"/>
                <a:cs typeface="Calibri"/>
              </a:rPr>
              <a:t>Within a year or two after you moved in, HPD or NYCHA will schedule an inspection, be sure to grant access to your unit.  </a:t>
            </a:r>
          </a:p>
          <a:p>
            <a:pPr marL="285750" marR="0" lvl="0" indent="-28575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endParaRPr lang="en-US" sz="2000" b="0" i="0" u="none" strike="noStrike" kern="1200" cap="none" spc="0" baseline="0">
              <a:solidFill>
                <a:srgbClr val="000000"/>
              </a:solidFill>
              <a:uFillTx/>
              <a:latin typeface="Calibri"/>
              <a:cs typeface="Calibri"/>
            </a:endParaRPr>
          </a:p>
          <a:p>
            <a:pPr marL="285750" marR="0" lvl="0" indent="-28575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cs typeface="Calibri"/>
            </a:endParaRPr>
          </a:p>
          <a:p>
            <a:pPr marL="285750" marR="0" lvl="0" indent="-28575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cs typeface="Calibri"/>
            </a:endParaRPr>
          </a:p>
          <a:p>
            <a:pPr marL="285750" marR="0" lvl="0" indent="-28575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cs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cs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name="Slide78">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59C0DCAD-7234-4E1F-BD46-F5779BFAD7CB}"/>
              </a:ext>
            </a:extLst>
          </p:cNvPr>
          <p:cNvSpPr txBox="1"/>
          <p:nvPr/>
        </p:nvSpPr>
        <p:spPr>
          <a:xfrm>
            <a:off x="822960" y="6459787"/>
            <a:ext cx="1854202" cy="365129"/>
          </a:xfrm>
          <a:prstGeom prst="rect">
            <a:avLst/>
          </a:prstGeom>
          <a:noFill/>
          <a:ln cap="flat">
            <a:noFill/>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7F7F7F"/>
                </a:solidFill>
                <a:uFillTx/>
                <a:latin typeface="Segoe UI" pitchFamily="34"/>
                <a:cs typeface="Segoe UI" pitchFamily="34"/>
              </a:rPr>
              <a:t>NYC HPD Division of Tenant Resources</a:t>
            </a:r>
          </a:p>
        </p:txBody>
      </p:sp>
      <p:sp>
        <p:nvSpPr>
          <p:cNvPr id="3" name="Slide Number Placeholder 3">
            <a:extLst>
              <a:ext uri="{FF2B5EF4-FFF2-40B4-BE49-F238E27FC236}">
                <a16:creationId xmlns:a16="http://schemas.microsoft.com/office/drawing/2014/main" id="{383FA126-2AD8-475C-B41B-16633AA79AA4}"/>
              </a:ext>
            </a:extLst>
          </p:cNvPr>
          <p:cNvSpPr txBox="1"/>
          <p:nvPr/>
        </p:nvSpPr>
        <p:spPr>
          <a:xfrm>
            <a:off x="7425339" y="6459787"/>
            <a:ext cx="984022" cy="365129"/>
          </a:xfrm>
          <a:prstGeom prst="rect">
            <a:avLst/>
          </a:prstGeom>
          <a:solidFill>
            <a:srgbClr val="487B78">
              <a:alpha val="90000"/>
            </a:srgbClr>
          </a:solid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18D2937-C83C-45B5-962E-6435A13CFA4E}" type="slidenum">
              <a:t>42</a:t>
            </a:fld>
            <a:endParaRPr lang="en-US" sz="1050" b="0" i="0" u="none" strike="noStrike" kern="1200" cap="none" spc="0" baseline="0">
              <a:solidFill>
                <a:srgbClr val="FFFFFF"/>
              </a:solidFill>
              <a:uFillTx/>
              <a:latin typeface="Calibri"/>
            </a:endParaRPr>
          </a:p>
        </p:txBody>
      </p:sp>
      <p:sp>
        <p:nvSpPr>
          <p:cNvPr id="4" name="Title 1">
            <a:extLst>
              <a:ext uri="{FF2B5EF4-FFF2-40B4-BE49-F238E27FC236}">
                <a16:creationId xmlns:a16="http://schemas.microsoft.com/office/drawing/2014/main" id="{32DF0A2D-5C52-4CEC-B8BB-E8695A10C397}"/>
              </a:ext>
            </a:extLst>
          </p:cNvPr>
          <p:cNvSpPr txBox="1">
            <a:spLocks noGrp="1"/>
          </p:cNvSpPr>
          <p:nvPr>
            <p:ph type="title" idx="4294967295"/>
          </p:nvPr>
        </p:nvSpPr>
        <p:spPr>
          <a:xfrm>
            <a:off x="0" y="274640"/>
            <a:ext cx="9144000" cy="639759"/>
          </a:xfrm>
          <a:solidFill>
            <a:srgbClr val="487B78">
              <a:alpha val="90000"/>
            </a:srgbClr>
          </a:solidFill>
        </p:spPr>
        <p:txBody>
          <a:bodyPr/>
          <a:lstStyle/>
          <a:p>
            <a:pPr lvl="0"/>
            <a:r>
              <a:rPr lang="en-US" sz="3200">
                <a:solidFill>
                  <a:srgbClr val="FFFFFF"/>
                </a:solidFill>
              </a:rPr>
              <a:t>Finding an apartment – know your rights</a:t>
            </a:r>
          </a:p>
        </p:txBody>
      </p:sp>
      <p:sp>
        <p:nvSpPr>
          <p:cNvPr id="5" name="TextBox 5">
            <a:extLst>
              <a:ext uri="{FF2B5EF4-FFF2-40B4-BE49-F238E27FC236}">
                <a16:creationId xmlns:a16="http://schemas.microsoft.com/office/drawing/2014/main" id="{64ABDE6A-B7AE-4267-885C-492CA76DFAEA}"/>
              </a:ext>
            </a:extLst>
          </p:cNvPr>
          <p:cNvSpPr txBox="1"/>
          <p:nvPr/>
        </p:nvSpPr>
        <p:spPr>
          <a:xfrm>
            <a:off x="444910" y="1143000"/>
            <a:ext cx="8001000" cy="6832643"/>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a:solidFill>
                  <a:srgbClr val="000000"/>
                </a:solidFill>
                <a:uFillTx/>
                <a:latin typeface="Calibri"/>
              </a:rPr>
              <a:t>It is illegal for property owners, brokers, or managing agents to refuse to rent to you because you have a voucher. This is called Source of Income Discrimination.</a:t>
            </a:r>
            <a:endParaRPr lang="en-US" sz="2400" b="0" i="0" u="none" strike="noStrike" kern="1200" cap="none" spc="0" baseline="0">
              <a:solidFill>
                <a:srgbClr val="000000"/>
              </a:solidFill>
              <a:uFillTx/>
              <a:latin typeface="Calibri"/>
              <a:cs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a:solidFill>
                <a:srgbClr val="000000"/>
              </a:solidFill>
              <a:uFillTx/>
              <a:latin typeface="Calibri"/>
              <a:cs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a:solidFill>
                  <a:srgbClr val="000000"/>
                </a:solidFill>
                <a:uFillTx/>
                <a:latin typeface="Calibri"/>
                <a:ea typeface="Calibri"/>
                <a:cs typeface="Calibri"/>
              </a:rPr>
              <a:t>If you believe you have been the victim of housing discrimination, you can discuss it with your housing specialist or navigator.</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a:solidFill>
                <a:srgbClr val="000000"/>
              </a:solidFill>
              <a:uFillTx/>
              <a:latin typeface="Calibri"/>
              <a:ea typeface="Calibri"/>
              <a:cs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a:solidFill>
                  <a:srgbClr val="000000"/>
                </a:solidFill>
                <a:uFillTx/>
                <a:latin typeface="Calibri"/>
                <a:ea typeface="Calibri"/>
                <a:cs typeface="Calibri"/>
              </a:rPr>
              <a:t>Everyone, including DHS clients can call 311 or report it online to the New York City Commission on Human Rights (CCHR) </a:t>
            </a:r>
            <a:endParaRPr lang="en-US" sz="1800" b="0" i="0" u="none" strike="noStrike" kern="1200" cap="none" spc="0" baseline="0">
              <a:solidFill>
                <a:srgbClr val="000000"/>
              </a:solidFill>
              <a:uFillTx/>
              <a:latin typeface="Calibri"/>
              <a:cs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a:solidFill>
                <a:srgbClr val="000000"/>
              </a:solidFill>
              <a:uFillTx/>
              <a:latin typeface="Calibri"/>
              <a:cs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a:solidFill>
                  <a:srgbClr val="000000"/>
                </a:solidFill>
                <a:uFillTx/>
                <a:latin typeface="Calibri"/>
                <a:cs typeface="Calibri"/>
                <a:hlinkClick r:id="rId3"/>
              </a:rPr>
              <a:t>Report Discrimination - CCHR (nyc.gov) </a:t>
            </a:r>
            <a:endParaRPr lang="en-US" sz="2400" b="0" i="0" u="none" strike="noStrike" kern="1200" cap="none" spc="0" baseline="0">
              <a:solidFill>
                <a:srgbClr val="000000"/>
              </a:solidFill>
              <a:uFillTx/>
              <a:latin typeface="Calibri"/>
              <a:ea typeface="Calibri"/>
              <a:cs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a:solidFill>
                <a:srgbClr val="000000"/>
              </a:solidFill>
              <a:uFillTx/>
              <a:latin typeface="Calibri"/>
              <a:cs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a:solidFill>
                <a:srgbClr val="000000"/>
              </a:solidFill>
              <a:uFillTx/>
              <a:latin typeface="Calibri"/>
              <a:cs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a:solidFill>
                <a:srgbClr val="000000"/>
              </a:solidFill>
              <a:uFillTx/>
              <a:latin typeface="Calibri"/>
              <a:cs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cs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cs typeface="Calibri"/>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name="Slide85">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5793BCC-C2F8-410B-B2DD-B24ADC5E160C}"/>
              </a:ext>
            </a:extLst>
          </p:cNvPr>
          <p:cNvSpPr txBox="1"/>
          <p:nvPr/>
        </p:nvSpPr>
        <p:spPr>
          <a:xfrm>
            <a:off x="822960" y="6459787"/>
            <a:ext cx="1854202" cy="365129"/>
          </a:xfrm>
          <a:prstGeom prst="rect">
            <a:avLst/>
          </a:prstGeom>
          <a:noFill/>
          <a:ln cap="flat">
            <a:noFill/>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7F7F7F"/>
                </a:solidFill>
                <a:uFillTx/>
                <a:latin typeface="Segoe UI" pitchFamily="34"/>
                <a:cs typeface="Segoe UI" pitchFamily="34"/>
              </a:rPr>
              <a:t>NYC HPD Division of Tenant Resources</a:t>
            </a:r>
          </a:p>
        </p:txBody>
      </p:sp>
      <p:sp>
        <p:nvSpPr>
          <p:cNvPr id="3" name="Slide Number Placeholder 3">
            <a:extLst>
              <a:ext uri="{FF2B5EF4-FFF2-40B4-BE49-F238E27FC236}">
                <a16:creationId xmlns:a16="http://schemas.microsoft.com/office/drawing/2014/main" id="{9121FEB3-4155-4B24-87C1-8EAD2B805CE3}"/>
              </a:ext>
            </a:extLst>
          </p:cNvPr>
          <p:cNvSpPr txBox="1"/>
          <p:nvPr/>
        </p:nvSpPr>
        <p:spPr>
          <a:xfrm>
            <a:off x="7425339" y="6459787"/>
            <a:ext cx="984022" cy="365129"/>
          </a:xfrm>
          <a:prstGeom prst="rect">
            <a:avLst/>
          </a:prstGeom>
          <a:solidFill>
            <a:srgbClr val="487B78">
              <a:alpha val="90000"/>
            </a:srgbClr>
          </a:solid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D461093-D7BB-4D51-8987-64FFC3E8BE37}" type="slidenum">
              <a:t>43</a:t>
            </a:fld>
            <a:endParaRPr lang="en-US" sz="1050" b="0" i="0" u="none" strike="noStrike" kern="1200" cap="none" spc="0" baseline="0">
              <a:solidFill>
                <a:srgbClr val="FFFFFF"/>
              </a:solidFill>
              <a:uFillTx/>
              <a:latin typeface="Calibri"/>
            </a:endParaRPr>
          </a:p>
        </p:txBody>
      </p:sp>
      <p:sp>
        <p:nvSpPr>
          <p:cNvPr id="4" name="Title 1">
            <a:extLst>
              <a:ext uri="{FF2B5EF4-FFF2-40B4-BE49-F238E27FC236}">
                <a16:creationId xmlns:a16="http://schemas.microsoft.com/office/drawing/2014/main" id="{6BADFAFD-5ABC-43BD-9D3D-12947DE356FC}"/>
              </a:ext>
            </a:extLst>
          </p:cNvPr>
          <p:cNvSpPr txBox="1">
            <a:spLocks noGrp="1"/>
          </p:cNvSpPr>
          <p:nvPr>
            <p:ph type="title" idx="4294967295"/>
          </p:nvPr>
        </p:nvSpPr>
        <p:spPr>
          <a:xfrm>
            <a:off x="0" y="274640"/>
            <a:ext cx="9144000" cy="639759"/>
          </a:xfrm>
          <a:solidFill>
            <a:srgbClr val="487B78">
              <a:alpha val="90000"/>
            </a:srgbClr>
          </a:solidFill>
        </p:spPr>
        <p:txBody>
          <a:bodyPr/>
          <a:lstStyle/>
          <a:p>
            <a:pPr lvl="0"/>
            <a:r>
              <a:rPr lang="en-US" sz="3200">
                <a:solidFill>
                  <a:srgbClr val="FFFFFF"/>
                </a:solidFill>
              </a:rPr>
              <a:t>Finding an apartment – know your rights</a:t>
            </a:r>
          </a:p>
        </p:txBody>
      </p:sp>
      <p:sp>
        <p:nvSpPr>
          <p:cNvPr id="5" name="TextBox 5">
            <a:extLst>
              <a:ext uri="{FF2B5EF4-FFF2-40B4-BE49-F238E27FC236}">
                <a16:creationId xmlns:a16="http://schemas.microsoft.com/office/drawing/2014/main" id="{61A7C181-9E0E-4D7A-8FC6-0A8E1B376801}"/>
              </a:ext>
            </a:extLst>
          </p:cNvPr>
          <p:cNvSpPr txBox="1"/>
          <p:nvPr/>
        </p:nvSpPr>
        <p:spPr>
          <a:xfrm>
            <a:off x="528742" y="809810"/>
            <a:ext cx="8001000" cy="6709528"/>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800" b="0" i="0" u="none" strike="noStrike" kern="1200" cap="none" spc="0" baseline="0">
              <a:solidFill>
                <a:srgbClr val="000000"/>
              </a:solidFill>
              <a:uFillTx/>
              <a:latin typeface="Segoe UI" pitchFamily="34"/>
              <a:ea typeface="Segoe UI" pitchFamily="34"/>
              <a:cs typeface="Segoe UI"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800" b="0" i="0" u="none" strike="noStrike" kern="1200" cap="none" spc="0" baseline="0">
              <a:solidFill>
                <a:srgbClr val="000000"/>
              </a:solidFill>
              <a:uFillTx/>
              <a:latin typeface="Calibri"/>
              <a:cs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800" b="0" i="0" u="none" strike="noStrike" kern="1200" cap="none" spc="0" baseline="0">
                <a:solidFill>
                  <a:srgbClr val="000000"/>
                </a:solidFill>
                <a:uFillTx/>
                <a:latin typeface="Calibri"/>
                <a:cs typeface="Calibri"/>
              </a:rPr>
              <a:t>                         </a:t>
            </a:r>
            <a:r>
              <a:rPr lang="en-US" sz="2400" b="0" i="0" u="none" strike="noStrike" kern="1200" cap="none" spc="0" baseline="0">
                <a:solidFill>
                  <a:srgbClr val="000000"/>
                </a:solidFill>
                <a:uFillTx/>
                <a:latin typeface="Calibri"/>
                <a:cs typeface="Calibri"/>
              </a:rPr>
              <a:t>For Residents Living in Shelter</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0" i="0" u="none" strike="noStrike" kern="1200" cap="none" spc="0" baseline="0">
              <a:solidFill>
                <a:srgbClr val="000000"/>
              </a:solidFill>
              <a:uFillTx/>
              <a:latin typeface="Calibri"/>
              <a:cs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1200" cap="none" spc="0" baseline="0">
                <a:solidFill>
                  <a:srgbClr val="000000"/>
                </a:solidFill>
                <a:uFillTx/>
                <a:latin typeface="Calibri"/>
                <a:cs typeface="Calibri"/>
              </a:rPr>
              <a:t>                               Department of Social Services (DSS) </a:t>
            </a:r>
            <a:endParaRPr lang="en-US" sz="2800" b="0" i="0" u="none" strike="noStrike" kern="1200" cap="none" spc="0" baseline="0">
              <a:solidFill>
                <a:srgbClr val="000000"/>
              </a:solidFill>
              <a:uFillTx/>
              <a:latin typeface="Calibri"/>
              <a:cs typeface="Calibri"/>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1" i="0" u="none" strike="noStrike" kern="1200" cap="none" spc="0" baseline="0">
                <a:solidFill>
                  <a:srgbClr val="000000"/>
                </a:solidFill>
                <a:uFillTx/>
                <a:latin typeface="Calibri"/>
                <a:cs typeface="Calibri"/>
              </a:rPr>
              <a:t>  Source of Income Discrimination Unit (SOI)</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1200" cap="none" spc="0" baseline="0">
                <a:solidFill>
                  <a:srgbClr val="000000"/>
                </a:solidFill>
                <a:uFillTx/>
                <a:latin typeface="Calibri"/>
                <a:cs typeface="Calibri"/>
              </a:rPr>
              <a:t>Email: soi@dss.nyc.gov</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1200" cap="none" spc="0" baseline="0">
                <a:solidFill>
                  <a:srgbClr val="000000"/>
                </a:solidFill>
                <a:uFillTx/>
                <a:latin typeface="Calibri"/>
                <a:cs typeface="Calibri"/>
              </a:rPr>
              <a:t>Call: 929-221-6575</a:t>
            </a:r>
            <a:endParaRPr lang="en-US" sz="1800" b="0" i="0" u="none" strike="noStrike" kern="1200" cap="none" spc="0" baseline="0">
              <a:solidFill>
                <a:srgbClr val="000000"/>
              </a:solidFill>
              <a:uFillTx/>
              <a:latin typeface="Calibri"/>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0" i="0" u="none" strike="noStrike" kern="1200" cap="none" spc="0" baseline="0">
              <a:solidFill>
                <a:srgbClr val="000000"/>
              </a:solidFill>
              <a:uFillTx/>
              <a:latin typeface="Calibri"/>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1200" cap="none" spc="0" baseline="0">
                <a:solidFill>
                  <a:srgbClr val="000000"/>
                </a:solidFill>
                <a:uFillTx/>
                <a:latin typeface="Calibri"/>
              </a:rPr>
              <a:t>The law also protects you from an owner who tries to punish you for filing a complaint. </a:t>
            </a:r>
            <a:endParaRPr lang="en-US" sz="2000" b="0" i="0" u="none" strike="noStrike" kern="1200" cap="none" spc="0" baseline="0">
              <a:solidFill>
                <a:srgbClr val="000000"/>
              </a:solidFill>
              <a:uFillTx/>
              <a:latin typeface="Calibri"/>
              <a:cs typeface="Calibri"/>
            </a:endParaRPr>
          </a:p>
          <a:p>
            <a:pPr marL="514350" marR="0" lvl="0" indent="-514350" algn="ctr" defTabSz="914400" rtl="0" fontAlgn="auto" hangingPunct="1">
              <a:lnSpc>
                <a:spcPct val="100000"/>
              </a:lnSpc>
              <a:spcBef>
                <a:spcPts val="0"/>
              </a:spcBef>
              <a:spcAft>
                <a:spcPts val="0"/>
              </a:spcAft>
              <a:buSzPct val="100000"/>
              <a:buAutoNum type="arabicPeriod"/>
              <a:tabLst/>
              <a:defRPr sz="1800" b="0" i="0" u="none" strike="noStrike" kern="0" cap="none" spc="0" baseline="0">
                <a:solidFill>
                  <a:srgbClr val="000000"/>
                </a:solidFill>
                <a:uFillTx/>
              </a:defRPr>
            </a:pPr>
            <a:endParaRPr lang="en-US" sz="2800" b="0" i="0" u="none" strike="noStrike" kern="1200" cap="none" spc="0" baseline="0">
              <a:solidFill>
                <a:srgbClr val="000000"/>
              </a:solidFill>
              <a:uFillTx/>
              <a:latin typeface="Calibri"/>
              <a:ea typeface="Segoe UI" pitchFamily="34"/>
              <a:cs typeface="Calibri"/>
            </a:endParaRPr>
          </a:p>
          <a:p>
            <a:pPr marL="457200" marR="0" lvl="0" indent="-45720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endParaRPr lang="en-US" sz="2800" b="0" i="0" u="none" strike="noStrike" kern="1200" cap="none" spc="0" baseline="0">
              <a:solidFill>
                <a:srgbClr val="000000"/>
              </a:solidFill>
              <a:uFillTx/>
              <a:latin typeface="Calibri"/>
              <a:ea typeface="Segoe UI" pitchFamily="34"/>
              <a:cs typeface="Calibri"/>
            </a:endParaRPr>
          </a:p>
          <a:p>
            <a:pPr marL="457200" marR="0" lvl="0" indent="-45720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endParaRPr lang="en-US" sz="2800" b="0" i="0" u="none" strike="noStrike" kern="1200" cap="none" spc="0" baseline="0">
              <a:solidFill>
                <a:srgbClr val="000000"/>
              </a:solidFill>
              <a:uFillTx/>
              <a:latin typeface="Calibri"/>
              <a:cs typeface="Calibri"/>
            </a:endParaRPr>
          </a:p>
          <a:p>
            <a:pPr marL="457200" marR="0" lvl="0" indent="-45720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endParaRPr lang="en-US" sz="2800" b="0" i="0" u="none" strike="noStrike" kern="1200" cap="none" spc="0" baseline="0">
              <a:solidFill>
                <a:srgbClr val="000000"/>
              </a:solidFill>
              <a:uFillTx/>
              <a:latin typeface="Calibri"/>
              <a:cs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800" b="0" i="0" u="none" strike="noStrike" kern="1200" cap="none" spc="0" baseline="0">
              <a:solidFill>
                <a:srgbClr val="000000"/>
              </a:solidFill>
              <a:uFillTx/>
              <a:latin typeface="Segoe UI" pitchFamily="34"/>
              <a:cs typeface="Segoe UI"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800" b="0" i="0" u="none" strike="noStrike" kern="1200" cap="none" spc="0" baseline="0">
              <a:solidFill>
                <a:srgbClr val="2C9DA0"/>
              </a:solidFill>
              <a:uFillTx/>
              <a:latin typeface="Segoe UI" pitchFamily="34"/>
              <a:cs typeface="Segoe UI" pitchFamily="34"/>
            </a:endParaRPr>
          </a:p>
          <a:p>
            <a:pPr marL="0" marR="0" lvl="2"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cs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name="Slide16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BA5A2-97ED-4689-A4AF-464D417F4A8C}"/>
              </a:ext>
            </a:extLst>
          </p:cNvPr>
          <p:cNvSpPr txBox="1"/>
          <p:nvPr/>
        </p:nvSpPr>
        <p:spPr>
          <a:xfrm>
            <a:off x="0" y="93149"/>
            <a:ext cx="9144000" cy="639759"/>
          </a:xfrm>
          <a:prstGeom prst="rect">
            <a:avLst/>
          </a:prstGeom>
          <a:solidFill>
            <a:srgbClr val="487B78">
              <a:alpha val="90000"/>
            </a:srgbClr>
          </a:solidFill>
          <a:ln cap="flat">
            <a:noFill/>
          </a:ln>
        </p:spPr>
        <p:txBody>
          <a:bodyPr vert="horz" wrap="square" lIns="91440" tIns="45720" rIns="91440" bIns="45720" anchor="b" anchorCtr="0" compatLnSpc="1">
            <a:normAutofit/>
          </a:bodyPr>
          <a:lstStyle/>
          <a:p>
            <a:pPr marL="0" marR="0" lvl="0" indent="0" algn="l" defTabSz="914400" rtl="0" fontAlgn="auto" hangingPunct="1">
              <a:lnSpc>
                <a:spcPct val="85000"/>
              </a:lnSpc>
              <a:spcBef>
                <a:spcPts val="0"/>
              </a:spcBef>
              <a:spcAft>
                <a:spcPts val="0"/>
              </a:spcAft>
              <a:buNone/>
              <a:tabLst/>
              <a:defRPr sz="1800" b="0" i="0" u="none" strike="noStrike" kern="0" cap="none" spc="0" baseline="0">
                <a:solidFill>
                  <a:srgbClr val="000000"/>
                </a:solidFill>
                <a:uFillTx/>
              </a:defRPr>
            </a:pPr>
            <a:r>
              <a:rPr lang="en-US" sz="3200" b="0" i="0" u="none" strike="noStrike" kern="1200" cap="none" spc="-50" baseline="0">
                <a:solidFill>
                  <a:srgbClr val="FFFFFF"/>
                </a:solidFill>
                <a:uFillTx/>
                <a:latin typeface="Calibri Light"/>
              </a:rPr>
              <a:t>Portability Transfer</a:t>
            </a:r>
          </a:p>
        </p:txBody>
      </p:sp>
      <p:sp>
        <p:nvSpPr>
          <p:cNvPr id="3" name="TextBox 4">
            <a:extLst>
              <a:ext uri="{FF2B5EF4-FFF2-40B4-BE49-F238E27FC236}">
                <a16:creationId xmlns:a16="http://schemas.microsoft.com/office/drawing/2014/main" id="{A2DBE6D3-10F2-4F82-9F9C-712EB9A3C434}"/>
              </a:ext>
            </a:extLst>
          </p:cNvPr>
          <p:cNvSpPr txBox="1"/>
          <p:nvPr/>
        </p:nvSpPr>
        <p:spPr>
          <a:xfrm>
            <a:off x="728136" y="732909"/>
            <a:ext cx="7687735" cy="5109091"/>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0" i="0" u="none" strike="noStrike" kern="1200" cap="none" spc="0" baseline="0">
              <a:solidFill>
                <a:srgbClr val="000000"/>
              </a:solidFill>
              <a:uFillTx/>
              <a:latin typeface="Calibri"/>
              <a:cs typeface="Calibri"/>
            </a:endParaRPr>
          </a:p>
          <a:p>
            <a:pPr marL="742950" marR="0" lvl="1" indent="-28575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1800" b="1" i="0" u="none" strike="noStrike" kern="0" cap="none" spc="0" baseline="0">
                <a:solidFill>
                  <a:srgbClr val="000000"/>
                </a:solidFill>
                <a:uFillTx/>
                <a:latin typeface="Calibri"/>
              </a:rPr>
              <a:t>“Portability" </a:t>
            </a:r>
            <a:r>
              <a:rPr lang="en-US" sz="1800" b="0" i="0" u="none" strike="noStrike" kern="0" cap="none" spc="0" baseline="0">
                <a:solidFill>
                  <a:srgbClr val="000000"/>
                </a:solidFill>
                <a:uFillTx/>
                <a:latin typeface="Calibri"/>
              </a:rPr>
              <a:t>in the EHV program refers to the process through which a family can transfer or "port" their rental subsidy to a location outside the jurisdiction of the public housing agency (PHA) that first issued them the voucher. </a:t>
            </a:r>
          </a:p>
          <a:p>
            <a:pPr marL="457200" marR="0" lvl="1"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ndParaRPr>
          </a:p>
          <a:p>
            <a:pPr marL="742950" marR="0" lvl="1" indent="-28575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Calibri"/>
                <a:cs typeface="Calibri"/>
              </a:rPr>
              <a:t>HPD and NYCHA both offer EHV participants</a:t>
            </a:r>
            <a:r>
              <a:rPr lang="en-US" sz="1800" b="0" i="0" u="none" strike="noStrike" kern="0" cap="none" spc="0" baseline="0">
                <a:solidFill>
                  <a:srgbClr val="000000"/>
                </a:solidFill>
                <a:uFillTx/>
                <a:latin typeface="Calibri"/>
                <a:cs typeface="Calibri"/>
              </a:rPr>
              <a:t> the opportunity to travel outside of the Five Boroughs or move anywhere in the United States. </a:t>
            </a:r>
          </a:p>
          <a:p>
            <a:pPr marL="742950" marR="0" lvl="1" indent="-28575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cs typeface="Calibri"/>
            </a:endParaRPr>
          </a:p>
          <a:p>
            <a:pPr marL="742950" marR="0" lvl="1" indent="-28575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1800" b="0" i="0" u="none" strike="noStrike" kern="0" cap="none" spc="0" baseline="0">
                <a:solidFill>
                  <a:srgbClr val="000000"/>
                </a:solidFill>
                <a:uFillTx/>
                <a:latin typeface="Calibri"/>
              </a:rPr>
              <a:t>HPD and NYCHA will require the family to submit a portability transfer request form.</a:t>
            </a:r>
          </a:p>
          <a:p>
            <a:pPr marL="457200" marR="0" lvl="1"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sng" strike="noStrike" kern="1200" cap="none" spc="0" baseline="0">
              <a:solidFill>
                <a:srgbClr val="000000"/>
              </a:solidFill>
              <a:uFillTx/>
              <a:latin typeface="Calibri"/>
              <a:cs typeface="Calibri"/>
            </a:endParaRPr>
          </a:p>
          <a:p>
            <a:pPr marL="457200" marR="0" lvl="1"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sng" strike="noStrike" kern="1200" cap="none" spc="0" baseline="0">
                <a:solidFill>
                  <a:srgbClr val="000000"/>
                </a:solidFill>
                <a:uFillTx/>
                <a:latin typeface="Calibri"/>
                <a:cs typeface="Calibri"/>
              </a:rPr>
              <a:t>There may be some common differences to be aware </a:t>
            </a:r>
            <a:r>
              <a:rPr lang="en-US" sz="1800" b="0" i="0" u="sng" strike="noStrike" kern="0" cap="none" spc="0" baseline="0">
                <a:solidFill>
                  <a:srgbClr val="000000"/>
                </a:solidFill>
                <a:uFillTx/>
                <a:latin typeface="Calibri"/>
                <a:cs typeface="Calibri"/>
              </a:rPr>
              <a:t>of: </a:t>
            </a:r>
          </a:p>
          <a:p>
            <a:pPr marL="457200" marR="0" lvl="1"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cs typeface="Calibri"/>
            </a:endParaRPr>
          </a:p>
          <a:p>
            <a:pPr marL="457200" marR="0" lvl="1"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Calibri"/>
                <a:cs typeface="Calibri"/>
              </a:rPr>
              <a:t>Voucher size could possibly change with the new receiving PHA </a:t>
            </a:r>
          </a:p>
          <a:p>
            <a:pPr marL="457200" marR="0" lvl="1"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cs typeface="Calibri"/>
            </a:endParaRPr>
          </a:p>
          <a:p>
            <a:pPr marL="457200" marR="0" lvl="1"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0" cap="none" spc="0" baseline="0">
                <a:solidFill>
                  <a:srgbClr val="000000"/>
                </a:solidFill>
                <a:uFillTx/>
                <a:latin typeface="Calibri"/>
                <a:cs typeface="Calibri"/>
              </a:rPr>
              <a:t>Also, the payment standard may increase or decrease depending on the receiving PHA’s criteria </a:t>
            </a:r>
            <a:endParaRPr lang="en-US" sz="1800" b="0" i="0" u="none" strike="noStrike" kern="1200" cap="none" spc="0" baseline="0">
              <a:solidFill>
                <a:srgbClr val="000000"/>
              </a:solidFill>
              <a:uFillTx/>
              <a:latin typeface="Calibri"/>
              <a:cs typeface="Calibri"/>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name="Slide16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02265-D4AD-429D-AA6D-160741308032}"/>
              </a:ext>
            </a:extLst>
          </p:cNvPr>
          <p:cNvSpPr txBox="1"/>
          <p:nvPr/>
        </p:nvSpPr>
        <p:spPr>
          <a:xfrm>
            <a:off x="0" y="93149"/>
            <a:ext cx="9144000" cy="639759"/>
          </a:xfrm>
          <a:prstGeom prst="rect">
            <a:avLst/>
          </a:prstGeom>
          <a:solidFill>
            <a:srgbClr val="487B78">
              <a:alpha val="90000"/>
            </a:srgbClr>
          </a:solidFill>
          <a:ln cap="flat">
            <a:noFill/>
          </a:ln>
        </p:spPr>
        <p:txBody>
          <a:bodyPr vert="horz" wrap="square" lIns="91440" tIns="45720" rIns="91440" bIns="45720" anchor="b" anchorCtr="0" compatLnSpc="1">
            <a:normAutofit/>
          </a:bodyPr>
          <a:lstStyle/>
          <a:p>
            <a:pPr marL="0" marR="0" lvl="0" indent="0" algn="l" defTabSz="914400" rtl="0" fontAlgn="auto" hangingPunct="1">
              <a:lnSpc>
                <a:spcPct val="85000"/>
              </a:lnSpc>
              <a:spcBef>
                <a:spcPts val="0"/>
              </a:spcBef>
              <a:spcAft>
                <a:spcPts val="0"/>
              </a:spcAft>
              <a:buNone/>
              <a:tabLst/>
              <a:defRPr sz="1800" b="0" i="0" u="none" strike="noStrike" kern="0" cap="none" spc="0" baseline="0">
                <a:solidFill>
                  <a:srgbClr val="000000"/>
                </a:solidFill>
                <a:uFillTx/>
              </a:defRPr>
            </a:pPr>
            <a:r>
              <a:rPr lang="en-US" sz="3200" b="0" i="0" u="none" strike="noStrike" kern="1200" cap="none" spc="-50" baseline="0">
                <a:solidFill>
                  <a:srgbClr val="FFFFFF"/>
                </a:solidFill>
                <a:uFillTx/>
                <a:latin typeface="Calibri Light"/>
              </a:rPr>
              <a:t>Portability Transfer: How Do I Port Under EHV?</a:t>
            </a:r>
          </a:p>
        </p:txBody>
      </p:sp>
      <p:sp>
        <p:nvSpPr>
          <p:cNvPr id="3" name="TextBox 4">
            <a:extLst>
              <a:ext uri="{FF2B5EF4-FFF2-40B4-BE49-F238E27FC236}">
                <a16:creationId xmlns:a16="http://schemas.microsoft.com/office/drawing/2014/main" id="{E1F7FE38-87B9-4082-A9D6-B6896B3D804B}"/>
              </a:ext>
            </a:extLst>
          </p:cNvPr>
          <p:cNvSpPr txBox="1"/>
          <p:nvPr/>
        </p:nvSpPr>
        <p:spPr>
          <a:xfrm>
            <a:off x="728136" y="732909"/>
            <a:ext cx="7687735" cy="5632310"/>
          </a:xfrm>
          <a:prstGeom prst="rect">
            <a:avLst/>
          </a:prstGeom>
          <a:noFill/>
          <a:ln cap="flat">
            <a:noFill/>
          </a:ln>
        </p:spPr>
        <p:txBody>
          <a:bodyPr vert="horz" wrap="square" lIns="91440" tIns="45720" rIns="91440" bIns="45720" anchor="t" anchorCtr="0" compatLnSpc="1">
            <a:spAutoFit/>
          </a:bodyPr>
          <a:lstStyle/>
          <a:p>
            <a:pPr marL="742950" marR="0" lvl="1" indent="-28575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1800" b="0" i="0" u="none" strike="noStrike" kern="0" cap="none" spc="0" baseline="0">
                <a:solidFill>
                  <a:srgbClr val="000000"/>
                </a:solidFill>
                <a:uFillTx/>
                <a:latin typeface="Calibri"/>
              </a:rPr>
              <a:t>Contact HPD with your request to port.</a:t>
            </a:r>
          </a:p>
          <a:p>
            <a:pPr marL="1200150" marR="0" lvl="2" indent="-28575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1800" b="0" i="0" u="none" strike="noStrike" kern="0" cap="none" spc="0" baseline="0">
                <a:solidFill>
                  <a:srgbClr val="000000"/>
                </a:solidFill>
                <a:uFillTx/>
                <a:latin typeface="Calibri"/>
              </a:rPr>
              <a:t>Complete the </a:t>
            </a:r>
            <a:r>
              <a:rPr lang="en-US" sz="1800" b="0" i="0" u="sng" strike="noStrike" kern="0" cap="none" spc="0" baseline="0">
                <a:solidFill>
                  <a:srgbClr val="000000"/>
                </a:solidFill>
                <a:uFillTx/>
                <a:latin typeface="Calibri"/>
              </a:rPr>
              <a:t>Port Out Request Form, found here:</a:t>
            </a:r>
            <a:r>
              <a:rPr lang="en-US" sz="1800" b="0" i="0" u="none" strike="noStrike" kern="0" cap="none" spc="0" baseline="0">
                <a:solidFill>
                  <a:srgbClr val="000000"/>
                </a:solidFill>
                <a:uFillTx/>
                <a:latin typeface="Calibri"/>
              </a:rPr>
              <a:t> </a:t>
            </a:r>
            <a:r>
              <a:rPr lang="en-US" sz="1800" b="0" i="0" u="none" strike="noStrike" kern="0" cap="none" spc="0" baseline="0">
                <a:solidFill>
                  <a:srgbClr val="0000FF"/>
                </a:solidFill>
                <a:uFillTx/>
                <a:latin typeface="Calibri"/>
                <a:ea typeface="Times New Roman" pitchFamily="18"/>
                <a:hlinkClick r:id="rId2"/>
              </a:rPr>
              <a:t>https://www1.nyc.gov/site/hpd/services-and-information/section-8-forms.page</a:t>
            </a:r>
            <a:endParaRPr lang="en-US" sz="1800" b="0" i="0" u="none" strike="noStrike" kern="0" cap="none" spc="0" baseline="0">
              <a:solidFill>
                <a:srgbClr val="0000FF"/>
              </a:solidFill>
              <a:uFillTx/>
              <a:latin typeface="Calibri"/>
              <a:ea typeface="Times New Roman" pitchFamily="18"/>
            </a:endParaRPr>
          </a:p>
          <a:p>
            <a:pPr marL="1200150" marR="0" lvl="2" indent="-28575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1800" b="0" i="0" u="none" strike="noStrike" kern="0" cap="none" spc="0" baseline="0">
                <a:solidFill>
                  <a:srgbClr val="000000"/>
                </a:solidFill>
                <a:uFillTx/>
                <a:latin typeface="Calibri"/>
              </a:rPr>
              <a:t>Submit your form by:</a:t>
            </a:r>
          </a:p>
          <a:p>
            <a:pPr marL="1657350" marR="0" lvl="3" indent="-28575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1800" b="0" i="0" u="none" strike="noStrike" kern="0" cap="none" spc="0" baseline="0">
                <a:solidFill>
                  <a:srgbClr val="000000"/>
                </a:solidFill>
                <a:uFillTx/>
                <a:latin typeface="Calibri"/>
              </a:rPr>
              <a:t>Email: </a:t>
            </a:r>
            <a:r>
              <a:rPr lang="en-US" sz="1800" b="0" i="0" u="none" strike="noStrike" kern="0" cap="none" spc="0" baseline="0">
                <a:solidFill>
                  <a:srgbClr val="000000"/>
                </a:solidFill>
                <a:uFillTx/>
                <a:latin typeface="Calibri"/>
                <a:hlinkClick r:id="rId3"/>
              </a:rPr>
              <a:t>Portability@hpd.nyc.gov</a:t>
            </a:r>
            <a:endParaRPr lang="en-US" sz="1800" b="0" i="0" u="none" strike="noStrike" kern="0" cap="none" spc="0" baseline="0">
              <a:solidFill>
                <a:srgbClr val="000000"/>
              </a:solidFill>
              <a:uFillTx/>
              <a:latin typeface="Calibri"/>
            </a:endParaRPr>
          </a:p>
          <a:p>
            <a:pPr marL="1657350" marR="0" lvl="3" indent="-28575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1800" b="0" i="0" u="none" strike="noStrike" kern="0" cap="none" spc="0" baseline="0">
                <a:solidFill>
                  <a:srgbClr val="000000"/>
                </a:solidFill>
                <a:uFillTx/>
                <a:latin typeface="Calibri"/>
              </a:rPr>
              <a:t>Online: Document Upload Portal here: </a:t>
            </a:r>
            <a:r>
              <a:rPr lang="en-US" sz="1800" b="0" i="0" u="none" strike="noStrike" kern="0" cap="none" spc="0" baseline="0">
                <a:solidFill>
                  <a:srgbClr val="000000"/>
                </a:solidFill>
                <a:uFillTx/>
                <a:latin typeface="Calibri"/>
                <a:hlinkClick r:id="rId2"/>
              </a:rPr>
              <a:t>https://www1.nyc.gov/site/hpd/services-and-information/section-8-forms.page</a:t>
            </a:r>
            <a:endParaRPr lang="en-US" sz="1800" b="0" i="0" u="none" strike="noStrike" kern="0" cap="none" spc="0" baseline="0">
              <a:solidFill>
                <a:srgbClr val="000000"/>
              </a:solidFill>
              <a:uFillTx/>
              <a:latin typeface="Calibri"/>
            </a:endParaRPr>
          </a:p>
          <a:p>
            <a:pPr marL="1657350" marR="0" lvl="3"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1800" b="0" i="0" u="none" strike="noStrike" kern="0" cap="none" spc="0" baseline="0">
                <a:solidFill>
                  <a:srgbClr val="000000"/>
                </a:solidFill>
                <a:uFillTx/>
                <a:latin typeface="Calibri"/>
              </a:rPr>
              <a:t>Mail to: Client Services, 100 Gold Street, Room 1-O, New York, NY 10038</a:t>
            </a:r>
          </a:p>
          <a:p>
            <a:pPr marL="1657350" marR="0" lvl="3"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1800" b="0" i="0" u="none" strike="noStrike" kern="0" cap="none" spc="0" baseline="0">
                <a:solidFill>
                  <a:srgbClr val="000000"/>
                </a:solidFill>
                <a:uFillTx/>
                <a:latin typeface="Calibri"/>
              </a:rPr>
              <a:t>Fax to: 212-863-5299</a:t>
            </a:r>
          </a:p>
          <a:p>
            <a:pPr marL="742950" marR="0" lvl="1"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1800" b="0" i="0" u="none" strike="noStrike" kern="0" cap="none" spc="0" baseline="0">
                <a:solidFill>
                  <a:srgbClr val="000000"/>
                </a:solidFill>
                <a:uFillTx/>
                <a:latin typeface="Calibri"/>
              </a:rPr>
              <a:t>If eligible, you will:</a:t>
            </a:r>
          </a:p>
          <a:p>
            <a:pPr marL="1200150" marR="0" lvl="2"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1800" b="0" i="0" u="none" strike="noStrike" kern="0" cap="none" spc="0" baseline="0">
                <a:solidFill>
                  <a:srgbClr val="000000"/>
                </a:solidFill>
                <a:uFillTx/>
                <a:latin typeface="Calibri"/>
              </a:rPr>
              <a:t>Submit your portability paperwork, which HPD will mail to the new PHA where you are porting to—the “Receiving PHA”</a:t>
            </a:r>
          </a:p>
          <a:p>
            <a:pPr marL="1200150" marR="0" lvl="2"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1800" b="0" i="0" u="none" strike="noStrike" kern="0" cap="none" spc="0" baseline="0">
                <a:solidFill>
                  <a:srgbClr val="000000"/>
                </a:solidFill>
                <a:uFillTx/>
                <a:latin typeface="Calibri"/>
              </a:rPr>
              <a:t>Be briefed by HPD on the Port Process</a:t>
            </a:r>
          </a:p>
          <a:p>
            <a:pPr marL="1200150" marR="0" lvl="2"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1800" b="0" i="0" u="none" strike="noStrike" kern="0" cap="none" spc="0" baseline="0">
                <a:solidFill>
                  <a:srgbClr val="000000"/>
                </a:solidFill>
                <a:uFillTx/>
                <a:latin typeface="Calibri"/>
              </a:rPr>
              <a:t>Get a Voucher from HPD to start your housing search</a:t>
            </a:r>
          </a:p>
          <a:p>
            <a:pPr marL="457200" marR="0" lvl="1"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0" cap="none" spc="0" baseline="0">
                <a:solidFill>
                  <a:srgbClr val="000000"/>
                </a:solidFill>
                <a:uFillTx/>
                <a:latin typeface="Calibri"/>
              </a:rPr>
              <a:t>To learn more about the EHV Portability Process, please read the Portability FAQs here: </a:t>
            </a:r>
            <a:r>
              <a:rPr lang="en-US" sz="1800" b="0" i="0" u="none" strike="noStrike" kern="0" cap="none" spc="0" baseline="0">
                <a:solidFill>
                  <a:srgbClr val="000000"/>
                </a:solidFill>
                <a:uFillTx/>
                <a:latin typeface="Calibri"/>
                <a:hlinkClick r:id="rId4"/>
              </a:rPr>
              <a:t>https://www.nyc.gov/site/hpd/services-and-information/moving.page</a:t>
            </a:r>
            <a:endParaRPr lang="en-US" sz="1800" b="0" i="0" u="none" strike="noStrike" kern="0" cap="none" spc="0" baseline="0">
              <a:solidFill>
                <a:srgbClr val="000000"/>
              </a:solidFill>
              <a:uFillTx/>
              <a:latin typeface="Calibri"/>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name="Slide15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B9E30-E260-4939-9106-264E4CB6F01A}"/>
              </a:ext>
            </a:extLst>
          </p:cNvPr>
          <p:cNvSpPr txBox="1">
            <a:spLocks noGrp="1"/>
          </p:cNvSpPr>
          <p:nvPr>
            <p:ph type="title"/>
          </p:nvPr>
        </p:nvSpPr>
        <p:spPr>
          <a:xfrm>
            <a:off x="0" y="274640"/>
            <a:ext cx="9144000" cy="639759"/>
          </a:xfrm>
          <a:prstGeom prst="rect">
            <a:avLst/>
          </a:prstGeom>
          <a:solidFill>
            <a:srgbClr val="487B78">
              <a:alpha val="90000"/>
            </a:srgbClr>
          </a:solidFill>
          <a:ln>
            <a:noFill/>
          </a:ln>
        </p:spPr>
        <p:txBody>
          <a:bodyPr vert="horz" wrap="square" lIns="91440" tIns="45720" rIns="91440" bIns="45720" anchor="b" anchorCtr="0" compatLnSpc="1">
            <a:normAutofit/>
          </a:bodyPr>
          <a:lstStyle/>
          <a:p>
            <a:pPr lvl="0"/>
            <a:r>
              <a:rPr lang="en-US" sz="3200">
                <a:solidFill>
                  <a:srgbClr val="FFFFFF"/>
                </a:solidFill>
              </a:rPr>
              <a:t>Family Self-Sufficiency (FSS) Program</a:t>
            </a:r>
            <a:endParaRPr lang="en-US">
              <a:solidFill>
                <a:srgbClr val="FFFFFF"/>
              </a:solidFill>
            </a:endParaRPr>
          </a:p>
        </p:txBody>
      </p:sp>
      <p:sp>
        <p:nvSpPr>
          <p:cNvPr id="3" name="Date Placeholder 3">
            <a:extLst>
              <a:ext uri="{FF2B5EF4-FFF2-40B4-BE49-F238E27FC236}">
                <a16:creationId xmlns:a16="http://schemas.microsoft.com/office/drawing/2014/main" id="{B4B21103-AAE5-4DD7-8A42-E282A912B695}"/>
              </a:ext>
            </a:extLst>
          </p:cNvPr>
          <p:cNvSpPr txBox="1"/>
          <p:nvPr/>
        </p:nvSpPr>
        <p:spPr>
          <a:xfrm>
            <a:off x="457200" y="6356351"/>
            <a:ext cx="2819396" cy="365129"/>
          </a:xfrm>
          <a:prstGeom prst="rect">
            <a:avLst/>
          </a:prstGeom>
          <a:noFill/>
          <a:ln cap="flat">
            <a:noFill/>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7F7F7F"/>
                </a:solidFill>
                <a:uFillTx/>
                <a:latin typeface="Segoe UI" pitchFamily="34"/>
                <a:cs typeface="Segoe UI" pitchFamily="34"/>
              </a:rPr>
              <a:t>NYC HPD Division of Tenant Resources</a:t>
            </a:r>
          </a:p>
        </p:txBody>
      </p:sp>
      <p:sp>
        <p:nvSpPr>
          <p:cNvPr id="4" name="Slide Number Placeholder 3">
            <a:extLst>
              <a:ext uri="{FF2B5EF4-FFF2-40B4-BE49-F238E27FC236}">
                <a16:creationId xmlns:a16="http://schemas.microsoft.com/office/drawing/2014/main" id="{6AF9B44D-97AA-4CAE-9D1E-552B1B535BBA}"/>
              </a:ext>
            </a:extLst>
          </p:cNvPr>
          <p:cNvSpPr txBox="1"/>
          <p:nvPr/>
        </p:nvSpPr>
        <p:spPr>
          <a:xfrm>
            <a:off x="7425339" y="6459787"/>
            <a:ext cx="984022" cy="365129"/>
          </a:xfrm>
          <a:prstGeom prst="rect">
            <a:avLst/>
          </a:prstGeom>
          <a:solidFill>
            <a:srgbClr val="487B78">
              <a:alpha val="90000"/>
            </a:srgbClr>
          </a:solid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0CA8190-271F-46D7-8FFC-19E26A79339F}" type="slidenum">
              <a:t>46</a:t>
            </a:fld>
            <a:endParaRPr lang="en-US" sz="1050" b="0" i="0" u="none" strike="noStrike" kern="1200" cap="none" spc="0" baseline="0">
              <a:solidFill>
                <a:srgbClr val="FFFFFF"/>
              </a:solidFill>
              <a:uFillTx/>
              <a:latin typeface="Calibri"/>
            </a:endParaRPr>
          </a:p>
        </p:txBody>
      </p:sp>
      <p:sp>
        <p:nvSpPr>
          <p:cNvPr id="5" name="TextBox 2">
            <a:extLst>
              <a:ext uri="{FF2B5EF4-FFF2-40B4-BE49-F238E27FC236}">
                <a16:creationId xmlns:a16="http://schemas.microsoft.com/office/drawing/2014/main" id="{5AA69526-1163-4CB5-B108-576568D35E69}"/>
              </a:ext>
            </a:extLst>
          </p:cNvPr>
          <p:cNvSpPr txBox="1"/>
          <p:nvPr/>
        </p:nvSpPr>
        <p:spPr>
          <a:xfrm>
            <a:off x="743471" y="1415600"/>
            <a:ext cx="7203057" cy="6124751"/>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0" i="0" u="none" strike="noStrike" kern="1200" cap="none" spc="0" baseline="0">
              <a:solidFill>
                <a:srgbClr val="000000"/>
              </a:solidFill>
              <a:uFillTx/>
              <a:latin typeface="Calibri"/>
              <a:cs typeface="Calibri"/>
            </a:endParaRPr>
          </a:p>
          <a:p>
            <a:pPr marL="742950" marR="0" lvl="1" indent="-28575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2000" b="0" i="0" u="none" strike="noStrike" kern="1200" cap="none" spc="0" baseline="0">
                <a:solidFill>
                  <a:srgbClr val="000000"/>
                </a:solidFill>
                <a:uFillTx/>
                <a:latin typeface="Calibri"/>
                <a:cs typeface="Calibri"/>
              </a:rPr>
              <a:t>HPD and NYCHA both offer a program to help you achieve your goals related to education and employment</a:t>
            </a:r>
          </a:p>
          <a:p>
            <a:pPr marL="742950" marR="0" lvl="1" indent="-28575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endParaRPr lang="en-US" sz="2000" b="0" i="0" u="none" strike="noStrike" kern="1200" cap="none" spc="0" baseline="0">
              <a:solidFill>
                <a:srgbClr val="000000"/>
              </a:solidFill>
              <a:uFillTx/>
              <a:latin typeface="Calibri"/>
              <a:cs typeface="Calibri"/>
            </a:endParaRPr>
          </a:p>
          <a:p>
            <a:pPr marL="742950" marR="0" lvl="1" indent="-28575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2000" b="0" i="0" u="none" strike="noStrike" kern="1200" cap="none" spc="0" baseline="0">
                <a:solidFill>
                  <a:srgbClr val="000000"/>
                </a:solidFill>
                <a:uFillTx/>
                <a:latin typeface="Calibri"/>
                <a:cs typeface="Calibri"/>
              </a:rPr>
              <a:t>You can work with a staff member to sign up for classes, take trainings and increase your employment opportunities</a:t>
            </a:r>
          </a:p>
          <a:p>
            <a:pPr marL="742950" marR="0" lvl="1" indent="-28575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endParaRPr lang="en-US" sz="2000" b="0" i="0" u="none" strike="noStrike" kern="1200" cap="none" spc="0" baseline="0">
              <a:solidFill>
                <a:srgbClr val="000000"/>
              </a:solidFill>
              <a:uFillTx/>
              <a:latin typeface="Calibri"/>
              <a:cs typeface="Calibri"/>
            </a:endParaRPr>
          </a:p>
          <a:p>
            <a:pPr marL="742950" marR="0" lvl="1" indent="-28575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2000" b="0" i="0" u="none" strike="noStrike" kern="1200" cap="none" spc="0" baseline="0">
                <a:solidFill>
                  <a:srgbClr val="000000"/>
                </a:solidFill>
                <a:uFillTx/>
                <a:latin typeface="Calibri"/>
                <a:cs typeface="Calibri"/>
              </a:rPr>
              <a:t>As your income increases, HPD/NYCHA will create a savings account for you!</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0" i="0" u="none" strike="noStrike" kern="1200" cap="none" spc="0" baseline="0">
              <a:solidFill>
                <a:srgbClr val="000000"/>
              </a:solidFill>
              <a:uFillTx/>
              <a:latin typeface="Calibri"/>
              <a:cs typeface="Calibri"/>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1200" cap="none" spc="0" baseline="0">
                <a:solidFill>
                  <a:srgbClr val="000000"/>
                </a:solidFill>
                <a:uFillTx/>
                <a:latin typeface="Calibri"/>
                <a:cs typeface="Calibri"/>
              </a:rPr>
              <a:t>To learn more:</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1200" cap="none" spc="0" baseline="0">
                <a:solidFill>
                  <a:srgbClr val="000000"/>
                </a:solidFill>
                <a:uFillTx/>
                <a:latin typeface="Calibri"/>
                <a:cs typeface="Calibri"/>
              </a:rPr>
              <a:t>NYCHA </a:t>
            </a:r>
            <a:r>
              <a:rPr lang="en-US" sz="2000" b="0" i="0" u="none" strike="noStrike" kern="1200" cap="none" spc="0" baseline="0">
                <a:solidFill>
                  <a:srgbClr val="000000"/>
                </a:solidFill>
                <a:uFillTx/>
                <a:latin typeface="Calibri"/>
                <a:ea typeface="Calibri"/>
                <a:cs typeface="Calibri"/>
                <a:hlinkClick r:id="rId3"/>
              </a:rPr>
              <a:t>http://opportunitynycha.org/about-financial-empowerment/fss/</a:t>
            </a:r>
            <a:endParaRPr lang="en-US" sz="2000" b="0" i="0" u="none" strike="noStrike" kern="1200" cap="none" spc="0" baseline="0">
              <a:solidFill>
                <a:srgbClr val="000000"/>
              </a:solidFill>
              <a:uFillTx/>
              <a:latin typeface="Calibri"/>
              <a:ea typeface="Calibri"/>
              <a:cs typeface="Calibri"/>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0" i="0" u="none" strike="noStrike" kern="1200" cap="none" spc="0" baseline="0">
              <a:solidFill>
                <a:srgbClr val="000000"/>
              </a:solidFill>
              <a:uFillTx/>
              <a:latin typeface="Calibri"/>
              <a:cs typeface="Calibri"/>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1200" cap="none" spc="0" baseline="0">
                <a:solidFill>
                  <a:srgbClr val="000000"/>
                </a:solidFill>
                <a:uFillTx/>
                <a:latin typeface="Calibri"/>
                <a:cs typeface="Calibri"/>
              </a:rPr>
              <a:t>HPD </a:t>
            </a:r>
            <a:r>
              <a:rPr lang="en-US" sz="2000" b="0" i="0" u="none" strike="noStrike" kern="1200" cap="none" spc="0" baseline="0">
                <a:solidFill>
                  <a:srgbClr val="000000"/>
                </a:solidFill>
                <a:uFillTx/>
                <a:latin typeface="Calibri"/>
                <a:cs typeface="Calibri"/>
                <a:hlinkClick r:id="rId4"/>
              </a:rPr>
              <a:t>nyc.gov/hpd/fss</a:t>
            </a:r>
            <a:r>
              <a:rPr lang="en-US" sz="2000" b="0" i="0" u="none" strike="noStrike" kern="1200" cap="none" spc="0" baseline="0">
                <a:solidFill>
                  <a:srgbClr val="000000"/>
                </a:solidFill>
                <a:uFillTx/>
                <a:latin typeface="Calibri"/>
                <a:cs typeface="Calibri"/>
              </a:rPr>
              <a:t> </a:t>
            </a:r>
          </a:p>
          <a:p>
            <a:pPr marL="285750" marR="0" lvl="0" indent="-285750" algn="ctr"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endParaRPr lang="en-US" sz="2000" b="0" i="0" u="none" strike="noStrike" kern="1200" cap="none" spc="0" baseline="0">
              <a:solidFill>
                <a:srgbClr val="000000"/>
              </a:solidFill>
              <a:uFillTx/>
              <a:latin typeface="Calibri"/>
              <a:cs typeface="Calibri"/>
            </a:endParaRPr>
          </a:p>
          <a:p>
            <a:pPr marL="285750" marR="0" lvl="0" indent="-28575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cs typeface="Calibri"/>
            </a:endParaRPr>
          </a:p>
          <a:p>
            <a:pPr marL="285750" marR="0" lvl="0" indent="-28575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cs typeface="Calibri"/>
            </a:endParaRPr>
          </a:p>
          <a:p>
            <a:pPr marL="285750" marR="0" lvl="0" indent="-28575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cs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cs typeface="Calibri"/>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name="Slide4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5D7BE-A24E-4A8D-B66F-7A209EB512FD}"/>
              </a:ext>
            </a:extLst>
          </p:cNvPr>
          <p:cNvSpPr txBox="1">
            <a:spLocks noGrp="1"/>
          </p:cNvSpPr>
          <p:nvPr>
            <p:ph type="title"/>
          </p:nvPr>
        </p:nvSpPr>
        <p:spPr>
          <a:xfrm>
            <a:off x="0" y="274640"/>
            <a:ext cx="9144000" cy="868359"/>
          </a:xfrm>
          <a:prstGeom prst="rect">
            <a:avLst/>
          </a:prstGeom>
          <a:solidFill>
            <a:srgbClr val="487B78">
              <a:alpha val="90000"/>
            </a:srgbClr>
          </a:solidFill>
          <a:ln>
            <a:noFill/>
          </a:ln>
        </p:spPr>
        <p:txBody>
          <a:bodyPr vert="horz" wrap="square" lIns="91440" tIns="45720" rIns="91440" bIns="45720" anchor="b" anchorCtr="0" compatLnSpc="1">
            <a:normAutofit/>
          </a:bodyPr>
          <a:lstStyle/>
          <a:p>
            <a:pPr lvl="0"/>
            <a:r>
              <a:rPr lang="en-US">
                <a:solidFill>
                  <a:srgbClr val="FFFFFF"/>
                </a:solidFill>
              </a:rPr>
              <a:t>Things you should know</a:t>
            </a:r>
            <a:endParaRPr lang="en-US">
              <a:solidFill>
                <a:srgbClr val="FFFFFF"/>
              </a:solidFill>
              <a:cs typeface="Calibri Light"/>
            </a:endParaRPr>
          </a:p>
        </p:txBody>
      </p:sp>
      <p:sp>
        <p:nvSpPr>
          <p:cNvPr id="3" name="Content Placeholder 2">
            <a:extLst>
              <a:ext uri="{FF2B5EF4-FFF2-40B4-BE49-F238E27FC236}">
                <a16:creationId xmlns:a16="http://schemas.microsoft.com/office/drawing/2014/main" id="{ED1B28C6-CB5F-4B86-8D23-C62B1425FE77}"/>
              </a:ext>
            </a:extLst>
          </p:cNvPr>
          <p:cNvSpPr txBox="1">
            <a:spLocks noGrp="1"/>
          </p:cNvSpPr>
          <p:nvPr>
            <p:ph idx="1"/>
          </p:nvPr>
        </p:nvSpPr>
        <p:spPr>
          <a:xfrm>
            <a:off x="457200" y="1600200"/>
            <a:ext cx="8229600" cy="4495803"/>
          </a:xfrm>
          <a:prstGeom prst="rect">
            <a:avLst/>
          </a:prstGeom>
          <a:noFill/>
          <a:ln>
            <a:noFill/>
          </a:ln>
        </p:spPr>
        <p:txBody>
          <a:bodyPr vert="horz" wrap="square" lIns="0" tIns="45720" rIns="0" bIns="45720" anchor="t" anchorCtr="0" compatLnSpc="1">
            <a:normAutofit/>
          </a:bodyPr>
          <a:lstStyle/>
          <a:p>
            <a:pPr marL="914400" lvl="2" indent="0">
              <a:buNone/>
            </a:pPr>
            <a:endParaRPr lang="en-US">
              <a:solidFill>
                <a:srgbClr val="344068"/>
              </a:solidFill>
            </a:endParaRPr>
          </a:p>
          <a:p>
            <a:pPr marL="457200" lvl="1" indent="0">
              <a:buNone/>
            </a:pPr>
            <a:endParaRPr lang="en-US" i="1">
              <a:solidFill>
                <a:srgbClr val="344068"/>
              </a:solidFill>
            </a:endParaRPr>
          </a:p>
          <a:p>
            <a:pPr marL="457200" lvl="1" indent="0">
              <a:buNone/>
            </a:pPr>
            <a:endParaRPr lang="en-US" i="1">
              <a:solidFill>
                <a:srgbClr val="344068"/>
              </a:solidFill>
            </a:endParaRPr>
          </a:p>
        </p:txBody>
      </p:sp>
      <p:sp>
        <p:nvSpPr>
          <p:cNvPr id="4" name="Date Placeholder 3">
            <a:extLst>
              <a:ext uri="{FF2B5EF4-FFF2-40B4-BE49-F238E27FC236}">
                <a16:creationId xmlns:a16="http://schemas.microsoft.com/office/drawing/2014/main" id="{1BD1FB1F-8953-4C0E-AF3B-FDD9EEFDCAD3}"/>
              </a:ext>
            </a:extLst>
          </p:cNvPr>
          <p:cNvSpPr txBox="1"/>
          <p:nvPr/>
        </p:nvSpPr>
        <p:spPr>
          <a:xfrm>
            <a:off x="457200" y="6356351"/>
            <a:ext cx="2819396" cy="365129"/>
          </a:xfrm>
          <a:prstGeom prst="rect">
            <a:avLst/>
          </a:prstGeom>
          <a:noFill/>
          <a:ln cap="flat">
            <a:noFill/>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7F7F7F"/>
                </a:solidFill>
                <a:uFillTx/>
                <a:latin typeface="Segoe UI" pitchFamily="34"/>
                <a:cs typeface="Segoe UI" pitchFamily="34"/>
              </a:rPr>
              <a:t>NYC HPD Division of Tenant Resources</a:t>
            </a:r>
          </a:p>
        </p:txBody>
      </p:sp>
      <p:sp>
        <p:nvSpPr>
          <p:cNvPr id="5" name="Slide Number Placeholder 3">
            <a:extLst>
              <a:ext uri="{FF2B5EF4-FFF2-40B4-BE49-F238E27FC236}">
                <a16:creationId xmlns:a16="http://schemas.microsoft.com/office/drawing/2014/main" id="{692E89BD-0BC6-442C-947A-AB6E96361AE8}"/>
              </a:ext>
            </a:extLst>
          </p:cNvPr>
          <p:cNvSpPr txBox="1"/>
          <p:nvPr/>
        </p:nvSpPr>
        <p:spPr>
          <a:xfrm>
            <a:off x="7425339" y="6459787"/>
            <a:ext cx="984022" cy="365129"/>
          </a:xfrm>
          <a:prstGeom prst="rect">
            <a:avLst/>
          </a:prstGeom>
          <a:solidFill>
            <a:srgbClr val="487B78">
              <a:alpha val="90000"/>
            </a:srgbClr>
          </a:solid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1189CFF-B474-4275-A9D4-6303E071A680}" type="slidenum">
              <a:t>47</a:t>
            </a:fld>
            <a:endParaRPr lang="en-US" sz="1050" b="0" i="0" u="none" strike="noStrike" kern="1200" cap="none" spc="0" baseline="0">
              <a:solidFill>
                <a:srgbClr val="FFFFFF"/>
              </a:solidFill>
              <a:uFillTx/>
              <a:latin typeface="Calibri"/>
            </a:endParaRPr>
          </a:p>
        </p:txBody>
      </p:sp>
      <p:sp>
        <p:nvSpPr>
          <p:cNvPr id="6" name="TextBox 7">
            <a:extLst>
              <a:ext uri="{FF2B5EF4-FFF2-40B4-BE49-F238E27FC236}">
                <a16:creationId xmlns:a16="http://schemas.microsoft.com/office/drawing/2014/main" id="{100EA8CE-0C57-459E-BF73-DC33CF4DBBA8}"/>
              </a:ext>
            </a:extLst>
          </p:cNvPr>
          <p:cNvSpPr txBox="1"/>
          <p:nvPr/>
        </p:nvSpPr>
        <p:spPr>
          <a:xfrm>
            <a:off x="917371" y="1908800"/>
            <a:ext cx="7162796" cy="4801313"/>
          </a:xfrm>
          <a:prstGeom prst="rect">
            <a:avLst/>
          </a:prstGeom>
          <a:noFill/>
          <a:ln cap="flat">
            <a:noFill/>
          </a:ln>
        </p:spPr>
        <p:txBody>
          <a:bodyPr vert="horz" wrap="square" lIns="91440" tIns="45720" rIns="91440" bIns="45720" anchor="t" anchorCtr="0" compatLnSpc="1">
            <a:spAutoFit/>
          </a:bodyPr>
          <a:lstStyle/>
          <a:p>
            <a:pPr marL="457200" marR="0" lvl="0" indent="-457200" algn="l" defTabSz="914400" rtl="0" fontAlgn="auto" hangingPunct="1">
              <a:lnSpc>
                <a:spcPct val="100000"/>
              </a:lnSpc>
              <a:spcBef>
                <a:spcPts val="0"/>
              </a:spcBef>
              <a:spcAft>
                <a:spcPts val="0"/>
              </a:spcAft>
              <a:buSzPct val="100000"/>
              <a:buFont typeface="Wingdings"/>
              <a:buChar char="v"/>
              <a:tabLst/>
              <a:defRPr sz="1800" b="0" i="0" u="none" strike="noStrike" kern="0" cap="none" spc="0" baseline="0">
                <a:solidFill>
                  <a:srgbClr val="000000"/>
                </a:solidFill>
                <a:uFillTx/>
              </a:defRPr>
            </a:pPr>
            <a:r>
              <a:rPr lang="en-US" sz="2000" b="1" i="0" u="none" strike="noStrike" kern="1200" cap="none" spc="0" baseline="0">
                <a:solidFill>
                  <a:srgbClr val="000000"/>
                </a:solidFill>
                <a:uFillTx/>
                <a:latin typeface="Calibri"/>
                <a:cs typeface="Calibri"/>
              </a:rPr>
              <a:t>You can work with a housing navigator/housing specialist to guide you in your housing search</a:t>
            </a:r>
          </a:p>
          <a:p>
            <a:pPr marL="457200" marR="0" lvl="0" indent="-457200" algn="l" defTabSz="914400" rtl="0" fontAlgn="auto" hangingPunct="1">
              <a:lnSpc>
                <a:spcPct val="100000"/>
              </a:lnSpc>
              <a:spcBef>
                <a:spcPts val="0"/>
              </a:spcBef>
              <a:spcAft>
                <a:spcPts val="0"/>
              </a:spcAft>
              <a:buSzPct val="100000"/>
              <a:buFont typeface="Wingdings"/>
              <a:buChar char="v"/>
              <a:tabLst/>
              <a:defRPr sz="1800" b="0" i="0" u="none" strike="noStrike" kern="0" cap="none" spc="0" baseline="0">
                <a:solidFill>
                  <a:srgbClr val="000000"/>
                </a:solidFill>
                <a:uFillTx/>
              </a:defRPr>
            </a:pPr>
            <a:endParaRPr lang="en-US" sz="2000" b="1" i="0" u="none" strike="noStrike" kern="0" cap="none" spc="0" baseline="0">
              <a:solidFill>
                <a:srgbClr val="000000"/>
              </a:solidFill>
              <a:uFillTx/>
              <a:latin typeface="Calibri"/>
              <a:cs typeface="Calibri"/>
            </a:endParaRPr>
          </a:p>
          <a:p>
            <a:pPr marL="457200" marR="0" lvl="0" indent="-457200" algn="l" defTabSz="914400" rtl="0" fontAlgn="auto" hangingPunct="1">
              <a:lnSpc>
                <a:spcPct val="100000"/>
              </a:lnSpc>
              <a:spcBef>
                <a:spcPts val="0"/>
              </a:spcBef>
              <a:spcAft>
                <a:spcPts val="0"/>
              </a:spcAft>
              <a:buSzPct val="100000"/>
              <a:buFont typeface="Wingdings"/>
              <a:buChar char="v"/>
              <a:tabLst/>
              <a:defRPr sz="1800" b="0" i="0" u="none" strike="noStrike" kern="0" cap="none" spc="0" baseline="0">
                <a:solidFill>
                  <a:srgbClr val="000000"/>
                </a:solidFill>
                <a:uFillTx/>
              </a:defRPr>
            </a:pPr>
            <a:r>
              <a:rPr lang="en-US" sz="2000" b="1" i="0" u="none" strike="noStrike" kern="1200" cap="none" spc="0" baseline="0">
                <a:solidFill>
                  <a:srgbClr val="000000"/>
                </a:solidFill>
                <a:uFillTx/>
                <a:latin typeface="Calibri"/>
                <a:cs typeface="Calibri"/>
              </a:rPr>
              <a:t>The amount your voucher will cover depends on the zip code of the unit (</a:t>
            </a:r>
            <a:r>
              <a:rPr lang="en-US" sz="2000" b="1" i="0" u="none" strike="noStrike" kern="1200" cap="none" spc="0" baseline="0">
                <a:solidFill>
                  <a:srgbClr val="000000"/>
                </a:solidFill>
                <a:uFillTx/>
                <a:latin typeface="Calibri"/>
                <a:cs typeface="Calibri"/>
                <a:hlinkClick r:id="rId3"/>
              </a:rPr>
              <a:t>www.nyc.gov/hpd-payment-standards</a:t>
            </a:r>
            <a:r>
              <a:rPr lang="en-US" sz="2000" b="1" i="0" u="none" strike="noStrike" kern="1200" cap="none" spc="0" baseline="0">
                <a:solidFill>
                  <a:srgbClr val="000000"/>
                </a:solidFill>
                <a:uFillTx/>
                <a:latin typeface="Calibri"/>
                <a:cs typeface="Calibri"/>
              </a:rPr>
              <a:t>)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1" i="0" u="none" strike="noStrike" kern="1200" cap="none" spc="0" baseline="0">
              <a:solidFill>
                <a:srgbClr val="000000"/>
              </a:solidFill>
              <a:uFillTx/>
              <a:latin typeface="Calibri"/>
              <a:cs typeface="Calibri"/>
            </a:endParaRPr>
          </a:p>
          <a:p>
            <a:pPr marL="457200" marR="0" lvl="0" indent="-457200" algn="l" defTabSz="914400" rtl="0" fontAlgn="auto" hangingPunct="1">
              <a:lnSpc>
                <a:spcPct val="100000"/>
              </a:lnSpc>
              <a:spcBef>
                <a:spcPts val="0"/>
              </a:spcBef>
              <a:spcAft>
                <a:spcPts val="0"/>
              </a:spcAft>
              <a:buSzPct val="100000"/>
              <a:buFont typeface="Wingdings"/>
              <a:buChar char="v"/>
              <a:tabLst/>
              <a:defRPr sz="1800" b="0" i="0" u="none" strike="noStrike" kern="0" cap="none" spc="0" baseline="0">
                <a:solidFill>
                  <a:srgbClr val="000000"/>
                </a:solidFill>
                <a:uFillTx/>
              </a:defRPr>
            </a:pPr>
            <a:r>
              <a:rPr lang="en-US" sz="2000" b="1" i="0" u="none" strike="noStrike" kern="1200" cap="none" spc="0" baseline="0">
                <a:solidFill>
                  <a:srgbClr val="000000"/>
                </a:solidFill>
                <a:uFillTx/>
                <a:latin typeface="Calibri"/>
                <a:cs typeface="Calibri"/>
              </a:rPr>
              <a:t>The City will pay for a broker</a:t>
            </a:r>
            <a:endParaRPr lang="en-US" sz="2000" b="0" i="0" u="none" strike="noStrike" kern="1200" cap="none" spc="0" baseline="0">
              <a:solidFill>
                <a:srgbClr val="000000"/>
              </a:solidFill>
              <a:uFillTx/>
              <a:latin typeface="Calibri"/>
              <a:cs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1" i="0" u="none" strike="noStrike" kern="1200" cap="none" spc="0" baseline="0">
              <a:solidFill>
                <a:srgbClr val="000000"/>
              </a:solidFill>
              <a:uFillTx/>
              <a:latin typeface="Calibri"/>
              <a:cs typeface="Calibri"/>
            </a:endParaRPr>
          </a:p>
          <a:p>
            <a:pPr marL="457200" marR="0" lvl="0" indent="-457200" algn="l" defTabSz="914400" rtl="0" fontAlgn="auto" hangingPunct="1">
              <a:lnSpc>
                <a:spcPct val="100000"/>
              </a:lnSpc>
              <a:spcBef>
                <a:spcPts val="0"/>
              </a:spcBef>
              <a:spcAft>
                <a:spcPts val="0"/>
              </a:spcAft>
              <a:buSzPct val="100000"/>
              <a:buFont typeface="Wingdings"/>
              <a:buChar char="v"/>
              <a:tabLst/>
              <a:defRPr sz="1800" b="0" i="0" u="none" strike="noStrike" kern="0" cap="none" spc="0" baseline="0">
                <a:solidFill>
                  <a:srgbClr val="000000"/>
                </a:solidFill>
                <a:uFillTx/>
              </a:defRPr>
            </a:pPr>
            <a:r>
              <a:rPr lang="en-US" sz="2000" b="1" i="0" u="none" strike="noStrike" kern="1200" cap="none" spc="0" baseline="0">
                <a:solidFill>
                  <a:srgbClr val="000000"/>
                </a:solidFill>
                <a:uFillTx/>
                <a:latin typeface="Calibri"/>
                <a:cs typeface="Calibri"/>
              </a:rPr>
              <a:t>The City will take care of the security deposit</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1" i="0" u="none" strike="noStrike" kern="1200" cap="none" spc="0" baseline="0">
              <a:solidFill>
                <a:srgbClr val="000000"/>
              </a:solidFill>
              <a:uFillTx/>
              <a:latin typeface="Calibri"/>
              <a:cs typeface="Calibri"/>
            </a:endParaRPr>
          </a:p>
          <a:p>
            <a:pPr marL="457200" marR="0" lvl="0" indent="-457200" algn="l" defTabSz="914400" rtl="0" fontAlgn="auto" hangingPunct="1">
              <a:lnSpc>
                <a:spcPct val="100000"/>
              </a:lnSpc>
              <a:spcBef>
                <a:spcPts val="0"/>
              </a:spcBef>
              <a:spcAft>
                <a:spcPts val="0"/>
              </a:spcAft>
              <a:buSzPct val="100000"/>
              <a:buFont typeface="Wingdings"/>
              <a:buChar char="v"/>
              <a:tabLst/>
              <a:defRPr sz="1800" b="0" i="0" u="none" strike="noStrike" kern="0" cap="none" spc="0" baseline="0">
                <a:solidFill>
                  <a:srgbClr val="000000"/>
                </a:solidFill>
                <a:uFillTx/>
              </a:defRPr>
            </a:pPr>
            <a:r>
              <a:rPr lang="en-US" sz="2000" b="1" i="0" u="none" strike="noStrike" kern="1200" cap="none" spc="0" baseline="0">
                <a:solidFill>
                  <a:srgbClr val="000000"/>
                </a:solidFill>
                <a:uFillTx/>
                <a:latin typeface="Calibri"/>
                <a:cs typeface="Calibri"/>
              </a:rPr>
              <a:t>More resources (</a:t>
            </a:r>
            <a:r>
              <a:rPr lang="en-US" sz="2000" b="1" i="0" u="none" strike="noStrike" kern="1200" cap="none" spc="0" baseline="0">
                <a:solidFill>
                  <a:srgbClr val="000000"/>
                </a:solidFill>
                <a:uFillTx/>
                <a:latin typeface="Calibri"/>
                <a:cs typeface="Calibri"/>
                <a:hlinkClick r:id="rId4"/>
              </a:rPr>
              <a:t>https</a:t>
            </a:r>
            <a:r>
              <a:rPr lang="en-US" sz="2000" b="1" i="0" u="none" strike="noStrike" kern="1200" cap="none" spc="0" baseline="0">
                <a:solidFill>
                  <a:srgbClr val="000000"/>
                </a:solidFill>
                <a:uFillTx/>
                <a:latin typeface="Calibri"/>
                <a:ea typeface="Calibri"/>
                <a:cs typeface="Calibri"/>
                <a:hlinkClick r:id="rId4"/>
              </a:rPr>
              <a:t>://www1.nyc.gov/site/hpd/services-and-information/section-8-housing-search-resources.page)</a:t>
            </a:r>
            <a:r>
              <a:rPr lang="en-US" sz="2000" b="1" i="0" u="none" strike="noStrike" kern="1200" cap="none" spc="0" baseline="0">
                <a:solidFill>
                  <a:srgbClr val="000000"/>
                </a:solidFill>
                <a:uFillTx/>
                <a:latin typeface="Calibri"/>
                <a:ea typeface="Calibri"/>
                <a:cs typeface="Calibri"/>
              </a:rPr>
              <a:t> </a:t>
            </a:r>
            <a:endParaRPr lang="en-US" sz="2000" b="1" i="0" u="none" strike="noStrike" kern="1200" cap="none" spc="0" baseline="0">
              <a:solidFill>
                <a:srgbClr val="000000"/>
              </a:solidFill>
              <a:uFillTx/>
              <a:latin typeface="Calibri"/>
              <a:cs typeface="Calibri"/>
            </a:endParaRPr>
          </a:p>
          <a:p>
            <a:pPr marL="457200" marR="0" lvl="0" indent="-457200" algn="l" defTabSz="914400" rtl="0" fontAlgn="auto" hangingPunct="1">
              <a:lnSpc>
                <a:spcPct val="100000"/>
              </a:lnSpc>
              <a:spcBef>
                <a:spcPts val="0"/>
              </a:spcBef>
              <a:spcAft>
                <a:spcPts val="0"/>
              </a:spcAft>
              <a:buSzPct val="100000"/>
              <a:buAutoNum type="arabicPeriod"/>
              <a:tabLst/>
              <a:defRPr sz="1800" b="0" i="0" u="none" strike="noStrike" kern="0" cap="none" spc="0" baseline="0">
                <a:solidFill>
                  <a:srgbClr val="000000"/>
                </a:solidFill>
                <a:uFillTx/>
              </a:defRPr>
            </a:pPr>
            <a:endParaRPr lang="en-US" sz="2400" b="1" i="0" u="none" strike="noStrike" kern="1200" cap="none" spc="0" baseline="0">
              <a:solidFill>
                <a:srgbClr val="000000"/>
              </a:solidFill>
              <a:uFillTx/>
              <a:latin typeface="Calibri"/>
              <a:cs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a:solidFill>
                <a:srgbClr val="000000"/>
              </a:solidFill>
              <a:uFillTx/>
              <a:latin typeface="Calibri"/>
              <a:cs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cs typeface="Calibri"/>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name="Slide15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15368-C5FC-492B-BC50-E5EC2A8868B6}"/>
              </a:ext>
            </a:extLst>
          </p:cNvPr>
          <p:cNvSpPr txBox="1">
            <a:spLocks noGrp="1"/>
          </p:cNvSpPr>
          <p:nvPr>
            <p:ph type="title"/>
          </p:nvPr>
        </p:nvSpPr>
        <p:spPr>
          <a:xfrm>
            <a:off x="0" y="274640"/>
            <a:ext cx="9144000" cy="868359"/>
          </a:xfrm>
          <a:prstGeom prst="rect">
            <a:avLst/>
          </a:prstGeom>
          <a:solidFill>
            <a:srgbClr val="487B78">
              <a:alpha val="90000"/>
            </a:srgbClr>
          </a:solidFill>
          <a:ln>
            <a:noFill/>
          </a:ln>
        </p:spPr>
        <p:txBody>
          <a:bodyPr vert="horz" wrap="square" lIns="91440" tIns="45720" rIns="91440" bIns="45720" anchor="b" anchorCtr="0" compatLnSpc="1">
            <a:normAutofit/>
          </a:bodyPr>
          <a:lstStyle/>
          <a:p>
            <a:pPr lvl="0"/>
            <a:r>
              <a:rPr lang="en-US">
                <a:solidFill>
                  <a:srgbClr val="FFFFFF"/>
                </a:solidFill>
              </a:rPr>
              <a:t>Contact</a:t>
            </a:r>
          </a:p>
        </p:txBody>
      </p:sp>
      <p:sp>
        <p:nvSpPr>
          <p:cNvPr id="3" name="Content Placeholder 2">
            <a:extLst>
              <a:ext uri="{FF2B5EF4-FFF2-40B4-BE49-F238E27FC236}">
                <a16:creationId xmlns:a16="http://schemas.microsoft.com/office/drawing/2014/main" id="{9260B1CA-31DD-4D11-A4B0-C050360D6DB8}"/>
              </a:ext>
            </a:extLst>
          </p:cNvPr>
          <p:cNvSpPr txBox="1">
            <a:spLocks noGrp="1"/>
          </p:cNvSpPr>
          <p:nvPr>
            <p:ph idx="1"/>
          </p:nvPr>
        </p:nvSpPr>
        <p:spPr>
          <a:xfrm>
            <a:off x="457200" y="1600200"/>
            <a:ext cx="8229600" cy="4495803"/>
          </a:xfrm>
          <a:prstGeom prst="rect">
            <a:avLst/>
          </a:prstGeom>
          <a:noFill/>
          <a:ln>
            <a:noFill/>
          </a:ln>
        </p:spPr>
        <p:txBody>
          <a:bodyPr vert="horz" wrap="square" lIns="0" tIns="45720" rIns="0" bIns="45720" anchor="t" anchorCtr="0" compatLnSpc="1">
            <a:normAutofit/>
          </a:bodyPr>
          <a:lstStyle/>
          <a:p>
            <a:pPr marL="914400" lvl="2" indent="0">
              <a:buNone/>
            </a:pPr>
            <a:endParaRPr lang="en-US">
              <a:solidFill>
                <a:srgbClr val="344068"/>
              </a:solidFill>
            </a:endParaRPr>
          </a:p>
          <a:p>
            <a:pPr marL="457200" lvl="1" indent="0">
              <a:buNone/>
            </a:pPr>
            <a:endParaRPr lang="en-US" i="1">
              <a:solidFill>
                <a:srgbClr val="344068"/>
              </a:solidFill>
            </a:endParaRPr>
          </a:p>
          <a:p>
            <a:pPr marL="457200" lvl="1" indent="0">
              <a:buNone/>
            </a:pPr>
            <a:endParaRPr lang="en-US" i="1">
              <a:solidFill>
                <a:srgbClr val="344068"/>
              </a:solidFill>
            </a:endParaRPr>
          </a:p>
        </p:txBody>
      </p:sp>
      <p:sp>
        <p:nvSpPr>
          <p:cNvPr id="4" name="Date Placeholder 3">
            <a:extLst>
              <a:ext uri="{FF2B5EF4-FFF2-40B4-BE49-F238E27FC236}">
                <a16:creationId xmlns:a16="http://schemas.microsoft.com/office/drawing/2014/main" id="{E34F3828-D8E4-42FF-8415-3B7F9429A240}"/>
              </a:ext>
            </a:extLst>
          </p:cNvPr>
          <p:cNvSpPr txBox="1"/>
          <p:nvPr/>
        </p:nvSpPr>
        <p:spPr>
          <a:xfrm>
            <a:off x="457200" y="6356351"/>
            <a:ext cx="2819396" cy="365129"/>
          </a:xfrm>
          <a:prstGeom prst="rect">
            <a:avLst/>
          </a:prstGeom>
          <a:noFill/>
          <a:ln cap="flat">
            <a:noFill/>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7F7F7F"/>
                </a:solidFill>
                <a:uFillTx/>
                <a:latin typeface="Segoe UI" pitchFamily="34"/>
                <a:cs typeface="Segoe UI" pitchFamily="34"/>
              </a:rPr>
              <a:t>NYC HPD Division of Tenant Resources</a:t>
            </a:r>
          </a:p>
        </p:txBody>
      </p:sp>
      <p:sp>
        <p:nvSpPr>
          <p:cNvPr id="5" name="Slide Number Placeholder 3">
            <a:extLst>
              <a:ext uri="{FF2B5EF4-FFF2-40B4-BE49-F238E27FC236}">
                <a16:creationId xmlns:a16="http://schemas.microsoft.com/office/drawing/2014/main" id="{0DF7A275-29F1-4C53-8887-50FA89F60395}"/>
              </a:ext>
            </a:extLst>
          </p:cNvPr>
          <p:cNvSpPr txBox="1"/>
          <p:nvPr/>
        </p:nvSpPr>
        <p:spPr>
          <a:xfrm>
            <a:off x="7425339" y="6459787"/>
            <a:ext cx="984022" cy="365129"/>
          </a:xfrm>
          <a:prstGeom prst="rect">
            <a:avLst/>
          </a:prstGeom>
          <a:solidFill>
            <a:srgbClr val="487B78">
              <a:alpha val="90000"/>
            </a:srgbClr>
          </a:solid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41ECDDF-2A78-4468-99F7-75449943BB67}" type="slidenum">
              <a:t>48</a:t>
            </a:fld>
            <a:endParaRPr lang="en-US" sz="1050" b="0" i="0" u="none" strike="noStrike" kern="1200" cap="none" spc="0" baseline="0">
              <a:solidFill>
                <a:srgbClr val="FFFFFF"/>
              </a:solidFill>
              <a:uFillTx/>
              <a:latin typeface="Calibri"/>
            </a:endParaRPr>
          </a:p>
        </p:txBody>
      </p:sp>
      <p:sp>
        <p:nvSpPr>
          <p:cNvPr id="6" name="TextBox 7">
            <a:extLst>
              <a:ext uri="{FF2B5EF4-FFF2-40B4-BE49-F238E27FC236}">
                <a16:creationId xmlns:a16="http://schemas.microsoft.com/office/drawing/2014/main" id="{7A4F897E-4DA4-42F1-8737-AD52C6CB8F74}"/>
              </a:ext>
            </a:extLst>
          </p:cNvPr>
          <p:cNvSpPr txBox="1"/>
          <p:nvPr/>
        </p:nvSpPr>
        <p:spPr>
          <a:xfrm>
            <a:off x="348715" y="1863309"/>
            <a:ext cx="8121865" cy="3693316"/>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1200" cap="none" spc="0" baseline="0">
                <a:solidFill>
                  <a:srgbClr val="000000"/>
                </a:solidFill>
                <a:uFillTx/>
                <a:latin typeface="Calibri"/>
                <a:cs typeface="Calibri"/>
              </a:rPr>
              <a:t>NYCHA</a:t>
            </a:r>
            <a:r>
              <a:rPr lang="en-US" sz="2400" b="0" i="0" u="none" strike="noStrike" kern="1200" cap="none" spc="0" baseline="0">
                <a:solidFill>
                  <a:srgbClr val="000000"/>
                </a:solidFill>
                <a:uFillTx/>
                <a:latin typeface="Calibri"/>
                <a:cs typeface="Calibri"/>
              </a:rPr>
              <a:t> Hotline   718-707-7771</a:t>
            </a:r>
            <a:endParaRPr lang="en-US" sz="2400" b="0" i="0" u="none" strike="noStrike" kern="1200" cap="none" spc="0" baseline="0">
              <a:solidFill>
                <a:srgbClr val="000000"/>
              </a:solidFill>
              <a:uFillTx/>
              <a:latin typeface="Calibri"/>
              <a:ea typeface="Calibri"/>
              <a:cs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1" i="0" u="none" strike="noStrike" kern="1200" cap="none" spc="0" baseline="0">
              <a:solidFill>
                <a:srgbClr val="000000"/>
              </a:solidFill>
              <a:uFillTx/>
              <a:latin typeface="Calibri"/>
              <a:cs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1200" cap="none" spc="0" baseline="0">
                <a:solidFill>
                  <a:srgbClr val="000000"/>
                </a:solidFill>
                <a:uFillTx/>
                <a:latin typeface="Calibri"/>
                <a:cs typeface="Calibri"/>
              </a:rPr>
              <a:t>HPD </a:t>
            </a:r>
            <a:r>
              <a:rPr lang="en-US" sz="2400" b="0" i="0" u="none" strike="noStrike" kern="1200" cap="none" spc="0" baseline="0">
                <a:solidFill>
                  <a:srgbClr val="000000"/>
                </a:solidFill>
                <a:uFillTx/>
                <a:latin typeface="Calibri"/>
                <a:cs typeface="Calibri"/>
              </a:rPr>
              <a:t>Hotline</a:t>
            </a:r>
            <a:r>
              <a:rPr lang="en-US" sz="2400" b="1" i="0" u="none" strike="noStrike" kern="1200" cap="none" spc="0" baseline="0">
                <a:solidFill>
                  <a:srgbClr val="000000"/>
                </a:solidFill>
                <a:uFillTx/>
                <a:latin typeface="Calibri"/>
                <a:cs typeface="Calibri"/>
              </a:rPr>
              <a:t> </a:t>
            </a:r>
            <a:r>
              <a:rPr lang="en-US" sz="2400" b="1" i="0" u="none" strike="noStrike" kern="1200" cap="none" spc="0" baseline="0">
                <a:solidFill>
                  <a:srgbClr val="000000"/>
                </a:solidFill>
                <a:uFillTx/>
                <a:latin typeface="Calibri"/>
                <a:ea typeface="Calibri"/>
                <a:cs typeface="Calibri"/>
              </a:rPr>
              <a:t>       </a:t>
            </a:r>
            <a:r>
              <a:rPr lang="en-US" sz="2400" b="0" i="0" u="none" strike="noStrike" kern="1200" cap="none" spc="0" baseline="0">
                <a:solidFill>
                  <a:srgbClr val="000000"/>
                </a:solidFill>
                <a:uFillTx/>
                <a:latin typeface="Calibri"/>
                <a:ea typeface="Calibri"/>
                <a:cs typeface="Calibri"/>
              </a:rPr>
              <a:t>917-286-4300</a:t>
            </a:r>
            <a:endParaRPr lang="en-US" sz="2400" b="1" i="0" u="none" strike="noStrike" kern="1200" cap="none" spc="0" baseline="0">
              <a:solidFill>
                <a:srgbClr val="000000"/>
              </a:solidFill>
              <a:uFillTx/>
              <a:latin typeface="Calibri"/>
              <a:ea typeface="Calibri"/>
              <a:cs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a:solidFill>
                <a:srgbClr val="000000"/>
              </a:solidFill>
              <a:uFillTx/>
              <a:latin typeface="Calibri"/>
              <a:ea typeface="Calibri"/>
              <a:cs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a:solidFill>
                  <a:srgbClr val="000000"/>
                </a:solidFill>
                <a:uFillTx/>
                <a:latin typeface="Calibri"/>
                <a:cs typeface="Calibri"/>
              </a:rPr>
              <a:t>Reach out to your housing navigator or housing specialist for specific questions on your case.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a:solidFill>
                <a:srgbClr val="000000"/>
              </a:solidFill>
              <a:uFillTx/>
              <a:latin typeface="Calibri"/>
              <a:cs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a:solidFill>
                <a:srgbClr val="000000"/>
              </a:solidFill>
              <a:uFillTx/>
              <a:latin typeface="Calibri"/>
              <a:cs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a:solidFill>
                <a:srgbClr val="000000"/>
              </a:solidFill>
              <a:uFillTx/>
              <a:latin typeface="Calibri"/>
              <a:cs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cs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82">
    <p:spTree>
      <p:nvGrpSpPr>
        <p:cNvPr id="1" name=""/>
        <p:cNvGrpSpPr/>
        <p:nvPr/>
      </p:nvGrpSpPr>
      <p:grpSpPr>
        <a:xfrm>
          <a:off x="0" y="0"/>
          <a:ext cx="0" cy="0"/>
          <a:chOff x="0" y="0"/>
          <a:chExt cx="0" cy="0"/>
        </a:xfrm>
      </p:grpSpPr>
      <p:pic>
        <p:nvPicPr>
          <p:cNvPr id="2" name="Picture 5" descr="2.jpg">
            <a:extLst>
              <a:ext uri="{FF2B5EF4-FFF2-40B4-BE49-F238E27FC236}">
                <a16:creationId xmlns:a16="http://schemas.microsoft.com/office/drawing/2014/main" id="{834189E4-63EB-4F03-B163-B78E2F4C202F}"/>
              </a:ext>
            </a:extLst>
          </p:cNvPr>
          <p:cNvPicPr>
            <a:picLocks noGrp="1" noChangeAspect="1"/>
          </p:cNvPicPr>
          <p:nvPr>
            <p:ph idx="1"/>
          </p:nvPr>
        </p:nvPicPr>
        <p:blipFill>
          <a:blip r:embed="rId3"/>
          <a:stretch>
            <a:fillRect/>
          </a:stretch>
        </p:blipFill>
        <p:spPr>
          <a:xfrm>
            <a:off x="1003974" y="435464"/>
            <a:ext cx="2905460" cy="6275243"/>
          </a:xfrm>
          <a:prstGeom prst="rect">
            <a:avLst/>
          </a:prstGeom>
          <a:noFill/>
          <a:ln>
            <a:noFill/>
          </a:ln>
        </p:spPr>
      </p:pic>
      <p:sp>
        <p:nvSpPr>
          <p:cNvPr id="3" name="Slide Number Placeholder 3">
            <a:extLst>
              <a:ext uri="{FF2B5EF4-FFF2-40B4-BE49-F238E27FC236}">
                <a16:creationId xmlns:a16="http://schemas.microsoft.com/office/drawing/2014/main" id="{00898434-61F0-40D3-BD08-D42F844DA171}"/>
              </a:ext>
            </a:extLst>
          </p:cNvPr>
          <p:cNvSpPr txBox="1"/>
          <p:nvPr/>
        </p:nvSpPr>
        <p:spPr>
          <a:xfrm>
            <a:off x="7425339" y="6459787"/>
            <a:ext cx="984022"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FC372A8-2EE5-4C4A-8C4B-0C7F59C2EAD5}" type="slidenum">
              <a:t>5</a:t>
            </a:fld>
            <a:endParaRPr lang="en-US" sz="1050" b="0" i="0" u="none" strike="noStrike" kern="1200" cap="none" spc="0" baseline="0">
              <a:solidFill>
                <a:srgbClr val="FFFFFF"/>
              </a:solidFill>
              <a:uFillTx/>
              <a:latin typeface="Calibri"/>
            </a:endParaRPr>
          </a:p>
        </p:txBody>
      </p:sp>
      <p:sp>
        <p:nvSpPr>
          <p:cNvPr id="4" name="Rectangle 5">
            <a:extLst>
              <a:ext uri="{FF2B5EF4-FFF2-40B4-BE49-F238E27FC236}">
                <a16:creationId xmlns:a16="http://schemas.microsoft.com/office/drawing/2014/main" id="{FC0096BC-E05E-4EBA-9E18-7CAC8C79625C}"/>
              </a:ext>
            </a:extLst>
          </p:cNvPr>
          <p:cNvSpPr/>
          <p:nvPr/>
        </p:nvSpPr>
        <p:spPr>
          <a:xfrm>
            <a:off x="3386919" y="6019796"/>
            <a:ext cx="523164" cy="489048"/>
          </a:xfrm>
          <a:prstGeom prst="rect">
            <a:avLst/>
          </a:prstGeom>
          <a:noFill/>
          <a:ln w="57150" cap="flat">
            <a:solidFill>
              <a:srgbClr val="FF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pic>
        <p:nvPicPr>
          <p:cNvPr id="5" name="Picture 7" descr="3.jpg">
            <a:extLst>
              <a:ext uri="{FF2B5EF4-FFF2-40B4-BE49-F238E27FC236}">
                <a16:creationId xmlns:a16="http://schemas.microsoft.com/office/drawing/2014/main" id="{D38DD5A8-B35D-4F83-93FD-912FFD5E171F}"/>
              </a:ext>
            </a:extLst>
          </p:cNvPr>
          <p:cNvPicPr>
            <a:picLocks noChangeAspect="1"/>
          </p:cNvPicPr>
          <p:nvPr/>
        </p:nvPicPr>
        <p:blipFill>
          <a:blip r:embed="rId4"/>
          <a:stretch>
            <a:fillRect/>
          </a:stretch>
        </p:blipFill>
        <p:spPr>
          <a:xfrm>
            <a:off x="4872352" y="439003"/>
            <a:ext cx="2902223" cy="6287066"/>
          </a:xfrm>
          <a:prstGeom prst="rect">
            <a:avLst/>
          </a:prstGeom>
          <a:noFill/>
          <a:ln cap="flat">
            <a:noFill/>
          </a:ln>
        </p:spPr>
      </p:pic>
      <p:sp>
        <p:nvSpPr>
          <p:cNvPr id="6" name="Rectangle 7">
            <a:extLst>
              <a:ext uri="{FF2B5EF4-FFF2-40B4-BE49-F238E27FC236}">
                <a16:creationId xmlns:a16="http://schemas.microsoft.com/office/drawing/2014/main" id="{E3296879-5B7E-4E64-B80A-7268AB7C70F6}"/>
              </a:ext>
            </a:extLst>
          </p:cNvPr>
          <p:cNvSpPr/>
          <p:nvPr/>
        </p:nvSpPr>
        <p:spPr>
          <a:xfrm>
            <a:off x="4871822" y="2784850"/>
            <a:ext cx="2775048" cy="568656"/>
          </a:xfrm>
          <a:prstGeom prst="rect">
            <a:avLst/>
          </a:prstGeom>
          <a:noFill/>
          <a:ln w="57150" cap="flat">
            <a:solidFill>
              <a:srgbClr val="FF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7" name="Rectangle 8">
            <a:extLst>
              <a:ext uri="{FF2B5EF4-FFF2-40B4-BE49-F238E27FC236}">
                <a16:creationId xmlns:a16="http://schemas.microsoft.com/office/drawing/2014/main" id="{5C06B7DD-3E83-4BEA-BB4E-B2678450A705}"/>
              </a:ext>
            </a:extLst>
          </p:cNvPr>
          <p:cNvSpPr/>
          <p:nvPr/>
        </p:nvSpPr>
        <p:spPr>
          <a:xfrm>
            <a:off x="4940064" y="5002618"/>
            <a:ext cx="2775048" cy="568656"/>
          </a:xfrm>
          <a:prstGeom prst="rect">
            <a:avLst/>
          </a:prstGeom>
          <a:noFill/>
          <a:ln w="57150" cap="flat">
            <a:solidFill>
              <a:srgbClr val="FF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8" name="Rectangle 9">
            <a:extLst>
              <a:ext uri="{FF2B5EF4-FFF2-40B4-BE49-F238E27FC236}">
                <a16:creationId xmlns:a16="http://schemas.microsoft.com/office/drawing/2014/main" id="{F107C069-9B12-4B62-9FC8-5E83995B25D1}"/>
              </a:ext>
            </a:extLst>
          </p:cNvPr>
          <p:cNvSpPr/>
          <p:nvPr/>
        </p:nvSpPr>
        <p:spPr>
          <a:xfrm>
            <a:off x="998561" y="6019796"/>
            <a:ext cx="523164" cy="489048"/>
          </a:xfrm>
          <a:prstGeom prst="rect">
            <a:avLst/>
          </a:prstGeom>
          <a:noFill/>
          <a:ln w="57150" cap="flat">
            <a:solidFill>
              <a:srgbClr val="FF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9" name="Rectangle 10">
            <a:extLst>
              <a:ext uri="{FF2B5EF4-FFF2-40B4-BE49-F238E27FC236}">
                <a16:creationId xmlns:a16="http://schemas.microsoft.com/office/drawing/2014/main" id="{3ACC22B8-5846-4A0A-AB1E-449BF82D3261}"/>
              </a:ext>
            </a:extLst>
          </p:cNvPr>
          <p:cNvSpPr/>
          <p:nvPr/>
        </p:nvSpPr>
        <p:spPr>
          <a:xfrm>
            <a:off x="1567217" y="6019796"/>
            <a:ext cx="523164" cy="489048"/>
          </a:xfrm>
          <a:prstGeom prst="rect">
            <a:avLst/>
          </a:prstGeom>
          <a:noFill/>
          <a:ln w="57150" cap="flat">
            <a:solidFill>
              <a:srgbClr val="FF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120">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45BEA808-681E-4CE3-8D63-4FFB8BA40018}"/>
              </a:ext>
            </a:extLst>
          </p:cNvPr>
          <p:cNvSpPr txBox="1"/>
          <p:nvPr/>
        </p:nvSpPr>
        <p:spPr>
          <a:xfrm>
            <a:off x="822960" y="6459787"/>
            <a:ext cx="1854202" cy="365129"/>
          </a:xfrm>
          <a:prstGeom prst="rect">
            <a:avLst/>
          </a:prstGeom>
          <a:noFill/>
          <a:ln cap="flat">
            <a:noFill/>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7F7F7F"/>
                </a:solidFill>
                <a:uFillTx/>
                <a:latin typeface="Segoe UI" pitchFamily="34"/>
                <a:cs typeface="Segoe UI" pitchFamily="34"/>
              </a:rPr>
              <a:t>NYC HPD Division of Tenant Resources</a:t>
            </a:r>
          </a:p>
        </p:txBody>
      </p:sp>
      <p:sp>
        <p:nvSpPr>
          <p:cNvPr id="3" name="Slide Number Placeholder 3">
            <a:extLst>
              <a:ext uri="{FF2B5EF4-FFF2-40B4-BE49-F238E27FC236}">
                <a16:creationId xmlns:a16="http://schemas.microsoft.com/office/drawing/2014/main" id="{2D7BBD7D-2422-41F3-8BFB-55B564962354}"/>
              </a:ext>
            </a:extLst>
          </p:cNvPr>
          <p:cNvSpPr txBox="1"/>
          <p:nvPr/>
        </p:nvSpPr>
        <p:spPr>
          <a:xfrm>
            <a:off x="7425339" y="6459787"/>
            <a:ext cx="984022" cy="365129"/>
          </a:xfrm>
          <a:prstGeom prst="rect">
            <a:avLst/>
          </a:prstGeom>
          <a:solidFill>
            <a:srgbClr val="487B78">
              <a:alpha val="90000"/>
            </a:srgbClr>
          </a:solid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59B7365-81EE-43B7-85DF-5C1E68C60282}" type="slidenum">
              <a:t>6</a:t>
            </a:fld>
            <a:endParaRPr lang="en-US" sz="1050" b="0" i="0" u="none" strike="noStrike" kern="1200" cap="none" spc="0" baseline="0">
              <a:solidFill>
                <a:srgbClr val="FFFFFF"/>
              </a:solidFill>
              <a:uFillTx/>
              <a:latin typeface="Calibri"/>
            </a:endParaRPr>
          </a:p>
        </p:txBody>
      </p:sp>
      <p:sp>
        <p:nvSpPr>
          <p:cNvPr id="4" name="Title 1">
            <a:extLst>
              <a:ext uri="{FF2B5EF4-FFF2-40B4-BE49-F238E27FC236}">
                <a16:creationId xmlns:a16="http://schemas.microsoft.com/office/drawing/2014/main" id="{208D08A3-0420-45EB-A9CC-E9968593A55F}"/>
              </a:ext>
            </a:extLst>
          </p:cNvPr>
          <p:cNvSpPr txBox="1">
            <a:spLocks noGrp="1"/>
          </p:cNvSpPr>
          <p:nvPr>
            <p:ph type="title" idx="4294967295"/>
          </p:nvPr>
        </p:nvSpPr>
        <p:spPr>
          <a:xfrm>
            <a:off x="0" y="274640"/>
            <a:ext cx="9144000" cy="868359"/>
          </a:xfrm>
          <a:solidFill>
            <a:srgbClr val="487B78">
              <a:alpha val="90000"/>
            </a:srgbClr>
          </a:solidFill>
        </p:spPr>
        <p:txBody>
          <a:bodyPr/>
          <a:lstStyle/>
          <a:p>
            <a:endParaRPr lang="en-US"/>
          </a:p>
        </p:txBody>
      </p:sp>
      <p:sp>
        <p:nvSpPr>
          <p:cNvPr id="5" name="Content Placeholder 2">
            <a:extLst>
              <a:ext uri="{FF2B5EF4-FFF2-40B4-BE49-F238E27FC236}">
                <a16:creationId xmlns:a16="http://schemas.microsoft.com/office/drawing/2014/main" id="{FA1EEE43-C12E-45E9-BFD8-20F7A58D7503}"/>
              </a:ext>
            </a:extLst>
          </p:cNvPr>
          <p:cNvSpPr txBox="1">
            <a:spLocks noGrp="1"/>
          </p:cNvSpPr>
          <p:nvPr>
            <p:ph type="body" idx="4294967295"/>
          </p:nvPr>
        </p:nvSpPr>
        <p:spPr>
          <a:xfrm>
            <a:off x="457200" y="1553492"/>
            <a:ext cx="8229600" cy="4495803"/>
          </a:xfrm>
        </p:spPr>
        <p:txBody>
          <a:bodyPr anchorCtr="1"/>
          <a:lstStyle/>
          <a:p>
            <a:pPr marL="0" lvl="0" indent="0" algn="ctr">
              <a:lnSpc>
                <a:spcPct val="120000"/>
              </a:lnSpc>
              <a:spcBef>
                <a:spcPts val="0"/>
              </a:spcBef>
              <a:buNone/>
            </a:pPr>
            <a:r>
              <a:rPr lang="en-US" sz="4000" b="1">
                <a:solidFill>
                  <a:srgbClr val="000000"/>
                </a:solidFill>
              </a:rPr>
              <a:t>What are Emergency Housing Vouchers (EHVs)?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121">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E5F4C1D8-957B-4785-894E-232446EBBED7}"/>
              </a:ext>
            </a:extLst>
          </p:cNvPr>
          <p:cNvSpPr txBox="1"/>
          <p:nvPr/>
        </p:nvSpPr>
        <p:spPr>
          <a:xfrm>
            <a:off x="822960" y="6459787"/>
            <a:ext cx="1854202" cy="365129"/>
          </a:xfrm>
          <a:prstGeom prst="rect">
            <a:avLst/>
          </a:prstGeom>
          <a:noFill/>
          <a:ln cap="flat">
            <a:noFill/>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7F7F7F"/>
                </a:solidFill>
                <a:uFillTx/>
                <a:latin typeface="Segoe UI" pitchFamily="34"/>
                <a:cs typeface="Segoe UI" pitchFamily="34"/>
              </a:rPr>
              <a:t>NYC HPD Division of Tenant Resources</a:t>
            </a:r>
          </a:p>
        </p:txBody>
      </p:sp>
      <p:sp>
        <p:nvSpPr>
          <p:cNvPr id="3" name="Slide Number Placeholder 3">
            <a:extLst>
              <a:ext uri="{FF2B5EF4-FFF2-40B4-BE49-F238E27FC236}">
                <a16:creationId xmlns:a16="http://schemas.microsoft.com/office/drawing/2014/main" id="{5B51D6FA-392C-4163-8866-B7D57B72E11C}"/>
              </a:ext>
            </a:extLst>
          </p:cNvPr>
          <p:cNvSpPr txBox="1"/>
          <p:nvPr/>
        </p:nvSpPr>
        <p:spPr>
          <a:xfrm>
            <a:off x="7425339" y="6459787"/>
            <a:ext cx="984022" cy="365129"/>
          </a:xfrm>
          <a:prstGeom prst="rect">
            <a:avLst/>
          </a:prstGeom>
          <a:solidFill>
            <a:srgbClr val="487B78">
              <a:alpha val="90000"/>
            </a:srgbClr>
          </a:solid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2DD7D5A-AB48-41E8-B1BE-046523C8C3D6}" type="slidenum">
              <a:t>7</a:t>
            </a:fld>
            <a:endParaRPr lang="en-US" sz="1050" b="0" i="0" u="none" strike="noStrike" kern="1200" cap="none" spc="0" baseline="0">
              <a:solidFill>
                <a:srgbClr val="FFFFFF"/>
              </a:solidFill>
              <a:uFillTx/>
              <a:latin typeface="Calibri"/>
            </a:endParaRPr>
          </a:p>
        </p:txBody>
      </p:sp>
      <p:sp>
        <p:nvSpPr>
          <p:cNvPr id="4" name="Title 1">
            <a:extLst>
              <a:ext uri="{FF2B5EF4-FFF2-40B4-BE49-F238E27FC236}">
                <a16:creationId xmlns:a16="http://schemas.microsoft.com/office/drawing/2014/main" id="{BEBDFE65-1BF2-4949-AAF3-FD03A9C53321}"/>
              </a:ext>
            </a:extLst>
          </p:cNvPr>
          <p:cNvSpPr txBox="1">
            <a:spLocks noGrp="1"/>
          </p:cNvSpPr>
          <p:nvPr>
            <p:ph type="title" idx="4294967295"/>
          </p:nvPr>
        </p:nvSpPr>
        <p:spPr>
          <a:xfrm>
            <a:off x="0" y="274640"/>
            <a:ext cx="9144000" cy="868359"/>
          </a:xfrm>
          <a:solidFill>
            <a:srgbClr val="487B78">
              <a:alpha val="90000"/>
            </a:srgbClr>
          </a:solidFill>
        </p:spPr>
        <p:txBody>
          <a:bodyPr/>
          <a:lstStyle/>
          <a:p>
            <a:pPr lvl="0"/>
            <a:r>
              <a:rPr lang="en-US">
                <a:solidFill>
                  <a:srgbClr val="FFFFFF"/>
                </a:solidFill>
              </a:rPr>
              <a:t>What are EHVs?</a:t>
            </a:r>
          </a:p>
        </p:txBody>
      </p:sp>
      <p:sp>
        <p:nvSpPr>
          <p:cNvPr id="5" name="Content Placeholder 2">
            <a:extLst>
              <a:ext uri="{FF2B5EF4-FFF2-40B4-BE49-F238E27FC236}">
                <a16:creationId xmlns:a16="http://schemas.microsoft.com/office/drawing/2014/main" id="{11F5E213-1BC8-4C8E-A2FF-C1C3D649D3DB}"/>
              </a:ext>
            </a:extLst>
          </p:cNvPr>
          <p:cNvSpPr txBox="1">
            <a:spLocks noGrp="1"/>
          </p:cNvSpPr>
          <p:nvPr>
            <p:ph type="body" idx="4294967295"/>
          </p:nvPr>
        </p:nvSpPr>
        <p:spPr>
          <a:xfrm>
            <a:off x="457200" y="1553492"/>
            <a:ext cx="8229600" cy="4495803"/>
          </a:xfrm>
        </p:spPr>
        <p:txBody>
          <a:bodyPr/>
          <a:lstStyle/>
          <a:p>
            <a:pPr marL="383535" lvl="1">
              <a:buFont typeface="Arial" pitchFamily="34"/>
              <a:buChar char="•"/>
            </a:pPr>
            <a:r>
              <a:rPr lang="en-US" sz="2200">
                <a:solidFill>
                  <a:srgbClr val="333333"/>
                </a:solidFill>
              </a:rPr>
              <a:t>EHVs were created as part of the American Rescue Plan Act to help households access housing as we recover from the COVID-19 pandemic</a:t>
            </a:r>
            <a:endParaRPr lang="en-US" sz="2200">
              <a:solidFill>
                <a:srgbClr val="333333"/>
              </a:solidFill>
              <a:cs typeface="Calibri"/>
            </a:endParaRPr>
          </a:p>
          <a:p>
            <a:pPr marL="383535" lvl="1">
              <a:buFont typeface="Arial" pitchFamily="34"/>
              <a:buChar char="•"/>
            </a:pPr>
            <a:endParaRPr lang="en-US" sz="2200">
              <a:solidFill>
                <a:srgbClr val="333333"/>
              </a:solidFill>
              <a:cs typeface="Calibri"/>
            </a:endParaRPr>
          </a:p>
          <a:p>
            <a:pPr marL="383535" lvl="1">
              <a:buFont typeface="Arial" pitchFamily="34"/>
              <a:buChar char="•"/>
            </a:pPr>
            <a:r>
              <a:rPr lang="en-US" sz="2200">
                <a:solidFill>
                  <a:srgbClr val="333333"/>
                </a:solidFill>
              </a:rPr>
              <a:t>In New York City, the EHV program is run by both HPD and NYCHA </a:t>
            </a:r>
            <a:endParaRPr lang="en-US" sz="2200">
              <a:solidFill>
                <a:srgbClr val="333333"/>
              </a:solidFill>
              <a:cs typeface="Calibri"/>
            </a:endParaRPr>
          </a:p>
          <a:p>
            <a:pPr marL="200655" lvl="1" indent="0">
              <a:buNone/>
            </a:pPr>
            <a:endParaRPr lang="en-US">
              <a:solidFill>
                <a:srgbClr val="333333"/>
              </a:solidFill>
              <a:cs typeface="Calibri"/>
            </a:endParaRPr>
          </a:p>
          <a:p>
            <a:pPr marL="383535" lvl="1">
              <a:buFont typeface="Arial" pitchFamily="34"/>
              <a:buChar char="•"/>
            </a:pPr>
            <a:r>
              <a:rPr lang="en-US" sz="2200">
                <a:solidFill>
                  <a:srgbClr val="333333"/>
                </a:solidFill>
              </a:rPr>
              <a:t>With the voucher, you will pay about 30% of your monthly income toward rent. HPD/NYCHA will pay the rest of the rent directly to the landlord</a:t>
            </a:r>
            <a:endParaRPr lang="en-US" sz="2200">
              <a:solidFill>
                <a:srgbClr val="333333"/>
              </a:solidFill>
              <a:cs typeface="Calibri"/>
            </a:endParaRPr>
          </a:p>
          <a:p>
            <a:pPr marL="566415" lvl="3" indent="0">
              <a:buNone/>
            </a:pPr>
            <a:endParaRPr lang="en-US" sz="1800">
              <a:solidFill>
                <a:srgbClr val="333333"/>
              </a:solidFill>
              <a:cs typeface="Calibri"/>
            </a:endParaRPr>
          </a:p>
          <a:p>
            <a:pPr marL="383535" lvl="1">
              <a:buFont typeface="Arial" pitchFamily="34"/>
              <a:buChar char="•"/>
            </a:pPr>
            <a:r>
              <a:rPr lang="en-US" sz="2200">
                <a:cs typeface="Calibri"/>
              </a:rPr>
              <a:t>You will have 180 days to find an apartment</a:t>
            </a:r>
          </a:p>
          <a:p>
            <a:pPr marL="200655" lvl="1" indent="0">
              <a:buNone/>
            </a:pPr>
            <a:endParaRPr lang="en-US">
              <a:solidFill>
                <a:srgbClr val="333333"/>
              </a:solidFill>
              <a:cs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122">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157DF329-A3C0-40F9-84CB-0D64493AB54B}"/>
              </a:ext>
            </a:extLst>
          </p:cNvPr>
          <p:cNvSpPr txBox="1"/>
          <p:nvPr/>
        </p:nvSpPr>
        <p:spPr>
          <a:xfrm>
            <a:off x="822960" y="6459787"/>
            <a:ext cx="1854202" cy="365129"/>
          </a:xfrm>
          <a:prstGeom prst="rect">
            <a:avLst/>
          </a:prstGeom>
          <a:noFill/>
          <a:ln cap="flat">
            <a:noFill/>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7F7F7F"/>
                </a:solidFill>
                <a:uFillTx/>
                <a:latin typeface="Segoe UI" pitchFamily="34"/>
                <a:cs typeface="Segoe UI" pitchFamily="34"/>
              </a:rPr>
              <a:t>NYC HPD Division of Tenant Resources</a:t>
            </a:r>
          </a:p>
        </p:txBody>
      </p:sp>
      <p:sp>
        <p:nvSpPr>
          <p:cNvPr id="3" name="Slide Number Placeholder 3">
            <a:extLst>
              <a:ext uri="{FF2B5EF4-FFF2-40B4-BE49-F238E27FC236}">
                <a16:creationId xmlns:a16="http://schemas.microsoft.com/office/drawing/2014/main" id="{43CC83EA-CB5D-4D72-8EFA-128CCADA84DD}"/>
              </a:ext>
            </a:extLst>
          </p:cNvPr>
          <p:cNvSpPr txBox="1"/>
          <p:nvPr/>
        </p:nvSpPr>
        <p:spPr>
          <a:xfrm>
            <a:off x="7425339" y="6459787"/>
            <a:ext cx="984022" cy="365129"/>
          </a:xfrm>
          <a:prstGeom prst="rect">
            <a:avLst/>
          </a:prstGeom>
          <a:solidFill>
            <a:srgbClr val="487B78">
              <a:alpha val="90000"/>
            </a:srgbClr>
          </a:solid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BEEDCEE-C7AA-4F2A-8A15-2DCF06143597}" type="slidenum">
              <a:t>8</a:t>
            </a:fld>
            <a:endParaRPr lang="en-US" sz="1050" b="0" i="0" u="none" strike="noStrike" kern="1200" cap="none" spc="0" baseline="0">
              <a:solidFill>
                <a:srgbClr val="FFFFFF"/>
              </a:solidFill>
              <a:uFillTx/>
              <a:latin typeface="Calibri"/>
            </a:endParaRPr>
          </a:p>
        </p:txBody>
      </p:sp>
      <p:sp>
        <p:nvSpPr>
          <p:cNvPr id="4" name="Title 1">
            <a:extLst>
              <a:ext uri="{FF2B5EF4-FFF2-40B4-BE49-F238E27FC236}">
                <a16:creationId xmlns:a16="http://schemas.microsoft.com/office/drawing/2014/main" id="{95D65D85-1D3F-4619-A8C6-B441307929DE}"/>
              </a:ext>
            </a:extLst>
          </p:cNvPr>
          <p:cNvSpPr txBox="1">
            <a:spLocks noGrp="1"/>
          </p:cNvSpPr>
          <p:nvPr>
            <p:ph type="title" idx="4294967295"/>
          </p:nvPr>
        </p:nvSpPr>
        <p:spPr>
          <a:xfrm>
            <a:off x="0" y="274640"/>
            <a:ext cx="9144000" cy="868359"/>
          </a:xfrm>
          <a:solidFill>
            <a:srgbClr val="487B78">
              <a:alpha val="90000"/>
            </a:srgbClr>
          </a:solidFill>
        </p:spPr>
        <p:txBody>
          <a:bodyPr/>
          <a:lstStyle/>
          <a:p>
            <a:pPr lvl="0"/>
            <a:r>
              <a:rPr lang="en-US">
                <a:solidFill>
                  <a:srgbClr val="FFFFFF"/>
                </a:solidFill>
              </a:rPr>
              <a:t>What are EHVs?</a:t>
            </a:r>
          </a:p>
        </p:txBody>
      </p:sp>
      <p:sp>
        <p:nvSpPr>
          <p:cNvPr id="5" name="Content Placeholder 2">
            <a:extLst>
              <a:ext uri="{FF2B5EF4-FFF2-40B4-BE49-F238E27FC236}">
                <a16:creationId xmlns:a16="http://schemas.microsoft.com/office/drawing/2014/main" id="{BAB65BA8-E3F8-4A15-9501-35A72BD5F02D}"/>
              </a:ext>
            </a:extLst>
          </p:cNvPr>
          <p:cNvSpPr txBox="1">
            <a:spLocks noGrp="1"/>
          </p:cNvSpPr>
          <p:nvPr>
            <p:ph type="body" idx="4294967295"/>
          </p:nvPr>
        </p:nvSpPr>
        <p:spPr>
          <a:xfrm>
            <a:off x="457200" y="1553492"/>
            <a:ext cx="8229600" cy="4495803"/>
          </a:xfrm>
        </p:spPr>
        <p:txBody>
          <a:bodyPr/>
          <a:lstStyle/>
          <a:p>
            <a:pPr marL="383535" lvl="1">
              <a:buFont typeface="Arial" pitchFamily="34"/>
              <a:buChar char="•"/>
            </a:pPr>
            <a:r>
              <a:rPr lang="en-US" sz="2200">
                <a:solidFill>
                  <a:srgbClr val="333333"/>
                </a:solidFill>
              </a:rPr>
              <a:t>EHVs may also be referred to as Section 8. There are some differences from the regular Section 8 program.</a:t>
            </a:r>
            <a:endParaRPr lang="en-US" sz="2200">
              <a:solidFill>
                <a:srgbClr val="333333"/>
              </a:solidFill>
              <a:cs typeface="Calibri"/>
            </a:endParaRPr>
          </a:p>
          <a:p>
            <a:pPr marL="383535" lvl="1">
              <a:buFont typeface="Arial" pitchFamily="34"/>
              <a:buChar char="•"/>
            </a:pPr>
            <a:endParaRPr lang="en-US" sz="2200">
              <a:solidFill>
                <a:srgbClr val="333333"/>
              </a:solidFill>
              <a:cs typeface="Calibri"/>
            </a:endParaRPr>
          </a:p>
          <a:p>
            <a:pPr marL="383535" lvl="1">
              <a:buFont typeface="Arial" pitchFamily="34"/>
              <a:buChar char="•"/>
            </a:pPr>
            <a:r>
              <a:rPr lang="en-US" sz="2200">
                <a:solidFill>
                  <a:srgbClr val="333333"/>
                </a:solidFill>
              </a:rPr>
              <a:t>With an EHV, the City will pay for the security deposit and a broker fee. You may also work with a housing navigator to assist. </a:t>
            </a:r>
            <a:endParaRPr lang="en-US" sz="2200">
              <a:solidFill>
                <a:srgbClr val="333333"/>
              </a:solidFill>
              <a:cs typeface="Calibri"/>
            </a:endParaRPr>
          </a:p>
          <a:p>
            <a:pPr marL="383535" lvl="1">
              <a:buFont typeface="Arial" pitchFamily="34"/>
              <a:buChar char="•"/>
            </a:pPr>
            <a:endParaRPr lang="en-US" sz="2200">
              <a:solidFill>
                <a:srgbClr val="333333"/>
              </a:solidFill>
              <a:cs typeface="Calibri"/>
            </a:endParaRPr>
          </a:p>
          <a:p>
            <a:pPr marL="383535" lvl="1">
              <a:buFont typeface="Arial" pitchFamily="34"/>
              <a:buChar char="•"/>
            </a:pPr>
            <a:r>
              <a:rPr lang="en-US" sz="2200">
                <a:solidFill>
                  <a:srgbClr val="333333"/>
                </a:solidFill>
              </a:rPr>
              <a:t>Receiving an EHV is not guarantee housing. You still need to find an apartment to rent and fill out all the required paperwork.</a:t>
            </a:r>
            <a:endParaRPr lang="en-US" sz="2200">
              <a:solidFill>
                <a:srgbClr val="333333"/>
              </a:solidFill>
              <a:cs typeface="Calibri"/>
            </a:endParaRPr>
          </a:p>
          <a:p>
            <a:pPr marL="383535" lvl="1">
              <a:buFont typeface="Arial" pitchFamily="34"/>
              <a:buChar char="•"/>
            </a:pPr>
            <a:endParaRPr lang="en-US" sz="2200">
              <a:solidFill>
                <a:srgbClr val="333333"/>
              </a:solidFill>
              <a:cs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138">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ACAD196-1AAE-439C-809C-7A3561C0415D}"/>
              </a:ext>
            </a:extLst>
          </p:cNvPr>
          <p:cNvSpPr txBox="1"/>
          <p:nvPr/>
        </p:nvSpPr>
        <p:spPr>
          <a:xfrm>
            <a:off x="822960" y="6459787"/>
            <a:ext cx="1854202" cy="365129"/>
          </a:xfrm>
          <a:prstGeom prst="rect">
            <a:avLst/>
          </a:prstGeom>
          <a:noFill/>
          <a:ln cap="flat">
            <a:noFill/>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7F7F7F"/>
                </a:solidFill>
                <a:uFillTx/>
                <a:latin typeface="Segoe UI" pitchFamily="34"/>
                <a:cs typeface="Segoe UI" pitchFamily="34"/>
              </a:rPr>
              <a:t>NYC HPD Division of Tenant Resources</a:t>
            </a:r>
          </a:p>
        </p:txBody>
      </p:sp>
      <p:sp>
        <p:nvSpPr>
          <p:cNvPr id="3" name="Slide Number Placeholder 3">
            <a:extLst>
              <a:ext uri="{FF2B5EF4-FFF2-40B4-BE49-F238E27FC236}">
                <a16:creationId xmlns:a16="http://schemas.microsoft.com/office/drawing/2014/main" id="{45EDCBE1-27CC-49DF-BDD4-31ACA010AE95}"/>
              </a:ext>
            </a:extLst>
          </p:cNvPr>
          <p:cNvSpPr txBox="1"/>
          <p:nvPr/>
        </p:nvSpPr>
        <p:spPr>
          <a:xfrm>
            <a:off x="7425339" y="6459787"/>
            <a:ext cx="984022" cy="365129"/>
          </a:xfrm>
          <a:prstGeom prst="rect">
            <a:avLst/>
          </a:prstGeom>
          <a:solidFill>
            <a:srgbClr val="487B78">
              <a:alpha val="90000"/>
            </a:srgbClr>
          </a:solid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5238BDB-C894-440A-BAAA-4B6157889BB4}" type="slidenum">
              <a:t>9</a:t>
            </a:fld>
            <a:endParaRPr lang="en-US" sz="1050" b="0" i="0" u="none" strike="noStrike" kern="1200" cap="none" spc="0" baseline="0">
              <a:solidFill>
                <a:srgbClr val="FFFFFF"/>
              </a:solidFill>
              <a:uFillTx/>
              <a:latin typeface="Calibri"/>
            </a:endParaRPr>
          </a:p>
        </p:txBody>
      </p:sp>
      <p:sp>
        <p:nvSpPr>
          <p:cNvPr id="4" name="Title 1">
            <a:extLst>
              <a:ext uri="{FF2B5EF4-FFF2-40B4-BE49-F238E27FC236}">
                <a16:creationId xmlns:a16="http://schemas.microsoft.com/office/drawing/2014/main" id="{DAB4D003-58C3-4DCA-9B2F-30EBD9A75EEA}"/>
              </a:ext>
            </a:extLst>
          </p:cNvPr>
          <p:cNvSpPr txBox="1">
            <a:spLocks noGrp="1"/>
          </p:cNvSpPr>
          <p:nvPr>
            <p:ph type="title" idx="4294967295"/>
          </p:nvPr>
        </p:nvSpPr>
        <p:spPr>
          <a:xfrm>
            <a:off x="0" y="274640"/>
            <a:ext cx="9144000" cy="868359"/>
          </a:xfrm>
          <a:solidFill>
            <a:srgbClr val="487B78">
              <a:alpha val="90000"/>
            </a:srgbClr>
          </a:solidFill>
        </p:spPr>
        <p:txBody>
          <a:bodyPr/>
          <a:lstStyle/>
          <a:p>
            <a:pPr lvl="0"/>
            <a:r>
              <a:rPr lang="en-US">
                <a:solidFill>
                  <a:srgbClr val="FFFFFF"/>
                </a:solidFill>
              </a:rPr>
              <a:t>Payment Standards</a:t>
            </a:r>
          </a:p>
        </p:txBody>
      </p:sp>
      <p:sp>
        <p:nvSpPr>
          <p:cNvPr id="5" name="Content Placeholder 2">
            <a:extLst>
              <a:ext uri="{FF2B5EF4-FFF2-40B4-BE49-F238E27FC236}">
                <a16:creationId xmlns:a16="http://schemas.microsoft.com/office/drawing/2014/main" id="{4F059725-FBFE-4975-B44F-F71F697794EE}"/>
              </a:ext>
            </a:extLst>
          </p:cNvPr>
          <p:cNvSpPr txBox="1">
            <a:spLocks noGrp="1"/>
          </p:cNvSpPr>
          <p:nvPr>
            <p:ph type="body" idx="4294967295"/>
          </p:nvPr>
        </p:nvSpPr>
        <p:spPr>
          <a:xfrm>
            <a:off x="457200" y="1553492"/>
            <a:ext cx="8229600" cy="4495803"/>
          </a:xfrm>
        </p:spPr>
        <p:txBody>
          <a:bodyPr/>
          <a:lstStyle/>
          <a:p>
            <a:pPr marL="383535" lvl="1">
              <a:buFont typeface="Arial" pitchFamily="34"/>
              <a:buChar char="•"/>
            </a:pPr>
            <a:r>
              <a:rPr lang="en-US" sz="2200">
                <a:solidFill>
                  <a:srgbClr val="000000"/>
                </a:solidFill>
              </a:rPr>
              <a:t>EHVs, like all Section 8 vouchers, have a maximum amount NYCHA or HPD can pay called the “payment standard”.</a:t>
            </a:r>
            <a:endParaRPr lang="en-US">
              <a:solidFill>
                <a:srgbClr val="000000"/>
              </a:solidFill>
            </a:endParaRPr>
          </a:p>
          <a:p>
            <a:pPr marL="200655" lvl="1" indent="0">
              <a:buNone/>
            </a:pPr>
            <a:endParaRPr lang="en-US" sz="2200">
              <a:solidFill>
                <a:srgbClr val="000000"/>
              </a:solidFill>
              <a:cs typeface="Calibri"/>
            </a:endParaRPr>
          </a:p>
          <a:p>
            <a:pPr marL="383535" lvl="1">
              <a:buFont typeface="Arial" pitchFamily="34"/>
              <a:buChar char="•"/>
            </a:pPr>
            <a:r>
              <a:rPr lang="en-US" sz="2200">
                <a:solidFill>
                  <a:srgbClr val="000000"/>
                </a:solidFill>
              </a:rPr>
              <a:t>The payment standard depends on:</a:t>
            </a:r>
            <a:endParaRPr lang="en-US" sz="2200">
              <a:solidFill>
                <a:srgbClr val="000000"/>
              </a:solidFill>
              <a:cs typeface="Calibri"/>
            </a:endParaRPr>
          </a:p>
          <a:p>
            <a:pPr marL="566415" lvl="2">
              <a:buFont typeface="Arial" pitchFamily="34"/>
              <a:buChar char="•"/>
            </a:pPr>
            <a:r>
              <a:rPr lang="en-US" sz="1800">
                <a:solidFill>
                  <a:srgbClr val="000000"/>
                </a:solidFill>
              </a:rPr>
              <a:t>The number of allowed bedrooms</a:t>
            </a:r>
            <a:endParaRPr lang="en-US" sz="1800">
              <a:solidFill>
                <a:srgbClr val="000000"/>
              </a:solidFill>
              <a:cs typeface="Calibri"/>
            </a:endParaRPr>
          </a:p>
          <a:p>
            <a:pPr marL="566415" lvl="2">
              <a:buFont typeface="Arial" pitchFamily="34"/>
              <a:buChar char="•"/>
            </a:pPr>
            <a:r>
              <a:rPr lang="en-US" sz="1800">
                <a:solidFill>
                  <a:srgbClr val="000000"/>
                </a:solidFill>
              </a:rPr>
              <a:t>The ZIP Code </a:t>
            </a:r>
            <a:endParaRPr lang="en-US" sz="1800">
              <a:solidFill>
                <a:srgbClr val="000000"/>
              </a:solidFill>
              <a:cs typeface="Calibri"/>
            </a:endParaRPr>
          </a:p>
          <a:p>
            <a:pPr marL="566415" lvl="2">
              <a:buFont typeface="Arial" pitchFamily="34"/>
              <a:buChar char="•"/>
            </a:pPr>
            <a:r>
              <a:rPr lang="en-US" sz="1800">
                <a:solidFill>
                  <a:srgbClr val="000000"/>
                </a:solidFill>
              </a:rPr>
              <a:t>Whether utilities are included in the rent</a:t>
            </a:r>
            <a:endParaRPr lang="en-US" sz="1800">
              <a:solidFill>
                <a:srgbClr val="000000"/>
              </a:solidFill>
              <a:cs typeface="Calibri"/>
            </a:endParaRPr>
          </a:p>
          <a:p>
            <a:pPr marL="200655" lvl="1" indent="0">
              <a:buNone/>
            </a:pPr>
            <a:endParaRPr lang="en-US" sz="2200">
              <a:solidFill>
                <a:srgbClr val="000000"/>
              </a:solidFill>
              <a:cs typeface="Calibri"/>
            </a:endParaRPr>
          </a:p>
          <a:p>
            <a:pPr marL="383535" lvl="1">
              <a:buFont typeface="Arial" pitchFamily="34"/>
              <a:buChar char="•"/>
            </a:pPr>
            <a:r>
              <a:rPr lang="en-US" sz="2200">
                <a:solidFill>
                  <a:srgbClr val="000000"/>
                </a:solidFill>
              </a:rPr>
              <a:t>The payment standard is higher in certain high-cost neighborhoods.  These are called “exception payment standards” (EPS). </a:t>
            </a:r>
            <a:endParaRPr lang="en-US" sz="2200">
              <a:solidFill>
                <a:srgbClr val="000000"/>
              </a:solidFill>
              <a:cs typeface="Calibri"/>
            </a:endParaRPr>
          </a:p>
        </p:txBody>
      </p:sp>
    </p:spTree>
  </p:cSld>
  <p:clrMapOvr>
    <a:masterClrMapping/>
  </p:clrMapOvr>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Retrospec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Orientation%20-%20Spring%20version%20-%20Final</Template>
  <TotalTime>1079</TotalTime>
  <Words>5556</Words>
  <Application>Microsoft Office PowerPoint</Application>
  <PresentationFormat>Widescreen</PresentationFormat>
  <Paragraphs>710</Paragraphs>
  <Slides>48</Slides>
  <Notes>46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48</vt:i4>
      </vt:variant>
    </vt:vector>
  </HeadingPairs>
  <TitlesOfParts>
    <vt:vector size="57" baseType="lpstr">
      <vt:lpstr>Arial</vt:lpstr>
      <vt:lpstr>Calibri</vt:lpstr>
      <vt:lpstr>Calibri Light</vt:lpstr>
      <vt:lpstr>Quire Sans</vt:lpstr>
      <vt:lpstr>Raavi</vt:lpstr>
      <vt:lpstr>Segoe UI</vt:lpstr>
      <vt:lpstr>Wingdings</vt:lpstr>
      <vt:lpstr>1_Custom Design</vt:lpstr>
      <vt:lpstr>Retrospect</vt:lpstr>
      <vt:lpstr>PowerPoint Presentation</vt:lpstr>
      <vt:lpstr>Introduction &amp; Workshop Expectations</vt:lpstr>
      <vt:lpstr> Goals for Today’s Workshop</vt:lpstr>
      <vt:lpstr>Technology Check</vt:lpstr>
      <vt:lpstr>PowerPoint Presentation</vt:lpstr>
      <vt:lpstr>PowerPoint Presentation</vt:lpstr>
      <vt:lpstr>What are EHVs?</vt:lpstr>
      <vt:lpstr>What are EHVs?</vt:lpstr>
      <vt:lpstr>Payment Standards</vt:lpstr>
      <vt:lpstr>Key terms and abbreviations</vt:lpstr>
      <vt:lpstr>Your voucher is your contract with the PHA</vt:lpstr>
      <vt:lpstr>Your voucher is your contract with the PHA</vt:lpstr>
      <vt:lpstr>PowerPoint Presentation</vt:lpstr>
      <vt:lpstr>PowerPoint Presentation</vt:lpstr>
      <vt:lpstr>Housing Search</vt:lpstr>
      <vt:lpstr>PowerPoint Presentation</vt:lpstr>
      <vt:lpstr>Financial Assistance – Broker Fee</vt:lpstr>
      <vt:lpstr>Financial Assistance – Security Voucher</vt:lpstr>
      <vt:lpstr>Financial Assistance – How to Apply</vt:lpstr>
      <vt:lpstr>PowerPoint Presentation</vt:lpstr>
      <vt:lpstr>PowerPoint Presentation</vt:lpstr>
      <vt:lpstr>PowerPoint Presentation</vt:lpstr>
      <vt:lpstr>Your voucher pays assistance by neighborhood</vt:lpstr>
      <vt:lpstr>Explore what your voucher can pay for</vt:lpstr>
      <vt:lpstr>Utility allowances</vt:lpstr>
      <vt:lpstr>PowerPoint Presentation</vt:lpstr>
      <vt:lpstr>Working with a Housing Navigator/Housing Specialist</vt:lpstr>
      <vt:lpstr>Searching on your own</vt:lpstr>
      <vt:lpstr>Other Resources</vt:lpstr>
      <vt:lpstr>Things To look Out For</vt:lpstr>
      <vt:lpstr>Working with a tenant-facing broker</vt:lpstr>
      <vt:lpstr>PowerPoint Presentation</vt:lpstr>
      <vt:lpstr>EHV leasing process</vt:lpstr>
      <vt:lpstr>After finding a unit </vt:lpstr>
      <vt:lpstr>Apartment application</vt:lpstr>
      <vt:lpstr>PowerPoint Presentation</vt:lpstr>
      <vt:lpstr>Landlord/Rental Package</vt:lpstr>
      <vt:lpstr>Inspection</vt:lpstr>
      <vt:lpstr>PowerPoint Presentation</vt:lpstr>
      <vt:lpstr>Lease signing and move in steps</vt:lpstr>
      <vt:lpstr>After move in</vt:lpstr>
      <vt:lpstr>Finding an apartment – know your rights</vt:lpstr>
      <vt:lpstr>Finding an apartment – know your rights</vt:lpstr>
      <vt:lpstr>PowerPoint Presentation</vt:lpstr>
      <vt:lpstr>PowerPoint Presentation</vt:lpstr>
      <vt:lpstr>Family Self-Sufficiency (FSS) Program</vt:lpstr>
      <vt:lpstr>Things you should know</vt:lpstr>
      <vt:lpstr>Contact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West, Catherine</dc:creator>
  <cp:lastModifiedBy>Anand, Puja  (HPD)</cp:lastModifiedBy>
  <cp:revision>59</cp:revision>
  <cp:lastPrinted>2022-03-15T19:19:30Z</cp:lastPrinted>
  <dcterms:created xsi:type="dcterms:W3CDTF">2019-10-24T15:32:14Z</dcterms:created>
  <dcterms:modified xsi:type="dcterms:W3CDTF">2022-12-02T15:23:34Z</dcterms:modified>
</cp:coreProperties>
</file>