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69" r:id="rId2"/>
    <p:sldId id="256" r:id="rId3"/>
    <p:sldId id="277" r:id="rId4"/>
    <p:sldId id="278" r:id="rId5"/>
    <p:sldId id="279" r:id="rId6"/>
    <p:sldId id="270" r:id="rId7"/>
    <p:sldId id="262" r:id="rId8"/>
    <p:sldId id="257" r:id="rId9"/>
    <p:sldId id="261" r:id="rId10"/>
    <p:sldId id="258" r:id="rId11"/>
    <p:sldId id="271" r:id="rId12"/>
    <p:sldId id="273" r:id="rId13"/>
    <p:sldId id="259" r:id="rId14"/>
    <p:sldId id="272" r:id="rId15"/>
    <p:sldId id="265" r:id="rId16"/>
    <p:sldId id="266" r:id="rId17"/>
    <p:sldId id="267" r:id="rId18"/>
    <p:sldId id="276" r:id="rId19"/>
    <p:sldId id="264" r:id="rId20"/>
    <p:sldId id="282" r:id="rId21"/>
    <p:sldId id="280" r:id="rId22"/>
    <p:sldId id="281"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7" autoAdjust="0"/>
    <p:restoredTop sz="88612" autoAdjust="0"/>
  </p:normalViewPr>
  <p:slideViewPr>
    <p:cSldViewPr snapToGrid="0">
      <p:cViewPr varScale="1">
        <p:scale>
          <a:sx n="64" d="100"/>
          <a:sy n="64" d="100"/>
        </p:scale>
        <p:origin x="86" y="110"/>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2291"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F164C46-D731-46EA-B7E5-574DFE34F6F3}" type="datetimeFigureOut">
              <a:rPr lang="en-US" smtClean="0"/>
              <a:t>4/9/2019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208593A-01A5-48C9-8058-A7C6EE237932}" type="slidenum">
              <a:rPr lang="en-US" smtClean="0"/>
              <a:t>‹#›</a:t>
            </a:fld>
            <a:endParaRPr lang="en-US"/>
          </a:p>
        </p:txBody>
      </p:sp>
    </p:spTree>
    <p:extLst>
      <p:ext uri="{BB962C8B-B14F-4D97-AF65-F5344CB8AC3E}">
        <p14:creationId xmlns:p14="http://schemas.microsoft.com/office/powerpoint/2010/main" val="3812250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E92A35-B0E3-4D38-952D-48492CA981FE}" type="datetimeFigureOut">
              <a:rPr lang="en-US" smtClean="0"/>
              <a:t>4/9/2019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C7127A-AC30-4C36-AB07-D4B06AAFA130}" type="slidenum">
              <a:rPr lang="en-US" smtClean="0"/>
              <a:t>‹#›</a:t>
            </a:fld>
            <a:endParaRPr lang="en-US"/>
          </a:p>
        </p:txBody>
      </p:sp>
    </p:spTree>
    <p:extLst>
      <p:ext uri="{BB962C8B-B14F-4D97-AF65-F5344CB8AC3E}">
        <p14:creationId xmlns:p14="http://schemas.microsoft.com/office/powerpoint/2010/main" val="380555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508-36DF-421E-AFC2-4D0617BEC412}" type="slidenum">
              <a:rPr lang="en-US" smtClean="0"/>
              <a:t>1</a:t>
            </a:fld>
            <a:endParaRPr lang="en-US"/>
          </a:p>
        </p:txBody>
      </p:sp>
    </p:spTree>
    <p:extLst>
      <p:ext uri="{BB962C8B-B14F-4D97-AF65-F5344CB8AC3E}">
        <p14:creationId xmlns:p14="http://schemas.microsoft.com/office/powerpoint/2010/main" val="355139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a:defRPr/>
            </a:pPr>
            <a:fld id="{763C2830-012E-4B9C-A910-ECCC2F2F61E3}" type="slidenum">
              <a:rPr lang="en-US" smtClean="0"/>
              <a:pPr>
                <a:defRPr/>
              </a:pPr>
              <a:t>18</a:t>
            </a:fld>
            <a:endParaRPr lang="en-US"/>
          </a:p>
        </p:txBody>
      </p:sp>
    </p:spTree>
    <p:extLst>
      <p:ext uri="{BB962C8B-B14F-4D97-AF65-F5344CB8AC3E}">
        <p14:creationId xmlns:p14="http://schemas.microsoft.com/office/powerpoint/2010/main" val="109056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partnership will ensure alignment between the Beacon program and other services at the host school and in the</a:t>
            </a:r>
            <a:r>
              <a:rPr lang="en-US" baseline="0" dirty="0"/>
              <a:t> surrounding neighborhood. </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19</a:t>
            </a:fld>
            <a:endParaRPr lang="en-US"/>
          </a:p>
        </p:txBody>
      </p:sp>
    </p:spTree>
    <p:extLst>
      <p:ext uri="{BB962C8B-B14F-4D97-AF65-F5344CB8AC3E}">
        <p14:creationId xmlns:p14="http://schemas.microsoft.com/office/powerpoint/2010/main" val="144731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Administration has committed to a significant increase in funding for the Beacon initiative, with goals that are closely aligned with Mayoral priorities of equity and opportunity in the areas of education, health and well-being, empowered residents and neighborhoods, and personal and community safety</a:t>
            </a:r>
          </a:p>
        </p:txBody>
      </p:sp>
      <p:sp>
        <p:nvSpPr>
          <p:cNvPr id="4" name="Slide Number Placeholder 3"/>
          <p:cNvSpPr>
            <a:spLocks noGrp="1"/>
          </p:cNvSpPr>
          <p:nvPr>
            <p:ph type="sldNum" sz="quarter" idx="10"/>
          </p:nvPr>
        </p:nvSpPr>
        <p:spPr/>
        <p:txBody>
          <a:bodyPr/>
          <a:lstStyle/>
          <a:p>
            <a:fld id="{74C7127A-AC30-4C36-AB07-D4B06AAFA130}" type="slidenum">
              <a:rPr lang="en-US" smtClean="0"/>
              <a:t>6</a:t>
            </a:fld>
            <a:endParaRPr lang="en-US"/>
          </a:p>
        </p:txBody>
      </p:sp>
    </p:spTree>
    <p:extLst>
      <p:ext uri="{BB962C8B-B14F-4D97-AF65-F5344CB8AC3E}">
        <p14:creationId xmlns:p14="http://schemas.microsoft.com/office/powerpoint/2010/main" val="15204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Activities</a:t>
            </a:r>
          </a:p>
          <a:p>
            <a:pPr marL="174708" indent="-174708">
              <a:buFont typeface="Arial" panose="020B0604020202020204" pitchFamily="34" charset="0"/>
              <a:buChar char="•"/>
            </a:pPr>
            <a:r>
              <a:rPr lang="en-US" dirty="0"/>
              <a:t>Drop-In: open gym, teen lounge, one-off informational sessions.</a:t>
            </a:r>
          </a:p>
          <a:p>
            <a:pPr marL="174708" indent="-174708">
              <a:buFont typeface="Arial" panose="020B0604020202020204" pitchFamily="34" charset="0"/>
              <a:buChar char="•"/>
            </a:pPr>
            <a:r>
              <a:rPr lang="en-US" dirty="0"/>
              <a:t>Planned activities: clearly articulated learning goals and skill gains…typically follow curriculum or set of lesson plans and require regular attendance.</a:t>
            </a:r>
          </a:p>
          <a:p>
            <a:pPr marL="174708" indent="-174708">
              <a:buFont typeface="Arial" panose="020B0604020202020204" pitchFamily="34" charset="0"/>
              <a:buChar char="•"/>
            </a:pPr>
            <a:r>
              <a:rPr lang="en-US" dirty="0"/>
              <a:t>Community events: include but not limited to community service/beautification day, open house to market and recruit.</a:t>
            </a:r>
          </a:p>
          <a:p>
            <a:pPr marL="174708" indent="-174708">
              <a:buFont typeface="Arial" panose="020B0604020202020204" pitchFamily="34" charset="0"/>
              <a:buChar char="•"/>
            </a:pPr>
            <a:endParaRPr lang="en-US" dirty="0"/>
          </a:p>
          <a:p>
            <a:r>
              <a:rPr lang="en-US" dirty="0"/>
              <a:t>Core Area:</a:t>
            </a:r>
          </a:p>
          <a:p>
            <a:pPr marL="174708" indent="-174708">
              <a:buFont typeface="Arial" panose="020B0604020202020204" pitchFamily="34" charset="0"/>
              <a:buChar char="•"/>
            </a:pPr>
            <a:r>
              <a:rPr lang="en-US" dirty="0"/>
              <a:t>Education: academic support, literacy classes, vocational training, HS/College application, resume writing, etc.</a:t>
            </a:r>
          </a:p>
          <a:p>
            <a:pPr marL="174708" indent="-174708">
              <a:buFont typeface="Arial" panose="020B0604020202020204" pitchFamily="34" charset="0"/>
              <a:buChar char="•"/>
            </a:pPr>
            <a:r>
              <a:rPr lang="en-US" dirty="0"/>
              <a:t>Community Building/Leadership: civic engagement, service learning</a:t>
            </a:r>
          </a:p>
          <a:p>
            <a:pPr marL="174708" indent="-174708">
              <a:buFont typeface="Arial" panose="020B0604020202020204" pitchFamily="34" charset="0"/>
              <a:buChar char="•"/>
            </a:pPr>
            <a:r>
              <a:rPr lang="en-US" dirty="0"/>
              <a:t>Health: sports, yoga, nutrition, mentoring, etc.</a:t>
            </a:r>
          </a:p>
          <a:p>
            <a:pPr marL="174708" indent="-174708">
              <a:buFont typeface="Arial" panose="020B0604020202020204" pitchFamily="34" charset="0"/>
              <a:buChar char="•"/>
            </a:pPr>
            <a:r>
              <a:rPr lang="en-US" dirty="0"/>
              <a:t>Employment: career opportunities, internships, financial literacy, etc.</a:t>
            </a:r>
          </a:p>
          <a:p>
            <a:pPr marL="174708" indent="-174708">
              <a:buFont typeface="Arial" panose="020B0604020202020204" pitchFamily="34" charset="0"/>
              <a:buChar char="•"/>
            </a:pPr>
            <a:r>
              <a:rPr lang="en-US" dirty="0"/>
              <a:t>Recreation: arts projects, book clubs, theatre groups, dance, etc.</a:t>
            </a:r>
          </a:p>
        </p:txBody>
      </p:sp>
      <p:sp>
        <p:nvSpPr>
          <p:cNvPr id="4" name="Slide Number Placeholder 3"/>
          <p:cNvSpPr>
            <a:spLocks noGrp="1"/>
          </p:cNvSpPr>
          <p:nvPr>
            <p:ph type="sldNum" sz="quarter" idx="10"/>
          </p:nvPr>
        </p:nvSpPr>
        <p:spPr/>
        <p:txBody>
          <a:bodyPr/>
          <a:lstStyle/>
          <a:p>
            <a:fld id="{74C7127A-AC30-4C36-AB07-D4B06AAFA130}" type="slidenum">
              <a:rPr lang="en-US" smtClean="0"/>
              <a:t>8</a:t>
            </a:fld>
            <a:endParaRPr lang="en-US"/>
          </a:p>
        </p:txBody>
      </p:sp>
    </p:spTree>
    <p:extLst>
      <p:ext uri="{BB962C8B-B14F-4D97-AF65-F5344CB8AC3E}">
        <p14:creationId xmlns:p14="http://schemas.microsoft.com/office/powerpoint/2010/main" val="339751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 activities: activities include but its not limited to yoga, aerobics, computer literacy, ESOL, GED, etc.</a:t>
            </a:r>
          </a:p>
        </p:txBody>
      </p:sp>
      <p:sp>
        <p:nvSpPr>
          <p:cNvPr id="4" name="Slide Number Placeholder 3"/>
          <p:cNvSpPr>
            <a:spLocks noGrp="1"/>
          </p:cNvSpPr>
          <p:nvPr>
            <p:ph type="sldNum" sz="quarter" idx="10"/>
          </p:nvPr>
        </p:nvSpPr>
        <p:spPr/>
        <p:txBody>
          <a:bodyPr/>
          <a:lstStyle/>
          <a:p>
            <a:fld id="{74C7127A-AC30-4C36-AB07-D4B06AAFA130}" type="slidenum">
              <a:rPr lang="en-US" smtClean="0"/>
              <a:t>9</a:t>
            </a:fld>
            <a:endParaRPr lang="en-US"/>
          </a:p>
        </p:txBody>
      </p:sp>
    </p:spTree>
    <p:extLst>
      <p:ext uri="{BB962C8B-B14F-4D97-AF65-F5344CB8AC3E}">
        <p14:creationId xmlns:p14="http://schemas.microsoft.com/office/powerpoint/2010/main" val="336453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DYCD expects all the programs it supports to recognize and value the strengths and capacities of individuals and communities. </a:t>
            </a:r>
          </a:p>
          <a:p>
            <a:pPr marL="171450" indent="-171450">
              <a:buFont typeface="Arial" panose="020B0604020202020204" pitchFamily="34" charset="0"/>
              <a:buChar char="•"/>
            </a:pPr>
            <a:r>
              <a:rPr lang="en-US" dirty="0"/>
              <a:t>PYD is an assets-based approach that fosters healthy development and resilience by offering a safe environment, a sense of belonging, and authentic opportunities for participants to be heard and effect change in their lives. </a:t>
            </a:r>
          </a:p>
          <a:p>
            <a:pPr marL="171450" indent="-171450">
              <a:buFont typeface="Arial" panose="020B0604020202020204" pitchFamily="34" charset="0"/>
              <a:buChar char="•"/>
            </a:pPr>
            <a:r>
              <a:rPr lang="en-US" dirty="0"/>
              <a:t>SEL involves intentional development of key skills including self-awareness, self-management, social awareness, relationships and responsible decision-making.  Youth Leadership builds on SEL competencies by adding a focus on action (using skills learned to effect change), and reflection (reinforcing lessons learned, building confidence, responding to new challenges). </a:t>
            </a:r>
          </a:p>
        </p:txBody>
      </p:sp>
      <p:sp>
        <p:nvSpPr>
          <p:cNvPr id="4" name="Slide Number Placeholder 3"/>
          <p:cNvSpPr>
            <a:spLocks noGrp="1"/>
          </p:cNvSpPr>
          <p:nvPr>
            <p:ph type="sldNum" sz="quarter" idx="10"/>
          </p:nvPr>
        </p:nvSpPr>
        <p:spPr/>
        <p:txBody>
          <a:bodyPr/>
          <a:lstStyle/>
          <a:p>
            <a:fld id="{74C7127A-AC30-4C36-AB07-D4B06AAFA130}" type="slidenum">
              <a:rPr lang="en-US" smtClean="0"/>
              <a:t>12</a:t>
            </a:fld>
            <a:endParaRPr lang="en-US"/>
          </a:p>
        </p:txBody>
      </p:sp>
    </p:spTree>
    <p:extLst>
      <p:ext uri="{BB962C8B-B14F-4D97-AF65-F5344CB8AC3E}">
        <p14:creationId xmlns:p14="http://schemas.microsoft.com/office/powerpoint/2010/main" val="2431214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Beacon would provide activities and services for school-age youth, families, and adults ages 22 years and older, including seniors. </a:t>
            </a:r>
          </a:p>
          <a:p>
            <a:pPr marL="171450" indent="-171450">
              <a:buFont typeface="Arial" panose="020B0604020202020204" pitchFamily="34" charset="0"/>
              <a:buChar char="•"/>
            </a:pPr>
            <a:r>
              <a:rPr lang="en-US" dirty="0"/>
              <a:t>For the purpose of required minimum service levels for drop-in and planned activities, youth must visit the Beacon program </a:t>
            </a:r>
            <a:r>
              <a:rPr lang="en-US" u="sng" dirty="0"/>
              <a:t>at least three times </a:t>
            </a:r>
            <a:r>
              <a:rPr lang="en-US" dirty="0"/>
              <a:t>and adults must visit </a:t>
            </a:r>
            <a:r>
              <a:rPr lang="en-US" u="sng" dirty="0"/>
              <a:t>at least once</a:t>
            </a:r>
            <a:r>
              <a:rPr lang="en-US" dirty="0"/>
              <a:t>.  For community events, participants of all ages count if they attend </a:t>
            </a:r>
            <a:r>
              <a:rPr lang="en-US" u="sng" dirty="0"/>
              <a:t>at least one event</a:t>
            </a:r>
            <a:r>
              <a:rPr lang="en-US" dirty="0"/>
              <a:t>. </a:t>
            </a:r>
          </a:p>
        </p:txBody>
      </p:sp>
      <p:sp>
        <p:nvSpPr>
          <p:cNvPr id="4" name="Slide Number Placeholder 3"/>
          <p:cNvSpPr>
            <a:spLocks noGrp="1"/>
          </p:cNvSpPr>
          <p:nvPr>
            <p:ph type="sldNum" sz="quarter" idx="10"/>
          </p:nvPr>
        </p:nvSpPr>
        <p:spPr/>
        <p:txBody>
          <a:bodyPr/>
          <a:lstStyle/>
          <a:p>
            <a:fld id="{74C7127A-AC30-4C36-AB07-D4B06AAFA130}" type="slidenum">
              <a:rPr lang="en-US" smtClean="0"/>
              <a:t>13</a:t>
            </a:fld>
            <a:endParaRPr lang="en-US"/>
          </a:p>
        </p:txBody>
      </p:sp>
    </p:spTree>
    <p:extLst>
      <p:ext uri="{BB962C8B-B14F-4D97-AF65-F5344CB8AC3E}">
        <p14:creationId xmlns:p14="http://schemas.microsoft.com/office/powerpoint/2010/main" val="373629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At least 15 school closing days during the school year program is expected to operate for 10 hours a day, from 8am – 6pm, for a total of 150 hours. Provider selects days according to community needs.</a:t>
            </a:r>
          </a:p>
          <a:p>
            <a:r>
              <a:rPr lang="en-US" dirty="0"/>
              <a:t>Another item that needs to be flagged during contract negotiations.</a:t>
            </a:r>
          </a:p>
        </p:txBody>
      </p:sp>
      <p:sp>
        <p:nvSpPr>
          <p:cNvPr id="4" name="Slide Number Placeholder 3"/>
          <p:cNvSpPr>
            <a:spLocks noGrp="1"/>
          </p:cNvSpPr>
          <p:nvPr>
            <p:ph type="sldNum" sz="quarter" idx="10"/>
          </p:nvPr>
        </p:nvSpPr>
        <p:spPr/>
        <p:txBody>
          <a:bodyPr/>
          <a:lstStyle/>
          <a:p>
            <a:fld id="{B4D4BCD8-F265-4D10-AD29-E3256A2A26B1}" type="slidenum">
              <a:rPr lang="en-US" smtClean="0"/>
              <a:t>15</a:t>
            </a:fld>
            <a:endParaRPr lang="en-US"/>
          </a:p>
        </p:txBody>
      </p:sp>
    </p:spTree>
    <p:extLst>
      <p:ext uri="{BB962C8B-B14F-4D97-AF65-F5344CB8AC3E}">
        <p14:creationId xmlns:p14="http://schemas.microsoft.com/office/powerpoint/2010/main" val="101211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All programs expected to operate 8am – 6pm</a:t>
            </a:r>
          </a:p>
          <a:p>
            <a:endParaRPr lang="en-US" dirty="0"/>
          </a:p>
          <a:p>
            <a:r>
              <a:rPr lang="en-US" dirty="0"/>
              <a:t>Option I: Enrollment contributes to annual minimum enrollment for the Beacon 1,200</a:t>
            </a:r>
          </a:p>
          <a:p>
            <a:r>
              <a:rPr lang="en-US" dirty="0"/>
              <a:t>Option II: This would raise the annual minimum enrollment for the Beacon to 1,250….Flexible</a:t>
            </a:r>
            <a:r>
              <a:rPr lang="en-US" baseline="0" dirty="0"/>
              <a:t> evening hours.</a:t>
            </a:r>
            <a:endParaRPr lang="en-US" dirty="0"/>
          </a:p>
          <a:p>
            <a:r>
              <a:rPr lang="en-US" dirty="0"/>
              <a:t>Option III: This would raise the annual minimum enrollment for the Beacon to 1,300</a:t>
            </a:r>
          </a:p>
          <a:p>
            <a:endParaRPr lang="en-US" dirty="0"/>
          </a:p>
        </p:txBody>
      </p:sp>
      <p:sp>
        <p:nvSpPr>
          <p:cNvPr id="4" name="Slide Number Placeholder 3"/>
          <p:cNvSpPr>
            <a:spLocks noGrp="1"/>
          </p:cNvSpPr>
          <p:nvPr>
            <p:ph type="sldNum" sz="quarter" idx="10"/>
          </p:nvPr>
        </p:nvSpPr>
        <p:spPr/>
        <p:txBody>
          <a:bodyPr/>
          <a:lstStyle/>
          <a:p>
            <a:fld id="{B4D4BCD8-F265-4D10-AD29-E3256A2A26B1}" type="slidenum">
              <a:rPr lang="en-US" smtClean="0"/>
              <a:t>16</a:t>
            </a:fld>
            <a:endParaRPr lang="en-US"/>
          </a:p>
        </p:txBody>
      </p:sp>
    </p:spTree>
    <p:extLst>
      <p:ext uri="{BB962C8B-B14F-4D97-AF65-F5344CB8AC3E}">
        <p14:creationId xmlns:p14="http://schemas.microsoft.com/office/powerpoint/2010/main" val="2800151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a:t>
            </a:r>
            <a:r>
              <a:rPr lang="en-US" baseline="0" dirty="0"/>
              <a:t> the contractor is a multi-service organization, community connections may include other unites, divisions or programs operated by the contractor’s own organization.</a:t>
            </a:r>
          </a:p>
          <a:p>
            <a:pPr marL="171450" indent="-171450">
              <a:buFont typeface="Arial" panose="020B0604020202020204" pitchFamily="34" charset="0"/>
              <a:buChar char="•"/>
            </a:pPr>
            <a:r>
              <a:rPr lang="en-US" baseline="0" dirty="0"/>
              <a:t>Partnership may include ongoing referrals, joint projects, and co-location of services and sub-contracts.</a:t>
            </a:r>
          </a:p>
          <a:p>
            <a:pPr marL="171450" indent="-171450">
              <a:buFont typeface="Arial" panose="020B0604020202020204" pitchFamily="34" charset="0"/>
              <a:buChar char="•"/>
            </a:pPr>
            <a:r>
              <a:rPr lang="en-US" baseline="0" dirty="0"/>
              <a:t>Advisory Council primary role is to contribute to the assessment of community needs.</a:t>
            </a:r>
          </a:p>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17</a:t>
            </a:fld>
            <a:endParaRPr lang="en-US"/>
          </a:p>
        </p:txBody>
      </p:sp>
    </p:spTree>
    <p:extLst>
      <p:ext uri="{BB962C8B-B14F-4D97-AF65-F5344CB8AC3E}">
        <p14:creationId xmlns:p14="http://schemas.microsoft.com/office/powerpoint/2010/main" val="128465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67299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19381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5106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015144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566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92791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8820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41513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3426" y="3733800"/>
            <a:ext cx="9019823" cy="1244600"/>
          </a:xfrm>
        </p:spPr>
        <p:txBody>
          <a:bodyPr>
            <a:normAutofit/>
          </a:bodyPr>
          <a:lstStyle>
            <a:lvl1pPr marL="0" indent="0" algn="ctr">
              <a:buNone/>
              <a:defRPr lang="en-US" sz="3200" b="1" kern="1200" dirty="0">
                <a:solidFill>
                  <a:schemeClr val="accent6">
                    <a:lumMod val="75000"/>
                  </a:schemeClr>
                </a:solidFill>
                <a:latin typeface="Arial Black" panose="020B0A04020102020204" pitchFamily="34" charset="0"/>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78463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Accelerator- 3 line header + 1 image + callout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1"/>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t>‹#›</a:t>
            </a:fld>
            <a:endParaRPr lang="en-US" dirty="0"/>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41" name="Content Placeholder 3"/>
          <p:cNvSpPr>
            <a:spLocks noGrp="1"/>
          </p:cNvSpPr>
          <p:nvPr>
            <p:ph sz="quarter" idx="17" hasCustomPrompt="1"/>
          </p:nvPr>
        </p:nvSpPr>
        <p:spPr>
          <a:xfrm>
            <a:off x="3240498" y="2438401"/>
            <a:ext cx="6947821" cy="3947784"/>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203200" y="2438401"/>
            <a:ext cx="29464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203200" y="2801444"/>
            <a:ext cx="2946400" cy="3599356"/>
          </a:xfrm>
          <a:prstGeom prst="rect">
            <a:avLst/>
          </a:prstGeom>
        </p:spPr>
        <p:txBody>
          <a:bodyPr/>
          <a:lstStyle>
            <a:lvl1pPr marL="171450" indent="-171450">
              <a:buFont typeface="Arial" panose="020B0604020202020204" pitchFamily="34" charset="0"/>
              <a:buChar char="•"/>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10493256" y="5181600"/>
            <a:ext cx="1320800"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23" name="Rectangle 22"/>
          <p:cNvSpPr/>
          <p:nvPr userDrawn="1"/>
        </p:nvSpPr>
        <p:spPr>
          <a:xfrm flipV="1">
            <a:off x="0" y="609600"/>
            <a:ext cx="12192000" cy="1524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304600" y="867398"/>
            <a:ext cx="104699" cy="1113802"/>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3"/>
          <p:cNvSpPr>
            <a:spLocks noGrp="1"/>
          </p:cNvSpPr>
          <p:nvPr>
            <p:ph sz="quarter" idx="13"/>
          </p:nvPr>
        </p:nvSpPr>
        <p:spPr>
          <a:xfrm>
            <a:off x="815339" y="819152"/>
            <a:ext cx="10767061" cy="11620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417282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08020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80609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94646-09D4-4EB1-AF0B-996EB689ACA2}"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418869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94646-09D4-4EB1-AF0B-996EB689ACA2}" type="datetimeFigureOut">
              <a:rPr lang="en-US" smtClean="0"/>
              <a:t>4/9/2019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3052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94646-09D4-4EB1-AF0B-996EB689ACA2}" type="datetimeFigureOut">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84284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94646-09D4-4EB1-AF0B-996EB689ACA2}" type="datetimeFigureOut">
              <a:rPr lang="en-US" smtClean="0"/>
              <a:t>4/9/2019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6296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24009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1488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D94646-09D4-4EB1-AF0B-996EB689ACA2}" type="datetimeFigureOut">
              <a:rPr lang="en-US" smtClean="0"/>
              <a:t>4/9/2019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DE6029-07D2-4205-98BF-388E804FB06E}" type="slidenum">
              <a:rPr lang="en-US" smtClean="0"/>
              <a:t>‹#›</a:t>
            </a:fld>
            <a:endParaRPr lang="en-US"/>
          </a:p>
        </p:txBody>
      </p:sp>
    </p:spTree>
    <p:extLst>
      <p:ext uri="{BB962C8B-B14F-4D97-AF65-F5344CB8AC3E}">
        <p14:creationId xmlns:p14="http://schemas.microsoft.com/office/powerpoint/2010/main" val="3160038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RFPquestions@dycd.nyc.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RFPquestions@dycd.nyc.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help@mocs.nyc.gov" TargetMode="Externa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54" y="1"/>
            <a:ext cx="12246799" cy="6889899"/>
          </a:xfrm>
          <a:prstGeom prst="rect">
            <a:avLst/>
          </a:prstGeom>
        </p:spPr>
      </p:pic>
    </p:spTree>
    <p:extLst>
      <p:ext uri="{BB962C8B-B14F-4D97-AF65-F5344CB8AC3E}">
        <p14:creationId xmlns:p14="http://schemas.microsoft.com/office/powerpoint/2010/main" val="56598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02" y="459987"/>
            <a:ext cx="8911687" cy="1280890"/>
          </a:xfrm>
        </p:spPr>
        <p:txBody>
          <a:bodyPr/>
          <a:lstStyle/>
          <a:p>
            <a:r>
              <a:rPr lang="en-US" b="1" dirty="0">
                <a:solidFill>
                  <a:srgbClr val="0070C0"/>
                </a:solidFill>
              </a:rPr>
              <a:t>Staffing Structure</a:t>
            </a:r>
          </a:p>
        </p:txBody>
      </p:sp>
      <p:sp>
        <p:nvSpPr>
          <p:cNvPr id="3" name="Content Placeholder 2"/>
          <p:cNvSpPr>
            <a:spLocks noGrp="1"/>
          </p:cNvSpPr>
          <p:nvPr>
            <p:ph idx="1"/>
          </p:nvPr>
        </p:nvSpPr>
        <p:spPr>
          <a:xfrm>
            <a:off x="1639642" y="1430214"/>
            <a:ext cx="9743465" cy="4923693"/>
          </a:xfrm>
        </p:spPr>
        <p:txBody>
          <a:bodyPr>
            <a:noAutofit/>
          </a:bodyPr>
          <a:lstStyle/>
          <a:p>
            <a:r>
              <a:rPr lang="en-US" sz="1400" dirty="0"/>
              <a:t>Key staff positions: </a:t>
            </a:r>
            <a:r>
              <a:rPr lang="en-US" sz="1400" b="1" dirty="0"/>
              <a:t>Beacon Director</a:t>
            </a:r>
            <a:r>
              <a:rPr lang="en-US" sz="1400" dirty="0"/>
              <a:t>, </a:t>
            </a:r>
            <a:r>
              <a:rPr lang="en-US" sz="1400" b="1" dirty="0"/>
              <a:t>Outreach coordinator</a:t>
            </a:r>
            <a:r>
              <a:rPr lang="en-US" sz="1400" dirty="0"/>
              <a:t>, and other staff who provide regular and substantial direct services to youth and adults.</a:t>
            </a:r>
          </a:p>
          <a:p>
            <a:pPr marL="342900" lvl="2" indent="-342900"/>
            <a:r>
              <a:rPr lang="en-US" b="1" i="1" u="sng" dirty="0">
                <a:solidFill>
                  <a:srgbClr val="002060"/>
                </a:solidFill>
              </a:rPr>
              <a:t>Full-Time Beacon Director </a:t>
            </a:r>
            <a:r>
              <a:rPr lang="en-US" dirty="0"/>
              <a:t>with a Bachelor’s Degree or Higher Education with a minimum of five years of relevant experience. Responsibilities include but not limited to: </a:t>
            </a:r>
          </a:p>
          <a:p>
            <a:pPr marL="1200150" lvl="2" indent="-285750">
              <a:buFont typeface="Arial" panose="020B0604020202020204" pitchFamily="34" charset="0"/>
              <a:buChar char="•"/>
            </a:pPr>
            <a:r>
              <a:rPr lang="en-US" dirty="0"/>
              <a:t>Overall responsibility for administration of program</a:t>
            </a:r>
          </a:p>
          <a:p>
            <a:pPr marL="1200150" lvl="2" indent="-285750">
              <a:buFont typeface="Arial" panose="020B0604020202020204" pitchFamily="34" charset="0"/>
              <a:buChar char="•"/>
            </a:pPr>
            <a:r>
              <a:rPr lang="en-US" dirty="0"/>
              <a:t>Coordinate with the principal of host school and other community stakeholders</a:t>
            </a:r>
          </a:p>
          <a:p>
            <a:pPr marL="1200150" lvl="2" indent="-285750">
              <a:buFont typeface="Arial" panose="020B0604020202020204" pitchFamily="34" charset="0"/>
              <a:buChar char="•"/>
            </a:pPr>
            <a:r>
              <a:rPr lang="en-US" dirty="0"/>
              <a:t>Represent the program at school leadership meetings</a:t>
            </a:r>
          </a:p>
          <a:p>
            <a:pPr marL="1200150" lvl="2" indent="-285750">
              <a:buFont typeface="Arial" panose="020B0604020202020204" pitchFamily="34" charset="0"/>
              <a:buChar char="•"/>
            </a:pPr>
            <a:r>
              <a:rPr lang="en-US" dirty="0"/>
              <a:t>Work with staff to ensure quality activities</a:t>
            </a:r>
          </a:p>
          <a:p>
            <a:r>
              <a:rPr lang="en-US" sz="1400" b="1" i="1" u="sng" dirty="0">
                <a:solidFill>
                  <a:srgbClr val="002060"/>
                </a:solidFill>
              </a:rPr>
              <a:t>Outreach Coordinator</a:t>
            </a:r>
          </a:p>
          <a:p>
            <a:pPr marL="0" indent="0">
              <a:buNone/>
            </a:pPr>
            <a:r>
              <a:rPr lang="en-US" sz="1400" dirty="0">
                <a:cs typeface="Gotham-Bold"/>
              </a:rPr>
              <a:t>Must be familiar with neighborhoods and are trusted by local youth. This person would engage youth who would otherwise not be enticed to enroll in the program, but stand to benefit the most from its services. As well as work with chronically absent youth, identified as part of the Beacon goals. </a:t>
            </a:r>
          </a:p>
          <a:p>
            <a:r>
              <a:rPr lang="en-US" sz="1400" b="1" dirty="0"/>
              <a:t>*</a:t>
            </a:r>
            <a:r>
              <a:rPr lang="en-US" sz="1400" b="1" i="1" u="sng" dirty="0">
                <a:solidFill>
                  <a:srgbClr val="002060"/>
                </a:solidFill>
              </a:rPr>
              <a:t>Resource Coordinator</a:t>
            </a:r>
          </a:p>
          <a:p>
            <a:pPr marL="0" indent="0">
              <a:buNone/>
            </a:pPr>
            <a:r>
              <a:rPr lang="en-US" sz="1400" dirty="0"/>
              <a:t>Responsible for coordinating and making referrals, serve as liaison with other units of the contractor’s organization, as well as external partners, i.e. co-locators/sub-contractors.</a:t>
            </a:r>
          </a:p>
          <a:p>
            <a:pPr marL="0" indent="0">
              <a:buNone/>
            </a:pPr>
            <a:endParaRPr lang="en-US" sz="1400" dirty="0"/>
          </a:p>
          <a:p>
            <a:pPr marL="0" indent="0">
              <a:buNone/>
            </a:pPr>
            <a:r>
              <a:rPr lang="en-US" sz="1400" dirty="0"/>
              <a:t>* Could be assigned to Director</a:t>
            </a:r>
          </a:p>
          <a:p>
            <a:pPr marL="0" indent="0">
              <a:buNone/>
            </a:pP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0831" y="117232"/>
            <a:ext cx="2175032" cy="1587773"/>
          </a:xfrm>
          <a:prstGeom prst="rect">
            <a:avLst/>
          </a:prstGeom>
        </p:spPr>
      </p:pic>
    </p:spTree>
    <p:extLst>
      <p:ext uri="{BB962C8B-B14F-4D97-AF65-F5344CB8AC3E}">
        <p14:creationId xmlns:p14="http://schemas.microsoft.com/office/powerpoint/2010/main" val="1796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863" y="495156"/>
            <a:ext cx="8911687" cy="1280890"/>
          </a:xfrm>
        </p:spPr>
        <p:txBody>
          <a:bodyPr/>
          <a:lstStyle/>
          <a:p>
            <a:r>
              <a:rPr lang="en-US" b="1" dirty="0">
                <a:solidFill>
                  <a:srgbClr val="0070C0"/>
                </a:solidFill>
              </a:rPr>
              <a:t>Staffing Structure</a:t>
            </a:r>
          </a:p>
        </p:txBody>
      </p:sp>
      <p:sp>
        <p:nvSpPr>
          <p:cNvPr id="3" name="Content Placeholder 2"/>
          <p:cNvSpPr>
            <a:spLocks noGrp="1"/>
          </p:cNvSpPr>
          <p:nvPr>
            <p:ph idx="1"/>
          </p:nvPr>
        </p:nvSpPr>
        <p:spPr>
          <a:xfrm>
            <a:off x="1698258" y="1488830"/>
            <a:ext cx="9907587" cy="4818185"/>
          </a:xfrm>
        </p:spPr>
        <p:txBody>
          <a:bodyPr>
            <a:normAutofit fontScale="92500" lnSpcReduction="10000"/>
          </a:bodyPr>
          <a:lstStyle/>
          <a:p>
            <a:r>
              <a:rPr lang="en-US" dirty="0"/>
              <a:t>Please note that the staffing plan must comply with staff-to-participant ratios for children 5 to 13 years required under the New York State SACC Regulations. In addition, 	</a:t>
            </a:r>
          </a:p>
          <a:p>
            <a:pPr lvl="0"/>
            <a:r>
              <a:rPr lang="en-US" dirty="0"/>
              <a:t>Staff at all levels must …</a:t>
            </a:r>
          </a:p>
          <a:p>
            <a:pPr lvl="1">
              <a:buFont typeface="+mj-lt"/>
              <a:buAutoNum type="arabicPeriod"/>
            </a:pPr>
            <a:r>
              <a:rPr lang="en-US" dirty="0"/>
              <a:t>Be </a:t>
            </a:r>
            <a:r>
              <a:rPr lang="en-US" b="1" dirty="0"/>
              <a:t>familiar</a:t>
            </a:r>
            <a:r>
              <a:rPr lang="en-US" dirty="0"/>
              <a:t> with the neighborhood</a:t>
            </a:r>
          </a:p>
          <a:p>
            <a:pPr lvl="1">
              <a:buFont typeface="+mj-lt"/>
              <a:buAutoNum type="arabicPeriod"/>
            </a:pPr>
            <a:r>
              <a:rPr lang="en-US" dirty="0"/>
              <a:t>Have the necessary </a:t>
            </a:r>
            <a:r>
              <a:rPr lang="en-US" b="1" dirty="0"/>
              <a:t>language skills </a:t>
            </a:r>
            <a:r>
              <a:rPr lang="en-US" dirty="0"/>
              <a:t>to effectively communicate with and serve non-English-speaking participants.</a:t>
            </a:r>
          </a:p>
          <a:p>
            <a:pPr lvl="1">
              <a:buFont typeface="+mj-lt"/>
              <a:buAutoNum type="arabicPeriod"/>
            </a:pPr>
            <a:r>
              <a:rPr lang="en-US" b="1" dirty="0"/>
              <a:t>Culturally responsive</a:t>
            </a:r>
            <a:r>
              <a:rPr lang="en-US" dirty="0"/>
              <a:t>: Sensitive to the diverse languages, cultures, traditions, lifestyles, family structures, and sexual orientations and gender identities of participants and will integrate that knowledge into their service delivery.</a:t>
            </a:r>
          </a:p>
          <a:p>
            <a:pPr lvl="1">
              <a:buFont typeface="+mj-lt"/>
              <a:buAutoNum type="arabicPeriod"/>
            </a:pPr>
            <a:r>
              <a:rPr lang="en-US" dirty="0"/>
              <a:t>Linguistic and </a:t>
            </a:r>
            <a:r>
              <a:rPr lang="en-US" b="1" dirty="0"/>
              <a:t>communication skills </a:t>
            </a:r>
            <a:r>
              <a:rPr lang="en-US" dirty="0"/>
              <a:t>to be able to reach out and interact with newcomers to the City in positive ways and respond effectively to their needs.</a:t>
            </a:r>
          </a:p>
          <a:p>
            <a:pPr lvl="1">
              <a:buFont typeface="+mj-lt"/>
              <a:buAutoNum type="arabicPeriod"/>
            </a:pPr>
            <a:r>
              <a:rPr lang="en-US" dirty="0"/>
              <a:t>The necessary knowledge and literacy and numeracy skills to provide appropriate assistance.</a:t>
            </a:r>
          </a:p>
          <a:p>
            <a:pPr lvl="1">
              <a:buFont typeface="+mj-lt"/>
              <a:buAutoNum type="arabicPeriod"/>
            </a:pPr>
            <a:r>
              <a:rPr lang="en-US" dirty="0"/>
              <a:t>Have experience delivering project-based activities that successfully </a:t>
            </a:r>
            <a:r>
              <a:rPr lang="en-US" b="1" dirty="0"/>
              <a:t>engage teens and young adults</a:t>
            </a:r>
            <a:r>
              <a:rPr lang="en-US" dirty="0"/>
              <a:t>. </a:t>
            </a:r>
          </a:p>
          <a:p>
            <a:pPr lvl="1">
              <a:buFont typeface="+mj-lt"/>
              <a:buAutoNum type="arabicPeriod"/>
            </a:pPr>
            <a:r>
              <a:rPr lang="en-US" dirty="0"/>
              <a:t>Have the </a:t>
            </a:r>
            <a:r>
              <a:rPr lang="en-US" b="1" dirty="0"/>
              <a:t>experience and managerial skills </a:t>
            </a:r>
            <a:r>
              <a:rPr lang="en-US" dirty="0"/>
              <a:t>needed to provide, lead, and coordinate the activities for adults.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0831" y="117232"/>
            <a:ext cx="2175032" cy="1587773"/>
          </a:xfrm>
          <a:prstGeom prst="rect">
            <a:avLst/>
          </a:prstGeom>
        </p:spPr>
      </p:pic>
    </p:spTree>
    <p:extLst>
      <p:ext uri="{BB962C8B-B14F-4D97-AF65-F5344CB8AC3E}">
        <p14:creationId xmlns:p14="http://schemas.microsoft.com/office/powerpoint/2010/main" val="79441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94" y="448264"/>
            <a:ext cx="8911687" cy="1280890"/>
          </a:xfrm>
        </p:spPr>
        <p:txBody>
          <a:bodyPr/>
          <a:lstStyle/>
          <a:p>
            <a:r>
              <a:rPr lang="en-US" b="1" dirty="0">
                <a:solidFill>
                  <a:srgbClr val="0070C0"/>
                </a:solidFill>
              </a:rPr>
              <a:t>Program Expectations: Approach</a:t>
            </a:r>
          </a:p>
        </p:txBody>
      </p:sp>
      <p:sp>
        <p:nvSpPr>
          <p:cNvPr id="3" name="Content Placeholder 2"/>
          <p:cNvSpPr>
            <a:spLocks noGrp="1"/>
          </p:cNvSpPr>
          <p:nvPr>
            <p:ph idx="1"/>
          </p:nvPr>
        </p:nvSpPr>
        <p:spPr>
          <a:xfrm>
            <a:off x="1979611" y="1395045"/>
            <a:ext cx="9239373" cy="5099539"/>
          </a:xfrm>
        </p:spPr>
        <p:txBody>
          <a:bodyPr>
            <a:normAutofit lnSpcReduction="10000"/>
          </a:bodyPr>
          <a:lstStyle/>
          <a:p>
            <a:pPr>
              <a:buFont typeface="+mj-lt"/>
              <a:buAutoNum type="arabicPeriod"/>
            </a:pPr>
            <a:r>
              <a:rPr lang="en-US" b="1" dirty="0"/>
              <a:t>Strength-based Frameworks:</a:t>
            </a:r>
          </a:p>
          <a:p>
            <a:pPr marL="800100" lvl="1" indent="-342900">
              <a:buFont typeface="+mj-lt"/>
              <a:buAutoNum type="alphaLcPeriod"/>
            </a:pPr>
            <a:r>
              <a:rPr lang="en-US" dirty="0"/>
              <a:t>Positive Youth Development (PYD)</a:t>
            </a:r>
          </a:p>
          <a:p>
            <a:pPr marL="800100" lvl="1" indent="-342900">
              <a:buFont typeface="+mj-lt"/>
              <a:buAutoNum type="alphaLcPeriod"/>
            </a:pPr>
            <a:r>
              <a:rPr lang="en-US" dirty="0"/>
              <a:t>Social and Emotional Learning (SEL)</a:t>
            </a:r>
          </a:p>
          <a:p>
            <a:pPr marL="800100" lvl="1" indent="-342900">
              <a:buFont typeface="+mj-lt"/>
              <a:buAutoNum type="alphaLcPeriod"/>
            </a:pPr>
            <a:r>
              <a:rPr lang="en-US" dirty="0"/>
              <a:t>Youth Leadership</a:t>
            </a:r>
          </a:p>
          <a:p>
            <a:pPr marL="800100" lvl="1" indent="-342900">
              <a:buFont typeface="+mj-lt"/>
              <a:buAutoNum type="alphaLcPeriod"/>
            </a:pPr>
            <a:endParaRPr lang="en-US" dirty="0"/>
          </a:p>
          <a:p>
            <a:pPr marL="400050">
              <a:buFont typeface="+mj-lt"/>
              <a:buAutoNum type="arabicPeriod"/>
            </a:pPr>
            <a:r>
              <a:rPr lang="en-US" b="1" dirty="0"/>
              <a:t>Safe, Welcoming and Inclusive Environment</a:t>
            </a:r>
          </a:p>
          <a:p>
            <a:pPr marL="457200" lvl="1" indent="0">
              <a:buNone/>
            </a:pPr>
            <a:r>
              <a:rPr lang="en-US" dirty="0"/>
              <a:t>The contractor would have protocols for staff behavior and effective training and supervision to ensure the environment is friendly and supportive and everyone is treated with dignity and respect, starting from the very first encounter with program staff. </a:t>
            </a:r>
          </a:p>
          <a:p>
            <a:pPr marL="457200" lvl="1" indent="0">
              <a:buNone/>
            </a:pPr>
            <a:endParaRPr lang="en-US" dirty="0"/>
          </a:p>
          <a:p>
            <a:pPr marL="400050">
              <a:buFont typeface="+mj-lt"/>
              <a:buAutoNum type="arabicPeriod"/>
            </a:pPr>
            <a:r>
              <a:rPr lang="en-US" b="1" dirty="0"/>
              <a:t>Family Engagement</a:t>
            </a:r>
          </a:p>
          <a:p>
            <a:pPr marL="457200" lvl="1" indent="0">
              <a:buNone/>
            </a:pPr>
            <a:r>
              <a:rPr lang="en-US" dirty="0"/>
              <a:t>Family engagement comprises three critical elements: </a:t>
            </a:r>
            <a:r>
              <a:rPr lang="en-US" b="1" dirty="0"/>
              <a:t>Communication</a:t>
            </a:r>
            <a:r>
              <a:rPr lang="en-US" dirty="0"/>
              <a:t> (i.e., strong and positive family interactions); </a:t>
            </a:r>
            <a:r>
              <a:rPr lang="en-US" b="1" dirty="0"/>
              <a:t>Participation</a:t>
            </a:r>
            <a:r>
              <a:rPr lang="en-US" dirty="0"/>
              <a:t> (i.e., families access the services they need); and </a:t>
            </a:r>
            <a:r>
              <a:rPr lang="en-US" b="1" dirty="0"/>
              <a:t>Mutually-beneficial partnerships </a:t>
            </a:r>
            <a:r>
              <a:rPr lang="en-US" dirty="0"/>
              <a:t>(i.e., family members assume leadership roles and take shared responsibility for outcomes).</a:t>
            </a:r>
          </a:p>
        </p:txBody>
      </p:sp>
    </p:spTree>
    <p:extLst>
      <p:ext uri="{BB962C8B-B14F-4D97-AF65-F5344CB8AC3E}">
        <p14:creationId xmlns:p14="http://schemas.microsoft.com/office/powerpoint/2010/main" val="271877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525" y="401371"/>
            <a:ext cx="10161783" cy="1280890"/>
          </a:xfrm>
        </p:spPr>
        <p:txBody>
          <a:bodyPr/>
          <a:lstStyle/>
          <a:p>
            <a:r>
              <a:rPr lang="en-US" b="1" dirty="0">
                <a:solidFill>
                  <a:srgbClr val="0070C0"/>
                </a:solidFill>
              </a:rPr>
              <a:t>Annual Target Population/Service Levels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2353939"/>
              </p:ext>
            </p:extLst>
          </p:nvPr>
        </p:nvGraphicFramePr>
        <p:xfrm>
          <a:off x="1608487" y="1582286"/>
          <a:ext cx="10231821" cy="2407196"/>
        </p:xfrm>
        <a:graphic>
          <a:graphicData uri="http://schemas.openxmlformats.org/drawingml/2006/table">
            <a:tbl>
              <a:tblPr firstRow="1" bandRow="1">
                <a:tableStyleId>{2A488322-F2BA-4B5B-9748-0D474271808F}</a:tableStyleId>
              </a:tblPr>
              <a:tblGrid>
                <a:gridCol w="3184635">
                  <a:extLst>
                    <a:ext uri="{9D8B030D-6E8A-4147-A177-3AD203B41FA5}">
                      <a16:colId xmlns:a16="http://schemas.microsoft.com/office/drawing/2014/main" val="4078502862"/>
                    </a:ext>
                  </a:extLst>
                </a:gridCol>
                <a:gridCol w="3647493">
                  <a:extLst>
                    <a:ext uri="{9D8B030D-6E8A-4147-A177-3AD203B41FA5}">
                      <a16:colId xmlns:a16="http://schemas.microsoft.com/office/drawing/2014/main" val="3423952342"/>
                    </a:ext>
                  </a:extLst>
                </a:gridCol>
                <a:gridCol w="1495210">
                  <a:extLst>
                    <a:ext uri="{9D8B030D-6E8A-4147-A177-3AD203B41FA5}">
                      <a16:colId xmlns:a16="http://schemas.microsoft.com/office/drawing/2014/main" val="381090268"/>
                    </a:ext>
                  </a:extLst>
                </a:gridCol>
                <a:gridCol w="1904483">
                  <a:extLst>
                    <a:ext uri="{9D8B030D-6E8A-4147-A177-3AD203B41FA5}">
                      <a16:colId xmlns:a16="http://schemas.microsoft.com/office/drawing/2014/main" val="1933745759"/>
                    </a:ext>
                  </a:extLst>
                </a:gridCol>
              </a:tblGrid>
              <a:tr h="643963">
                <a:tc>
                  <a:txBody>
                    <a:bodyPr/>
                    <a:lstStyle/>
                    <a:p>
                      <a:r>
                        <a:rPr lang="en-US" dirty="0"/>
                        <a:t>Age Category</a:t>
                      </a:r>
                    </a:p>
                  </a:txBody>
                  <a:tcPr/>
                </a:tc>
                <a:tc>
                  <a:txBody>
                    <a:bodyPr/>
                    <a:lstStyle/>
                    <a:p>
                      <a:r>
                        <a:rPr lang="en-US" dirty="0"/>
                        <a:t>Activity Type</a:t>
                      </a:r>
                    </a:p>
                  </a:txBody>
                  <a:tcPr/>
                </a:tc>
                <a:tc>
                  <a:txBody>
                    <a:bodyPr/>
                    <a:lstStyle/>
                    <a:p>
                      <a:r>
                        <a:rPr lang="en-US" dirty="0"/>
                        <a:t>Number</a:t>
                      </a:r>
                    </a:p>
                  </a:txBody>
                  <a:tcPr/>
                </a:tc>
                <a:tc>
                  <a:txBody>
                    <a:bodyPr/>
                    <a:lstStyle/>
                    <a:p>
                      <a:r>
                        <a:rPr lang="en-US" dirty="0"/>
                        <a:t>Enrollment Criterion</a:t>
                      </a:r>
                    </a:p>
                  </a:txBody>
                  <a:tcPr/>
                </a:tc>
                <a:extLst>
                  <a:ext uri="{0D108BD9-81ED-4DB2-BD59-A6C34878D82A}">
                    <a16:rowId xmlns:a16="http://schemas.microsoft.com/office/drawing/2014/main" val="3258725302"/>
                  </a:ext>
                </a:extLst>
              </a:tr>
              <a:tr h="643963">
                <a:tc>
                  <a:txBody>
                    <a:bodyPr/>
                    <a:lstStyle/>
                    <a:p>
                      <a:r>
                        <a:rPr lang="en-US" dirty="0"/>
                        <a:t>Youth, under 22 years</a:t>
                      </a:r>
                    </a:p>
                  </a:txBody>
                  <a:tcPr/>
                </a:tc>
                <a:tc>
                  <a:txBody>
                    <a:bodyPr/>
                    <a:lstStyle/>
                    <a:p>
                      <a:r>
                        <a:rPr lang="en-US" dirty="0"/>
                        <a:t>Drop-In and planned activities</a:t>
                      </a:r>
                    </a:p>
                  </a:txBody>
                  <a:tcPr/>
                </a:tc>
                <a:tc>
                  <a:txBody>
                    <a:bodyPr/>
                    <a:lstStyle/>
                    <a:p>
                      <a:r>
                        <a:rPr lang="en-US" dirty="0"/>
                        <a:t>*600</a:t>
                      </a:r>
                      <a:endParaRPr lang="en-US" b="1" dirty="0"/>
                    </a:p>
                  </a:txBody>
                  <a:tcPr/>
                </a:tc>
                <a:tc>
                  <a:txBody>
                    <a:bodyPr/>
                    <a:lstStyle/>
                    <a:p>
                      <a:r>
                        <a:rPr lang="en-US" dirty="0"/>
                        <a:t>3 Visits</a:t>
                      </a:r>
                    </a:p>
                  </a:txBody>
                  <a:tcPr/>
                </a:tc>
                <a:extLst>
                  <a:ext uri="{0D108BD9-81ED-4DB2-BD59-A6C34878D82A}">
                    <a16:rowId xmlns:a16="http://schemas.microsoft.com/office/drawing/2014/main" val="3720261451"/>
                  </a:ext>
                </a:extLst>
              </a:tr>
              <a:tr h="373090">
                <a:tc>
                  <a:txBody>
                    <a:bodyPr/>
                    <a:lstStyle/>
                    <a:p>
                      <a:r>
                        <a:rPr lang="en-US" dirty="0"/>
                        <a:t>Adults 22 years and older</a:t>
                      </a:r>
                    </a:p>
                  </a:txBody>
                  <a:tcPr/>
                </a:tc>
                <a:tc>
                  <a:txBody>
                    <a:bodyPr/>
                    <a:lstStyle/>
                    <a:p>
                      <a:r>
                        <a:rPr lang="en-US" dirty="0"/>
                        <a:t>Drop-In and planned activities</a:t>
                      </a:r>
                    </a:p>
                  </a:txBody>
                  <a:tcPr/>
                </a:tc>
                <a:tc>
                  <a:txBody>
                    <a:bodyPr/>
                    <a:lstStyle/>
                    <a:p>
                      <a:r>
                        <a:rPr lang="en-US" dirty="0"/>
                        <a:t>100</a:t>
                      </a:r>
                    </a:p>
                  </a:txBody>
                  <a:tcPr/>
                </a:tc>
                <a:tc>
                  <a:txBody>
                    <a:bodyPr/>
                    <a:lstStyle/>
                    <a:p>
                      <a:r>
                        <a:rPr lang="en-US" dirty="0"/>
                        <a:t>1 Visit</a:t>
                      </a:r>
                    </a:p>
                  </a:txBody>
                  <a:tcPr/>
                </a:tc>
                <a:extLst>
                  <a:ext uri="{0D108BD9-81ED-4DB2-BD59-A6C34878D82A}">
                    <a16:rowId xmlns:a16="http://schemas.microsoft.com/office/drawing/2014/main" val="1974813814"/>
                  </a:ext>
                </a:extLst>
              </a:tr>
              <a:tr h="373090">
                <a:tc>
                  <a:txBody>
                    <a:bodyPr/>
                    <a:lstStyle/>
                    <a:p>
                      <a:r>
                        <a:rPr lang="en-US" dirty="0"/>
                        <a:t>Adults and Youth, any age</a:t>
                      </a:r>
                    </a:p>
                  </a:txBody>
                  <a:tcPr/>
                </a:tc>
                <a:tc>
                  <a:txBody>
                    <a:bodyPr/>
                    <a:lstStyle/>
                    <a:p>
                      <a:r>
                        <a:rPr lang="en-US" dirty="0"/>
                        <a:t>Community Events</a:t>
                      </a:r>
                    </a:p>
                  </a:txBody>
                  <a:tcPr/>
                </a:tc>
                <a:tc>
                  <a:txBody>
                    <a:bodyPr/>
                    <a:lstStyle/>
                    <a:p>
                      <a:r>
                        <a:rPr lang="en-US" dirty="0"/>
                        <a:t>500</a:t>
                      </a:r>
                    </a:p>
                  </a:txBody>
                  <a:tcPr/>
                </a:tc>
                <a:tc>
                  <a:txBody>
                    <a:bodyPr/>
                    <a:lstStyle/>
                    <a:p>
                      <a:r>
                        <a:rPr lang="en-US" dirty="0"/>
                        <a:t>1 Event</a:t>
                      </a:r>
                    </a:p>
                  </a:txBody>
                  <a:tcPr/>
                </a:tc>
                <a:extLst>
                  <a:ext uri="{0D108BD9-81ED-4DB2-BD59-A6C34878D82A}">
                    <a16:rowId xmlns:a16="http://schemas.microsoft.com/office/drawing/2014/main" val="1796897060"/>
                  </a:ext>
                </a:extLst>
              </a:tr>
              <a:tr h="373090">
                <a:tc gridSpan="2">
                  <a:txBody>
                    <a:bodyPr/>
                    <a:lstStyle/>
                    <a:p>
                      <a:r>
                        <a:rPr lang="en-US" dirty="0"/>
                        <a:t>Total</a:t>
                      </a:r>
                      <a:endParaRPr lang="en-US" b="1" dirty="0"/>
                    </a:p>
                  </a:txBody>
                  <a:tcPr/>
                </a:tc>
                <a:tc hMerge="1">
                  <a:txBody>
                    <a:bodyPr/>
                    <a:lstStyle/>
                    <a:p>
                      <a:endParaRPr lang="en-US" dirty="0"/>
                    </a:p>
                  </a:txBody>
                  <a:tcPr/>
                </a:tc>
                <a:tc>
                  <a:txBody>
                    <a:bodyPr/>
                    <a:lstStyle/>
                    <a:p>
                      <a:r>
                        <a:rPr lang="en-US" dirty="0"/>
                        <a:t>1,200</a:t>
                      </a:r>
                      <a:endParaRPr lang="en-US" b="1" dirty="0"/>
                    </a:p>
                  </a:txBody>
                  <a:tcPr/>
                </a:tc>
                <a:tc>
                  <a:txBody>
                    <a:bodyPr/>
                    <a:lstStyle/>
                    <a:p>
                      <a:endParaRPr lang="en-US" dirty="0"/>
                    </a:p>
                  </a:txBody>
                  <a:tcPr/>
                </a:tc>
                <a:extLst>
                  <a:ext uri="{0D108BD9-81ED-4DB2-BD59-A6C34878D82A}">
                    <a16:rowId xmlns:a16="http://schemas.microsoft.com/office/drawing/2014/main" val="2039613037"/>
                  </a:ext>
                </a:extLst>
              </a:tr>
            </a:tbl>
          </a:graphicData>
        </a:graphic>
      </p:graphicFrame>
      <p:sp>
        <p:nvSpPr>
          <p:cNvPr id="7" name="TextBox 6"/>
          <p:cNvSpPr txBox="1"/>
          <p:nvPr/>
        </p:nvSpPr>
        <p:spPr>
          <a:xfrm>
            <a:off x="1512277" y="5076093"/>
            <a:ext cx="10328031" cy="1200329"/>
          </a:xfrm>
          <a:prstGeom prst="rect">
            <a:avLst/>
          </a:prstGeom>
          <a:noFill/>
        </p:spPr>
        <p:txBody>
          <a:bodyPr wrap="square" rtlCol="0">
            <a:spAutoFit/>
          </a:bodyPr>
          <a:lstStyle/>
          <a:p>
            <a:r>
              <a:rPr lang="en-US" dirty="0"/>
              <a:t>*      Of the 600 youth under 22 years, DYCD expects Beacons to enroll at least </a:t>
            </a:r>
            <a:r>
              <a:rPr lang="en-US" u="sng" dirty="0"/>
              <a:t>100</a:t>
            </a:r>
          </a:p>
          <a:p>
            <a:pPr lvl="1"/>
            <a:r>
              <a:rPr lang="en-US" u="sng" dirty="0"/>
              <a:t>elementary</a:t>
            </a:r>
            <a:r>
              <a:rPr lang="en-US" dirty="0"/>
              <a:t>, </a:t>
            </a:r>
            <a:r>
              <a:rPr lang="en-US" u="sng" dirty="0"/>
              <a:t>100 middle school students </a:t>
            </a:r>
            <a:r>
              <a:rPr lang="en-US" dirty="0"/>
              <a:t>and </a:t>
            </a:r>
            <a:r>
              <a:rPr lang="en-US" u="sng" dirty="0"/>
              <a:t>100 high school-age youth</a:t>
            </a:r>
            <a:r>
              <a:rPr lang="en-US" dirty="0"/>
              <a:t>. </a:t>
            </a:r>
          </a:p>
          <a:p>
            <a:pPr marL="285750" indent="-285750">
              <a:buFont typeface="Arial" charset="0"/>
              <a:buChar char="•"/>
            </a:pPr>
            <a:endParaRPr lang="en-US" dirty="0"/>
          </a:p>
          <a:p>
            <a:r>
              <a:rPr lang="en-US" dirty="0"/>
              <a:t>*      The 600 youth are inclusive of summer camp services.</a:t>
            </a:r>
          </a:p>
        </p:txBody>
      </p:sp>
      <p:cxnSp>
        <p:nvCxnSpPr>
          <p:cNvPr id="9" name="Straight Connector 8"/>
          <p:cNvCxnSpPr/>
          <p:nvPr/>
        </p:nvCxnSpPr>
        <p:spPr>
          <a:xfrm>
            <a:off x="2239107" y="4618892"/>
            <a:ext cx="8698523" cy="1172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755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169" y="311123"/>
            <a:ext cx="8911687" cy="1280890"/>
          </a:xfrm>
        </p:spPr>
        <p:txBody>
          <a:bodyPr>
            <a:normAutofit fontScale="90000"/>
          </a:bodyPr>
          <a:lstStyle/>
          <a:p>
            <a:r>
              <a:rPr lang="en-US" b="1" dirty="0">
                <a:solidFill>
                  <a:srgbClr val="0070C0"/>
                </a:solidFill>
                <a:cs typeface="Arial"/>
              </a:rPr>
              <a:t>Target Population/Service Levels: </a:t>
            </a:r>
            <a:r>
              <a:rPr lang="en-US" b="1" u="sng" dirty="0">
                <a:solidFill>
                  <a:srgbClr val="0070C0"/>
                </a:solidFill>
                <a:cs typeface="Arial"/>
              </a:rPr>
              <a:t>School Year</a:t>
            </a:r>
            <a:r>
              <a:rPr lang="en-US" b="1" dirty="0">
                <a:solidFill>
                  <a:srgbClr val="0070C0"/>
                </a:solidFill>
                <a:cs typeface="Arial"/>
              </a:rPr>
              <a:t> Dosage Requirements</a:t>
            </a:r>
            <a:br>
              <a:rPr lang="en-US" b="1" dirty="0">
                <a:solidFill>
                  <a:srgbClr val="0070C0"/>
                </a:solidFill>
              </a:rPr>
            </a:br>
            <a:endParaRPr lang="en-US" dirty="0">
              <a:solidFill>
                <a:srgbClr val="0070C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5430" y="42030"/>
            <a:ext cx="2076570" cy="1819076"/>
          </a:xfrm>
          <a:prstGeom prst="rect">
            <a:avLst/>
          </a:prstGeom>
        </p:spPr>
      </p:pic>
      <p:sp>
        <p:nvSpPr>
          <p:cNvPr id="16" name="TextBox 15"/>
          <p:cNvSpPr txBox="1"/>
          <p:nvPr/>
        </p:nvSpPr>
        <p:spPr>
          <a:xfrm>
            <a:off x="1940169" y="3376952"/>
            <a:ext cx="3206262" cy="830997"/>
          </a:xfrm>
          <a:prstGeom prst="rect">
            <a:avLst/>
          </a:prstGeom>
          <a:noFill/>
        </p:spPr>
        <p:txBody>
          <a:bodyPr wrap="square" rtlCol="0">
            <a:spAutoFit/>
          </a:bodyPr>
          <a:lstStyle/>
          <a:p>
            <a:r>
              <a:rPr lang="en-US" sz="2400" b="1" u="sng" dirty="0"/>
              <a:t>200</a:t>
            </a:r>
            <a:r>
              <a:rPr lang="en-US" sz="2400" dirty="0"/>
              <a:t> meet dosage requirement</a:t>
            </a:r>
          </a:p>
        </p:txBody>
      </p:sp>
      <p:sp>
        <p:nvSpPr>
          <p:cNvPr id="17" name="Right Brace 16"/>
          <p:cNvSpPr/>
          <p:nvPr/>
        </p:nvSpPr>
        <p:spPr>
          <a:xfrm>
            <a:off x="6090135" y="2592258"/>
            <a:ext cx="615463" cy="240038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6983043" y="2268956"/>
            <a:ext cx="4360985"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At least </a:t>
            </a:r>
            <a:r>
              <a:rPr lang="en-US" sz="2400" u="sng" dirty="0"/>
              <a:t>100</a:t>
            </a:r>
            <a:r>
              <a:rPr lang="en-US" sz="2400" dirty="0"/>
              <a:t> must reflect the grade levels of the host school.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other </a:t>
            </a:r>
            <a:r>
              <a:rPr lang="en-US" sz="2400" u="sng" dirty="0"/>
              <a:t>100</a:t>
            </a:r>
            <a:r>
              <a:rPr lang="en-US" sz="2400" dirty="0"/>
              <a:t> can represent any other grade level and/or the community.</a:t>
            </a:r>
          </a:p>
        </p:txBody>
      </p:sp>
    </p:spTree>
    <p:extLst>
      <p:ext uri="{BB962C8B-B14F-4D97-AF65-F5344CB8AC3E}">
        <p14:creationId xmlns:p14="http://schemas.microsoft.com/office/powerpoint/2010/main" val="2337703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589120" y="1494791"/>
            <a:ext cx="5592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School Year – Intensive</a:t>
            </a:r>
            <a:r>
              <a:rPr kumimoji="0" lang="en-US" altLang="en-US" b="1" i="0" u="none" strike="noStrike" cap="none" normalizeH="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altLang="en-US" b="1"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Participation Levels - 200</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21482162"/>
              </p:ext>
            </p:extLst>
          </p:nvPr>
        </p:nvGraphicFramePr>
        <p:xfrm>
          <a:off x="1037920" y="1948436"/>
          <a:ext cx="10287000" cy="1493520"/>
        </p:xfrm>
        <a:graphic>
          <a:graphicData uri="http://schemas.openxmlformats.org/drawingml/2006/table">
            <a:tbl>
              <a:tblPr firstRow="1" firstCol="1" bandRow="1">
                <a:tableStyleId>{16D9F66E-5EB9-4882-86FB-DCBF35E3C3E4}</a:tableStyleId>
              </a:tblPr>
              <a:tblGrid>
                <a:gridCol w="2766481">
                  <a:extLst>
                    <a:ext uri="{9D8B030D-6E8A-4147-A177-3AD203B41FA5}">
                      <a16:colId xmlns:a16="http://schemas.microsoft.com/office/drawing/2014/main" val="20000"/>
                    </a:ext>
                  </a:extLst>
                </a:gridCol>
                <a:gridCol w="2668160">
                  <a:extLst>
                    <a:ext uri="{9D8B030D-6E8A-4147-A177-3AD203B41FA5}">
                      <a16:colId xmlns:a16="http://schemas.microsoft.com/office/drawing/2014/main" val="20001"/>
                    </a:ext>
                  </a:extLst>
                </a:gridCol>
                <a:gridCol w="2705191">
                  <a:extLst>
                    <a:ext uri="{9D8B030D-6E8A-4147-A177-3AD203B41FA5}">
                      <a16:colId xmlns:a16="http://schemas.microsoft.com/office/drawing/2014/main" val="20002"/>
                    </a:ext>
                  </a:extLst>
                </a:gridCol>
                <a:gridCol w="2147168">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400" dirty="0">
                          <a:effectLst/>
                        </a:rPr>
                        <a:t>Grade/Age</a:t>
                      </a: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dirty="0">
                          <a:effectLst/>
                        </a:rPr>
                        <a:t>Measure</a:t>
                      </a: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dirty="0">
                          <a:effectLst/>
                        </a:rPr>
                        <a:t>Target</a:t>
                      </a: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dirty="0">
                          <a:effectLst/>
                          <a:latin typeface="Calibri"/>
                          <a:ea typeface="Calibri"/>
                          <a:cs typeface="Times New Roman"/>
                        </a:rPr>
                        <a:t>200 Total</a:t>
                      </a:r>
                    </a:p>
                  </a:txBody>
                  <a:tcPr marT="0" marB="0">
                    <a:solidFill>
                      <a:schemeClr val="accent6">
                        <a:lumMod val="60000"/>
                        <a:lumOff val="40000"/>
                      </a:schemeClr>
                    </a:solidFill>
                  </a:tcPr>
                </a:tc>
                <a:extLst>
                  <a:ext uri="{0D108BD9-81ED-4DB2-BD59-A6C34878D82A}">
                    <a16:rowId xmlns:a16="http://schemas.microsoft.com/office/drawing/2014/main" val="10000"/>
                  </a:ext>
                </a:extLst>
              </a:tr>
              <a:tr h="58346">
                <a:tc>
                  <a:txBody>
                    <a:bodyPr/>
                    <a:lstStyle/>
                    <a:p>
                      <a:pPr marL="0" marR="0">
                        <a:spcBef>
                          <a:spcPts val="0"/>
                        </a:spcBef>
                        <a:spcAft>
                          <a:spcPts val="0"/>
                        </a:spcAft>
                      </a:pPr>
                      <a:r>
                        <a:rPr lang="en-US" sz="1400" b="0" dirty="0">
                          <a:effectLst/>
                        </a:rPr>
                        <a:t>Elementary (K-5)</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rPr>
                        <a:t>Average Daily Attendance</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80% </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T="0" marB="0" anchor="ct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400" b="0" dirty="0">
                          <a:effectLst/>
                        </a:rPr>
                        <a:t>Middle (6-8)</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rPr>
                        <a:t>Hours of Beacon activity</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150 hours per participant per school year</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T="0" marB="0" anchor="ct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400" b="0" dirty="0">
                          <a:effectLst/>
                        </a:rPr>
                        <a:t>High School Age</a:t>
                      </a:r>
                      <a:endParaRPr lang="en-US" sz="1200" b="0" dirty="0">
                        <a:effectLst/>
                      </a:endParaRPr>
                    </a:p>
                    <a:p>
                      <a:pPr marL="0" marR="0">
                        <a:spcBef>
                          <a:spcPts val="0"/>
                        </a:spcBef>
                        <a:spcAft>
                          <a:spcPts val="0"/>
                        </a:spcAft>
                      </a:pPr>
                      <a:r>
                        <a:rPr lang="en-US" sz="1400" b="0" dirty="0">
                          <a:effectLst/>
                        </a:rPr>
                        <a:t>(9 -12) and out of school youth through age 21 </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rPr>
                        <a:t>Hours of Beacon activity</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100 hours per participant per school year</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T="0" marB="0" anchor="ctr"/>
                </a:tc>
                <a:extLst>
                  <a:ext uri="{0D108BD9-81ED-4DB2-BD59-A6C34878D82A}">
                    <a16:rowId xmlns:a16="http://schemas.microsoft.com/office/drawing/2014/main" val="10003"/>
                  </a:ext>
                </a:extLst>
              </a:tr>
            </a:tbl>
          </a:graphicData>
        </a:graphic>
      </p:graphicFrame>
      <p:sp>
        <p:nvSpPr>
          <p:cNvPr id="10" name="TextBox 9"/>
          <p:cNvSpPr txBox="1"/>
          <p:nvPr/>
        </p:nvSpPr>
        <p:spPr>
          <a:xfrm>
            <a:off x="589121" y="237476"/>
            <a:ext cx="11220513" cy="1200329"/>
          </a:xfrm>
          <a:prstGeom prst="rect">
            <a:avLst/>
          </a:prstGeom>
          <a:noFill/>
        </p:spPr>
        <p:txBody>
          <a:bodyPr wrap="square" rtlCol="0">
            <a:spAutoFit/>
          </a:bodyPr>
          <a:lstStyle/>
          <a:p>
            <a:r>
              <a:rPr lang="en-US" sz="3600" b="1" dirty="0">
                <a:solidFill>
                  <a:srgbClr val="0070C0"/>
                </a:solidFill>
                <a:latin typeface="+mj-lt"/>
                <a:cs typeface="Arial"/>
              </a:rPr>
              <a:t>Target Population/Service Levels: </a:t>
            </a:r>
            <a:r>
              <a:rPr lang="en-US" sz="3600" b="1" u="sng" dirty="0">
                <a:solidFill>
                  <a:srgbClr val="0070C0"/>
                </a:solidFill>
                <a:latin typeface="+mj-lt"/>
                <a:cs typeface="Arial"/>
              </a:rPr>
              <a:t>School Year </a:t>
            </a:r>
            <a:r>
              <a:rPr lang="en-US" sz="3600" b="1" dirty="0">
                <a:solidFill>
                  <a:srgbClr val="0070C0"/>
                </a:solidFill>
                <a:latin typeface="+mj-lt"/>
                <a:cs typeface="Arial"/>
              </a:rPr>
              <a:t>Dosage Requirements</a:t>
            </a:r>
            <a:endParaRPr lang="en-US" sz="3600" b="1" dirty="0">
              <a:solidFill>
                <a:srgbClr val="0070C0"/>
              </a:solidFill>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1458921260"/>
              </p:ext>
            </p:extLst>
          </p:nvPr>
        </p:nvGraphicFramePr>
        <p:xfrm>
          <a:off x="3124089" y="4036760"/>
          <a:ext cx="6114661" cy="1493520"/>
        </p:xfrm>
        <a:graphic>
          <a:graphicData uri="http://schemas.openxmlformats.org/drawingml/2006/table">
            <a:tbl>
              <a:tblPr firstRow="1" firstCol="1" bandRow="1">
                <a:tableStyleId>{0505E3EF-67EA-436B-97B2-0124C06EBD24}</a:tableStyleId>
              </a:tblPr>
              <a:tblGrid>
                <a:gridCol w="1606572">
                  <a:extLst>
                    <a:ext uri="{9D8B030D-6E8A-4147-A177-3AD203B41FA5}">
                      <a16:colId xmlns:a16="http://schemas.microsoft.com/office/drawing/2014/main" val="20000"/>
                    </a:ext>
                  </a:extLst>
                </a:gridCol>
                <a:gridCol w="2747713">
                  <a:extLst>
                    <a:ext uri="{9D8B030D-6E8A-4147-A177-3AD203B41FA5}">
                      <a16:colId xmlns:a16="http://schemas.microsoft.com/office/drawing/2014/main" val="20001"/>
                    </a:ext>
                  </a:extLst>
                </a:gridCol>
                <a:gridCol w="1760376">
                  <a:extLst>
                    <a:ext uri="{9D8B030D-6E8A-4147-A177-3AD203B41FA5}">
                      <a16:colId xmlns:a16="http://schemas.microsoft.com/office/drawing/2014/main" val="20002"/>
                    </a:ext>
                  </a:extLst>
                </a:gridCol>
              </a:tblGrid>
              <a:tr h="0">
                <a:tc gridSpan="3">
                  <a:txBody>
                    <a:bodyPr/>
                    <a:lstStyle/>
                    <a:p>
                      <a:pPr marL="0" marR="0" algn="ctr">
                        <a:spcBef>
                          <a:spcPts val="0"/>
                        </a:spcBef>
                        <a:spcAft>
                          <a:spcPts val="0"/>
                        </a:spcAft>
                      </a:pPr>
                      <a:r>
                        <a:rPr lang="en-US" sz="1400" dirty="0">
                          <a:effectLst/>
                          <a:latin typeface="Calibri"/>
                          <a:ea typeface="Calibri"/>
                          <a:cs typeface="Times New Roman"/>
                        </a:rPr>
                        <a:t>School Year (36 Weeks)</a:t>
                      </a:r>
                    </a:p>
                  </a:txBody>
                  <a:tcPr marT="0" marB="0" anchor="ctr">
                    <a:solidFill>
                      <a:schemeClr val="accent3">
                        <a:lumMod val="60000"/>
                        <a:lumOff val="40000"/>
                      </a:schemeClr>
                    </a:solidFill>
                  </a:tcP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solidFill>
                      <a:schemeClr val="accent3">
                        <a:lumMod val="60000"/>
                        <a:lumOff val="40000"/>
                      </a:schemeClr>
                    </a:solidFill>
                  </a:tcP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1300560233"/>
                  </a:ext>
                </a:extLst>
              </a:tr>
              <a:tr h="365760">
                <a:tc>
                  <a:txBody>
                    <a:bodyPr/>
                    <a:lstStyle/>
                    <a:p>
                      <a:pPr marL="0" marR="0" algn="ctr">
                        <a:spcBef>
                          <a:spcPts val="0"/>
                        </a:spcBef>
                        <a:spcAft>
                          <a:spcPts val="0"/>
                        </a:spcAft>
                      </a:pPr>
                      <a:r>
                        <a:rPr lang="en-US" sz="1200" dirty="0">
                          <a:effectLst/>
                        </a:rPr>
                        <a:t>Minimum Hours per Week</a:t>
                      </a:r>
                      <a:endParaRPr lang="en-US" sz="1100" dirty="0">
                        <a:effectLst/>
                        <a:latin typeface="Calibri"/>
                        <a:ea typeface="Calibri"/>
                        <a:cs typeface="Times New Roman"/>
                      </a:endParaRPr>
                    </a:p>
                  </a:txBody>
                  <a:tcPr marT="0" marB="0" anchor="ctr">
                    <a:solidFill>
                      <a:schemeClr val="accent3">
                        <a:lumMod val="60000"/>
                        <a:lumOff val="40000"/>
                      </a:schemeClr>
                    </a:solidFill>
                  </a:tcPr>
                </a:tc>
                <a:tc>
                  <a:txBody>
                    <a:bodyPr/>
                    <a:lstStyle/>
                    <a:p>
                      <a:pPr marL="0" marR="0" algn="ctr">
                        <a:spcBef>
                          <a:spcPts val="0"/>
                        </a:spcBef>
                        <a:spcAft>
                          <a:spcPts val="0"/>
                        </a:spcAft>
                      </a:pPr>
                      <a:r>
                        <a:rPr lang="en-US" sz="1200" dirty="0">
                          <a:effectLst/>
                        </a:rPr>
                        <a:t>Operating Schedule</a:t>
                      </a:r>
                      <a:endParaRPr lang="en-US" sz="1100" dirty="0">
                        <a:effectLst/>
                        <a:latin typeface="Calibri"/>
                        <a:ea typeface="Calibri"/>
                        <a:cs typeface="Times New Roman"/>
                      </a:endParaRPr>
                    </a:p>
                  </a:txBody>
                  <a:tcPr marT="0" marB="0" anchor="ctr">
                    <a:solidFill>
                      <a:schemeClr val="accent3">
                        <a:lumMod val="60000"/>
                        <a:lumOff val="40000"/>
                      </a:schemeClr>
                    </a:solidFill>
                  </a:tcPr>
                </a:tc>
                <a:tc>
                  <a:txBody>
                    <a:bodyPr/>
                    <a:lstStyle/>
                    <a:p>
                      <a:pPr marL="0" marR="0" algn="ctr">
                        <a:spcBef>
                          <a:spcPts val="0"/>
                        </a:spcBef>
                        <a:spcAft>
                          <a:spcPts val="0"/>
                        </a:spcAft>
                      </a:pPr>
                      <a:r>
                        <a:rPr lang="en-US" sz="1200" dirty="0">
                          <a:effectLst/>
                        </a:rPr>
                        <a:t>Total School Year Operating Hours</a:t>
                      </a:r>
                      <a:endParaRPr lang="en-US" sz="1100" dirty="0">
                        <a:effectLst/>
                        <a:latin typeface="Calibri"/>
                        <a:ea typeface="Calibri"/>
                        <a:cs typeface="Times New Roman"/>
                      </a:endParaRPr>
                    </a:p>
                  </a:txBody>
                  <a:tcPr marT="0" marB="0" anchor="ctr">
                    <a:solidFill>
                      <a:schemeClr val="accent3">
                        <a:lumMod val="60000"/>
                        <a:lumOff val="40000"/>
                      </a:schemeClr>
                    </a:solidFill>
                  </a:tcPr>
                </a:tc>
                <a:extLst>
                  <a:ext uri="{0D108BD9-81ED-4DB2-BD59-A6C34878D82A}">
                    <a16:rowId xmlns:a16="http://schemas.microsoft.com/office/drawing/2014/main" val="10000"/>
                  </a:ext>
                </a:extLst>
              </a:tr>
              <a:tr h="548640">
                <a:tc>
                  <a:txBody>
                    <a:bodyPr/>
                    <a:lstStyle/>
                    <a:p>
                      <a:pPr marL="0" marR="0">
                        <a:spcBef>
                          <a:spcPts val="0"/>
                        </a:spcBef>
                        <a:spcAft>
                          <a:spcPts val="0"/>
                        </a:spcAft>
                      </a:pPr>
                      <a:r>
                        <a:rPr lang="en-US" sz="1200" b="0" dirty="0">
                          <a:effectLst/>
                        </a:rPr>
                        <a:t>42 hours over 6 days (Mon-Fri and Sat or Sun) </a:t>
                      </a:r>
                      <a:endParaRPr lang="en-US" sz="1100" b="0" dirty="0">
                        <a:effectLst/>
                        <a:latin typeface="Calibri"/>
                        <a:ea typeface="Calibri"/>
                        <a:cs typeface="Times New Roman"/>
                      </a:endParaRPr>
                    </a:p>
                  </a:txBody>
                  <a:tcPr marT="0" marB="0"/>
                </a:tc>
                <a:tc>
                  <a:txBody>
                    <a:bodyPr/>
                    <a:lstStyle/>
                    <a:p>
                      <a:pPr marL="0" marR="0" algn="l">
                        <a:spcBef>
                          <a:spcPts val="0"/>
                        </a:spcBef>
                        <a:spcAft>
                          <a:spcPts val="0"/>
                        </a:spcAft>
                      </a:pPr>
                      <a:r>
                        <a:rPr lang="en-US" sz="1200" u="sng" dirty="0">
                          <a:effectLst/>
                        </a:rPr>
                        <a:t>Weekdays</a:t>
                      </a:r>
                    </a:p>
                    <a:p>
                      <a:pPr marL="0" marR="0" algn="l">
                        <a:spcBef>
                          <a:spcPts val="0"/>
                        </a:spcBef>
                        <a:spcAft>
                          <a:spcPts val="0"/>
                        </a:spcAft>
                      </a:pPr>
                      <a:r>
                        <a:rPr lang="en-US" sz="1200" dirty="0">
                          <a:effectLst/>
                          <a:latin typeface="Calibri"/>
                          <a:ea typeface="Calibri"/>
                          <a:cs typeface="Times New Roman"/>
                        </a:rPr>
                        <a:t>Start: End of the school day</a:t>
                      </a:r>
                    </a:p>
                    <a:p>
                      <a:pPr marL="0" marR="0" algn="l">
                        <a:spcBef>
                          <a:spcPts val="0"/>
                        </a:spcBef>
                        <a:spcAft>
                          <a:spcPts val="0"/>
                        </a:spcAft>
                      </a:pPr>
                      <a:r>
                        <a:rPr lang="en-US" sz="1200" dirty="0">
                          <a:effectLst/>
                          <a:latin typeface="Calibri"/>
                          <a:ea typeface="Calibri"/>
                          <a:cs typeface="Times New Roman"/>
                        </a:rPr>
                        <a:t>End: No later than 10pm</a:t>
                      </a:r>
                    </a:p>
                    <a:p>
                      <a:pPr marL="0" marR="0" algn="l">
                        <a:spcBef>
                          <a:spcPts val="0"/>
                        </a:spcBef>
                        <a:spcAft>
                          <a:spcPts val="0"/>
                        </a:spcAft>
                      </a:pPr>
                      <a:r>
                        <a:rPr lang="en-US" sz="1200" u="sng" dirty="0">
                          <a:effectLst/>
                          <a:latin typeface="Calibri"/>
                          <a:ea typeface="Calibri"/>
                          <a:cs typeface="Times New Roman"/>
                        </a:rPr>
                        <a:t>Weekends</a:t>
                      </a:r>
                    </a:p>
                    <a:p>
                      <a:pPr marL="0" marR="0" algn="l">
                        <a:spcBef>
                          <a:spcPts val="0"/>
                        </a:spcBef>
                        <a:spcAft>
                          <a:spcPts val="0"/>
                        </a:spcAft>
                      </a:pPr>
                      <a:r>
                        <a:rPr lang="en-US" sz="1200" dirty="0">
                          <a:effectLst/>
                          <a:latin typeface="Calibri"/>
                          <a:ea typeface="Calibri"/>
                          <a:cs typeface="Times New Roman"/>
                        </a:rPr>
                        <a:t>To be negotiated with host school</a:t>
                      </a:r>
                      <a:endParaRPr lang="en-US" sz="1100" dirty="0">
                        <a:effectLst/>
                        <a:latin typeface="Calibri"/>
                        <a:ea typeface="Calibri"/>
                        <a:cs typeface="Times New Roman"/>
                      </a:endParaRPr>
                    </a:p>
                  </a:txBody>
                  <a:tcPr marT="0" marB="0"/>
                </a:tc>
                <a:tc>
                  <a:txBody>
                    <a:bodyPr/>
                    <a:lstStyle/>
                    <a:p>
                      <a:pPr marL="0" marR="0" algn="ctr">
                        <a:spcBef>
                          <a:spcPts val="0"/>
                        </a:spcBef>
                        <a:spcAft>
                          <a:spcPts val="0"/>
                        </a:spcAft>
                      </a:pPr>
                      <a:r>
                        <a:rPr lang="en-US" sz="1200" dirty="0">
                          <a:effectLst/>
                        </a:rPr>
                        <a:t>1,512</a:t>
                      </a:r>
                      <a:endParaRPr lang="en-US" sz="1100" dirty="0">
                        <a:effectLst/>
                        <a:latin typeface="Calibri"/>
                        <a:ea typeface="Calibri"/>
                        <a:cs typeface="Times New Roman"/>
                      </a:endParaRPr>
                    </a:p>
                  </a:txBody>
                  <a:tcPr marT="0" marB="0" anchor="ctr"/>
                </a:tc>
                <a:extLst>
                  <a:ext uri="{0D108BD9-81ED-4DB2-BD59-A6C34878D82A}">
                    <a16:rowId xmlns:a16="http://schemas.microsoft.com/office/drawing/2014/main" val="10001"/>
                  </a:ext>
                </a:extLst>
              </a:tr>
            </a:tbl>
          </a:graphicData>
        </a:graphic>
      </p:graphicFrame>
      <p:cxnSp>
        <p:nvCxnSpPr>
          <p:cNvPr id="7" name="Straight Connector 6"/>
          <p:cNvCxnSpPr/>
          <p:nvPr/>
        </p:nvCxnSpPr>
        <p:spPr>
          <a:xfrm>
            <a:off x="2461846" y="3692769"/>
            <a:ext cx="759655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18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9028" y="237476"/>
            <a:ext cx="9949925" cy="1200329"/>
          </a:xfrm>
          <a:prstGeom prst="rect">
            <a:avLst/>
          </a:prstGeom>
          <a:noFill/>
        </p:spPr>
        <p:txBody>
          <a:bodyPr wrap="square" rtlCol="0">
            <a:spAutoFit/>
          </a:bodyPr>
          <a:lstStyle/>
          <a:p>
            <a:r>
              <a:rPr lang="en-US" sz="3600" b="1" dirty="0">
                <a:solidFill>
                  <a:srgbClr val="0070C0"/>
                </a:solidFill>
                <a:latin typeface="+mj-lt"/>
                <a:cs typeface="Arial"/>
              </a:rPr>
              <a:t>Target Population/Service Levels: Summer Operating Hours</a:t>
            </a:r>
            <a:endParaRPr lang="en-US" sz="3600" b="1" dirty="0">
              <a:solidFill>
                <a:srgbClr val="0070C0"/>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749582532"/>
              </p:ext>
            </p:extLst>
          </p:nvPr>
        </p:nvGraphicFramePr>
        <p:xfrm>
          <a:off x="1524957" y="2458053"/>
          <a:ext cx="9587561" cy="2543352"/>
        </p:xfrm>
        <a:graphic>
          <a:graphicData uri="http://schemas.openxmlformats.org/drawingml/2006/table">
            <a:tbl>
              <a:tblPr firstRow="1" firstCol="1" bandRow="1">
                <a:tableStyleId>{16D9F66E-5EB9-4882-86FB-DCBF35E3C3E4}</a:tableStyleId>
              </a:tblPr>
              <a:tblGrid>
                <a:gridCol w="1129200">
                  <a:extLst>
                    <a:ext uri="{9D8B030D-6E8A-4147-A177-3AD203B41FA5}">
                      <a16:colId xmlns:a16="http://schemas.microsoft.com/office/drawing/2014/main" val="20000"/>
                    </a:ext>
                  </a:extLst>
                </a:gridCol>
                <a:gridCol w="2139811">
                  <a:extLst>
                    <a:ext uri="{9D8B030D-6E8A-4147-A177-3AD203B41FA5}">
                      <a16:colId xmlns:a16="http://schemas.microsoft.com/office/drawing/2014/main" val="20001"/>
                    </a:ext>
                  </a:extLst>
                </a:gridCol>
                <a:gridCol w="2054858">
                  <a:extLst>
                    <a:ext uri="{9D8B030D-6E8A-4147-A177-3AD203B41FA5}">
                      <a16:colId xmlns:a16="http://schemas.microsoft.com/office/drawing/2014/main" val="20002"/>
                    </a:ext>
                  </a:extLst>
                </a:gridCol>
                <a:gridCol w="1369904">
                  <a:extLst>
                    <a:ext uri="{9D8B030D-6E8A-4147-A177-3AD203B41FA5}">
                      <a16:colId xmlns:a16="http://schemas.microsoft.com/office/drawing/2014/main" val="20003"/>
                    </a:ext>
                  </a:extLst>
                </a:gridCol>
                <a:gridCol w="2893788">
                  <a:extLst>
                    <a:ext uri="{9D8B030D-6E8A-4147-A177-3AD203B41FA5}">
                      <a16:colId xmlns:a16="http://schemas.microsoft.com/office/drawing/2014/main" val="4036321215"/>
                    </a:ext>
                  </a:extLst>
                </a:gridCol>
              </a:tblGrid>
              <a:tr h="226532">
                <a:tc gridSpan="5">
                  <a:txBody>
                    <a:bodyPr/>
                    <a:lstStyle/>
                    <a:p>
                      <a:pPr marL="0" marR="0" algn="ctr">
                        <a:spcBef>
                          <a:spcPts val="0"/>
                        </a:spcBef>
                        <a:spcAft>
                          <a:spcPts val="0"/>
                        </a:spcAft>
                      </a:pPr>
                      <a:r>
                        <a:rPr lang="en-US" sz="1200" b="1" dirty="0">
                          <a:effectLst/>
                          <a:latin typeface="Calibri"/>
                          <a:ea typeface="Calibri"/>
                          <a:cs typeface="Times New Roman"/>
                        </a:rPr>
                        <a:t>Summer (7 weeks) Proposers must select an option</a:t>
                      </a:r>
                    </a:p>
                  </a:txBody>
                  <a:tcPr marT="0" marB="0">
                    <a:solidFill>
                      <a:schemeClr val="accent6">
                        <a:lumMod val="60000"/>
                        <a:lumOff val="40000"/>
                      </a:schemeClr>
                    </a:solidFill>
                  </a:tcPr>
                </a:tc>
                <a:tc hMerge="1">
                  <a:txBody>
                    <a:bodyPr/>
                    <a:lstStyle/>
                    <a:p>
                      <a:pPr marL="0" marR="0" algn="ctr">
                        <a:spcBef>
                          <a:spcPts val="0"/>
                        </a:spcBef>
                        <a:spcAft>
                          <a:spcPts val="0"/>
                        </a:spcAft>
                      </a:pP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pPr marL="0" marR="0" algn="ctr">
                        <a:spcBef>
                          <a:spcPts val="0"/>
                        </a:spcBef>
                        <a:spcAft>
                          <a:spcPts val="0"/>
                        </a:spcAft>
                      </a:pP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pPr marL="0" marR="0" algn="ctr">
                        <a:spcBef>
                          <a:spcPts val="0"/>
                        </a:spcBef>
                        <a:spcAft>
                          <a:spcPts val="0"/>
                        </a:spcAft>
                      </a:pPr>
                      <a:endParaRPr lang="en-US" sz="14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pPr marL="0" marR="0" algn="ctr">
                        <a:spcBef>
                          <a:spcPts val="0"/>
                        </a:spcBef>
                        <a:spcAft>
                          <a:spcPts val="0"/>
                        </a:spcAft>
                      </a:pP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extLst>
                  <a:ext uri="{0D108BD9-81ED-4DB2-BD59-A6C34878D82A}">
                    <a16:rowId xmlns:a16="http://schemas.microsoft.com/office/drawing/2014/main" val="3889541669"/>
                  </a:ext>
                </a:extLst>
              </a:tr>
              <a:tr h="442061">
                <a:tc>
                  <a:txBody>
                    <a:bodyPr/>
                    <a:lstStyle/>
                    <a:p>
                      <a:pPr marL="0" marR="0" algn="ctr">
                        <a:spcBef>
                          <a:spcPts val="0"/>
                        </a:spcBef>
                        <a:spcAft>
                          <a:spcPts val="0"/>
                        </a:spcAft>
                      </a:pP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Minimum Hours </a:t>
                      </a:r>
                    </a:p>
                    <a:p>
                      <a:pPr marL="0" marR="0" algn="ctr">
                        <a:spcBef>
                          <a:spcPts val="0"/>
                        </a:spcBef>
                        <a:spcAft>
                          <a:spcPts val="0"/>
                        </a:spcAft>
                      </a:pPr>
                      <a:r>
                        <a:rPr lang="en-US" sz="1400" b="1" dirty="0">
                          <a:effectLst/>
                          <a:latin typeface="Calibri"/>
                          <a:ea typeface="Calibri"/>
                          <a:cs typeface="Times New Roman"/>
                        </a:rPr>
                        <a:t>Per Week</a:t>
                      </a:r>
                      <a:endParaRPr lang="en-US" sz="1200" b="1"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Operating Schedule</a:t>
                      </a:r>
                      <a:endParaRPr lang="en-US" sz="1200" b="1"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Total </a:t>
                      </a:r>
                    </a:p>
                    <a:p>
                      <a:pPr marL="0" marR="0" algn="ctr">
                        <a:spcBef>
                          <a:spcPts val="0"/>
                        </a:spcBef>
                        <a:spcAft>
                          <a:spcPts val="0"/>
                        </a:spcAft>
                      </a:pPr>
                      <a:r>
                        <a:rPr lang="en-US" sz="1400" b="1" dirty="0">
                          <a:effectLst/>
                          <a:latin typeface="Calibri"/>
                          <a:ea typeface="Calibri"/>
                          <a:cs typeface="Times New Roman"/>
                        </a:rPr>
                        <a:t>Summer</a:t>
                      </a:r>
                    </a:p>
                    <a:p>
                      <a:pPr marL="0" marR="0" algn="ctr">
                        <a:spcBef>
                          <a:spcPts val="0"/>
                        </a:spcBef>
                        <a:spcAft>
                          <a:spcPts val="0"/>
                        </a:spcAft>
                      </a:pPr>
                      <a:r>
                        <a:rPr lang="en-US" sz="1400" b="1" dirty="0">
                          <a:effectLst/>
                          <a:latin typeface="Calibri"/>
                          <a:ea typeface="Calibri"/>
                          <a:cs typeface="Times New Roman"/>
                        </a:rPr>
                        <a:t>Hours</a:t>
                      </a: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Minimum Enrollment Requirements</a:t>
                      </a:r>
                    </a:p>
                  </a:txBody>
                  <a:tcPr marT="0" marB="0">
                    <a:solidFill>
                      <a:schemeClr val="accent6">
                        <a:lumMod val="60000"/>
                        <a:lumOff val="40000"/>
                      </a:schemeClr>
                    </a:solidFill>
                  </a:tcPr>
                </a:tc>
                <a:extLst>
                  <a:ext uri="{0D108BD9-81ED-4DB2-BD59-A6C34878D82A}">
                    <a16:rowId xmlns:a16="http://schemas.microsoft.com/office/drawing/2014/main" val="10000"/>
                  </a:ext>
                </a:extLst>
              </a:tr>
              <a:tr h="442061">
                <a:tc>
                  <a:txBody>
                    <a:bodyPr/>
                    <a:lstStyle/>
                    <a:p>
                      <a:pPr marL="0" marR="0">
                        <a:spcBef>
                          <a:spcPts val="0"/>
                        </a:spcBef>
                        <a:spcAft>
                          <a:spcPts val="0"/>
                        </a:spcAft>
                      </a:pPr>
                      <a:r>
                        <a:rPr lang="en-US" sz="1400" b="0" dirty="0">
                          <a:effectLst/>
                          <a:latin typeface="Calibri"/>
                          <a:ea typeface="Calibri"/>
                          <a:cs typeface="Times New Roman"/>
                        </a:rPr>
                        <a:t>Option I </a:t>
                      </a:r>
                    </a:p>
                    <a:p>
                      <a:pPr marL="0" marR="0">
                        <a:spcBef>
                          <a:spcPts val="0"/>
                        </a:spcBef>
                        <a:spcAft>
                          <a:spcPts val="0"/>
                        </a:spcAft>
                      </a:pP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latin typeface="Calibri"/>
                          <a:ea typeface="Calibri"/>
                          <a:cs typeface="Times New Roman"/>
                        </a:rPr>
                        <a:t>Mon-Fri 70 hrs.</a:t>
                      </a:r>
                    </a:p>
                    <a:p>
                      <a:pPr marL="0" marR="0">
                        <a:spcBef>
                          <a:spcPts val="0"/>
                        </a:spcBef>
                        <a:spcAft>
                          <a:spcPts val="0"/>
                        </a:spcAft>
                      </a:pPr>
                      <a:r>
                        <a:rPr lang="en-US" sz="1400" dirty="0">
                          <a:effectLst/>
                          <a:latin typeface="Calibri"/>
                          <a:ea typeface="Calibri"/>
                          <a:cs typeface="Times New Roman"/>
                        </a:rPr>
                        <a:t>Weekend 7 hrs.</a:t>
                      </a:r>
                    </a:p>
                    <a:p>
                      <a:pPr marL="0" marR="0">
                        <a:spcBef>
                          <a:spcPts val="0"/>
                        </a:spcBef>
                        <a:spcAft>
                          <a:spcPts val="0"/>
                        </a:spcAft>
                      </a:pPr>
                      <a:r>
                        <a:rPr lang="en-US" sz="1400" dirty="0">
                          <a:effectLst/>
                          <a:latin typeface="Calibri"/>
                          <a:ea typeface="Calibri"/>
                          <a:cs typeface="Times New Roman"/>
                        </a:rPr>
                        <a:t>Total: 77 hrs.</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8am – 10pm</a:t>
                      </a:r>
                    </a:p>
                    <a:p>
                      <a:pPr marL="0" marR="0" algn="ctr">
                        <a:spcBef>
                          <a:spcPts val="0"/>
                        </a:spcBef>
                        <a:spcAft>
                          <a:spcPts val="0"/>
                        </a:spcAft>
                      </a:pPr>
                      <a:r>
                        <a:rPr lang="en-US" sz="1400" dirty="0">
                          <a:effectLst/>
                          <a:latin typeface="Calibri"/>
                          <a:ea typeface="Calibri"/>
                          <a:cs typeface="Times New Roman"/>
                        </a:rPr>
                        <a:t>Sat or Sun 3pm-10pm</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539</a:t>
                      </a: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175 participants</a:t>
                      </a:r>
                    </a:p>
                  </a:txBody>
                  <a:tcPr marT="0" marB="0" anchor="ctr"/>
                </a:tc>
                <a:extLst>
                  <a:ext uri="{0D108BD9-81ED-4DB2-BD59-A6C34878D82A}">
                    <a16:rowId xmlns:a16="http://schemas.microsoft.com/office/drawing/2014/main" val="10001"/>
                  </a:ext>
                </a:extLst>
              </a:tr>
              <a:tr h="507429">
                <a:tc>
                  <a:txBody>
                    <a:bodyPr/>
                    <a:lstStyle/>
                    <a:p>
                      <a:pPr marL="0" marR="0">
                        <a:spcBef>
                          <a:spcPts val="0"/>
                        </a:spcBef>
                        <a:spcAft>
                          <a:spcPts val="0"/>
                        </a:spcAft>
                      </a:pPr>
                      <a:r>
                        <a:rPr lang="en-US" sz="1400" b="0" dirty="0">
                          <a:effectLst/>
                          <a:latin typeface="Calibri"/>
                          <a:ea typeface="Calibri"/>
                          <a:cs typeface="Times New Roman"/>
                        </a:rPr>
                        <a:t>Option II</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latin typeface="Calibri"/>
                          <a:ea typeface="Calibri"/>
                          <a:cs typeface="Times New Roman"/>
                        </a:rPr>
                        <a:t>64 hrs. per week</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Flexible</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448</a:t>
                      </a: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225 participants, including at least 50 youth under 22</a:t>
                      </a:r>
                    </a:p>
                  </a:txBody>
                  <a:tcPr marT="0" marB="0" anchor="ctr"/>
                </a:tc>
                <a:extLst>
                  <a:ext uri="{0D108BD9-81ED-4DB2-BD59-A6C34878D82A}">
                    <a16:rowId xmlns:a16="http://schemas.microsoft.com/office/drawing/2014/main" val="10002"/>
                  </a:ext>
                </a:extLst>
              </a:tr>
              <a:tr h="529231">
                <a:tc>
                  <a:txBody>
                    <a:bodyPr/>
                    <a:lstStyle/>
                    <a:p>
                      <a:pPr marL="0" marR="0">
                        <a:spcBef>
                          <a:spcPts val="0"/>
                        </a:spcBef>
                        <a:spcAft>
                          <a:spcPts val="0"/>
                        </a:spcAft>
                      </a:pPr>
                      <a:r>
                        <a:rPr lang="en-US" sz="1400" b="0" dirty="0">
                          <a:effectLst/>
                        </a:rPr>
                        <a:t>Option III </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latin typeface="Calibri"/>
                          <a:ea typeface="Calibri"/>
                          <a:cs typeface="Times New Roman"/>
                        </a:rPr>
                        <a:t>Mon-Fri 50 hrs.</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8am – 6pm</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350</a:t>
                      </a: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275 participants, including at least 100 youth under age 22</a:t>
                      </a:r>
                    </a:p>
                  </a:txBody>
                  <a:tcPr marT="0" marB="0" anchor="ctr"/>
                </a:tc>
                <a:extLst>
                  <a:ext uri="{0D108BD9-81ED-4DB2-BD59-A6C34878D82A}">
                    <a16:rowId xmlns:a16="http://schemas.microsoft.com/office/drawing/2014/main" val="10003"/>
                  </a:ext>
                </a:extLst>
              </a:tr>
            </a:tbl>
          </a:graphicData>
        </a:graphic>
      </p:graphicFrame>
      <p:sp>
        <p:nvSpPr>
          <p:cNvPr id="7" name="Rectangle 6"/>
          <p:cNvSpPr/>
          <p:nvPr/>
        </p:nvSpPr>
        <p:spPr>
          <a:xfrm>
            <a:off x="1477107" y="1534723"/>
            <a:ext cx="10081845" cy="923330"/>
          </a:xfrm>
          <a:prstGeom prst="rect">
            <a:avLst/>
          </a:prstGeom>
        </p:spPr>
        <p:txBody>
          <a:bodyPr wrap="square">
            <a:spAutoFit/>
          </a:bodyPr>
          <a:lstStyle/>
          <a:p>
            <a:r>
              <a:rPr lang="en-US" dirty="0"/>
              <a:t>Proposers </a:t>
            </a:r>
            <a:r>
              <a:rPr lang="en-US" u="sng" dirty="0"/>
              <a:t>must choose one </a:t>
            </a:r>
            <a:r>
              <a:rPr lang="en-US" dirty="0"/>
              <a:t>of the three options set out below. Under all three options, the Beacon must offer a summer camp program for </a:t>
            </a:r>
            <a:r>
              <a:rPr lang="en-US" u="sng" dirty="0"/>
              <a:t>at least some elementary grade </a:t>
            </a:r>
            <a:r>
              <a:rPr lang="en-US" dirty="0"/>
              <a:t>students. </a:t>
            </a:r>
          </a:p>
        </p:txBody>
      </p:sp>
      <p:sp>
        <p:nvSpPr>
          <p:cNvPr id="10" name="TextBox 9"/>
          <p:cNvSpPr txBox="1"/>
          <p:nvPr/>
        </p:nvSpPr>
        <p:spPr>
          <a:xfrm>
            <a:off x="1477107" y="5204826"/>
            <a:ext cx="9683262" cy="1477328"/>
          </a:xfrm>
          <a:prstGeom prst="rect">
            <a:avLst/>
          </a:prstGeom>
          <a:noFill/>
        </p:spPr>
        <p:txBody>
          <a:bodyPr wrap="square" rtlCol="0">
            <a:spAutoFit/>
          </a:bodyPr>
          <a:lstStyle/>
          <a:p>
            <a:r>
              <a:rPr lang="en-US" dirty="0"/>
              <a:t>Note the following:</a:t>
            </a:r>
          </a:p>
          <a:p>
            <a:endParaRPr lang="en-US" dirty="0"/>
          </a:p>
          <a:p>
            <a:r>
              <a:rPr lang="en-US" dirty="0"/>
              <a:t>Option I: Enrollment contributes to annual minimum enrollment for the Beacon 1,200</a:t>
            </a:r>
          </a:p>
          <a:p>
            <a:r>
              <a:rPr lang="en-US" dirty="0"/>
              <a:t>Option II: This would raise the annual minimum enrollment for the Beacon to 1,250</a:t>
            </a:r>
          </a:p>
          <a:p>
            <a:r>
              <a:rPr lang="en-US" dirty="0"/>
              <a:t>Option III: This would raise the annual minimum enrollment for the Beacon to 1,300</a:t>
            </a:r>
          </a:p>
        </p:txBody>
      </p:sp>
    </p:spTree>
    <p:extLst>
      <p:ext uri="{BB962C8B-B14F-4D97-AF65-F5344CB8AC3E}">
        <p14:creationId xmlns:p14="http://schemas.microsoft.com/office/powerpoint/2010/main" val="601666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925" y="518602"/>
            <a:ext cx="8911687" cy="1280890"/>
          </a:xfrm>
        </p:spPr>
        <p:txBody>
          <a:bodyPr/>
          <a:lstStyle/>
          <a:p>
            <a:r>
              <a:rPr lang="en-US" b="1" dirty="0">
                <a:solidFill>
                  <a:srgbClr val="0070C0"/>
                </a:solidFill>
              </a:rPr>
              <a:t>Community Partnerships</a:t>
            </a:r>
          </a:p>
        </p:txBody>
      </p:sp>
      <p:sp>
        <p:nvSpPr>
          <p:cNvPr id="3" name="Content Placeholder 2"/>
          <p:cNvSpPr>
            <a:spLocks noGrp="1"/>
          </p:cNvSpPr>
          <p:nvPr>
            <p:ph idx="1"/>
          </p:nvPr>
        </p:nvSpPr>
        <p:spPr>
          <a:xfrm>
            <a:off x="1693984" y="1699846"/>
            <a:ext cx="9431216" cy="4724400"/>
          </a:xfrm>
        </p:spPr>
        <p:txBody>
          <a:bodyPr>
            <a:noAutofit/>
          </a:bodyPr>
          <a:lstStyle/>
          <a:p>
            <a:pPr marL="0" indent="0">
              <a:buNone/>
            </a:pPr>
            <a:r>
              <a:rPr lang="en-US" sz="1700" dirty="0"/>
              <a:t>It is anticipated that proposer has strong community connections and sound knowledge of services in the neighborhood.</a:t>
            </a:r>
          </a:p>
          <a:p>
            <a:pPr marL="0" indent="0">
              <a:buNone/>
            </a:pPr>
            <a:endParaRPr lang="en-US" sz="1700" dirty="0"/>
          </a:p>
          <a:p>
            <a:r>
              <a:rPr lang="en-US" sz="1700" dirty="0"/>
              <a:t>Contractor would have a </a:t>
            </a:r>
            <a:r>
              <a:rPr lang="en-US" sz="1700" b="1" dirty="0"/>
              <a:t>minimum of three</a:t>
            </a:r>
            <a:r>
              <a:rPr lang="en-US" sz="1700" dirty="0"/>
              <a:t> community partnerships.</a:t>
            </a:r>
          </a:p>
          <a:p>
            <a:r>
              <a:rPr lang="en-US" sz="1700" dirty="0"/>
              <a:t>Community </a:t>
            </a:r>
            <a:r>
              <a:rPr lang="en-US" sz="1700" b="1" dirty="0"/>
              <a:t>Partnership Agreements </a:t>
            </a:r>
            <a:r>
              <a:rPr lang="en-US" sz="1700" dirty="0"/>
              <a:t>must be submitted along with the proposal.</a:t>
            </a:r>
          </a:p>
          <a:p>
            <a:r>
              <a:rPr lang="en-US" sz="1700" dirty="0"/>
              <a:t>Each Beacon must have an Advisory </a:t>
            </a:r>
            <a:r>
              <a:rPr lang="en-US" sz="1700" b="1" dirty="0"/>
              <a:t>Council</a:t>
            </a:r>
            <a:r>
              <a:rPr lang="en-US" sz="1700" dirty="0"/>
              <a:t> that meets at least four times a year.</a:t>
            </a:r>
          </a:p>
          <a:p>
            <a:r>
              <a:rPr lang="en-US" sz="1700" dirty="0"/>
              <a:t>To ensure that middle and high school-age youth have meaningful leadership opportunities, </a:t>
            </a:r>
            <a:r>
              <a:rPr lang="en-US" sz="1700" u="sng" dirty="0"/>
              <a:t>the Beacon would either ensure youth are adequately represented on the Advisory Council or establish a separate Youth Advisory Council</a:t>
            </a:r>
            <a:r>
              <a:rPr lang="en-US" sz="1700" dirty="0"/>
              <a:t>.</a:t>
            </a:r>
          </a:p>
          <a:p>
            <a:pPr marL="0" indent="0">
              <a:buNone/>
            </a:pPr>
            <a:endParaRPr lang="en-US" sz="1700" dirty="0"/>
          </a:p>
          <a:p>
            <a:pPr marL="0" indent="0">
              <a:buNone/>
            </a:pPr>
            <a:r>
              <a:rPr lang="en-US" sz="1700" b="1" dirty="0"/>
              <a:t>Reminder</a:t>
            </a:r>
            <a:r>
              <a:rPr lang="en-US" sz="1700" dirty="0"/>
              <a:t>:  Agreements must include description of services, type of services that will be provided and description of process for making referrals if the partnership involves referrals.</a:t>
            </a:r>
          </a:p>
          <a:p>
            <a:endParaRPr lang="en-US" sz="17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9408" y="0"/>
            <a:ext cx="3742592" cy="1871296"/>
          </a:xfrm>
          <a:prstGeom prst="rect">
            <a:avLst/>
          </a:prstGeom>
        </p:spPr>
      </p:pic>
    </p:spTree>
    <p:extLst>
      <p:ext uri="{BB962C8B-B14F-4D97-AF65-F5344CB8AC3E}">
        <p14:creationId xmlns:p14="http://schemas.microsoft.com/office/powerpoint/2010/main" val="921761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35016" y="304802"/>
            <a:ext cx="9202615" cy="1055076"/>
          </a:xfrm>
        </p:spPr>
        <p:txBody>
          <a:bodyPr anchor="t">
            <a:normAutofit fontScale="90000"/>
          </a:bodyPr>
          <a:lstStyle/>
          <a:p>
            <a:pPr>
              <a:spcBef>
                <a:spcPct val="20000"/>
              </a:spcBef>
            </a:pPr>
            <a:r>
              <a:rPr lang="en-US" sz="3600" b="1" kern="1200" dirty="0">
                <a:solidFill>
                  <a:srgbClr val="0070C0"/>
                </a:solidFill>
                <a:cs typeface="Arial" panose="020B0604020202020204" pitchFamily="34" charset="0"/>
              </a:rPr>
              <a:t>Office of Community Schools at the Department of Education </a:t>
            </a:r>
          </a:p>
        </p:txBody>
      </p:sp>
      <p:sp>
        <p:nvSpPr>
          <p:cNvPr id="6147" name="Content Placeholder 2"/>
          <p:cNvSpPr>
            <a:spLocks noGrp="1"/>
          </p:cNvSpPr>
          <p:nvPr>
            <p:ph idx="1"/>
          </p:nvPr>
        </p:nvSpPr>
        <p:spPr>
          <a:xfrm>
            <a:off x="1887414" y="1940119"/>
            <a:ext cx="9873269" cy="2584989"/>
          </a:xfrm>
        </p:spPr>
        <p:txBody>
          <a:bodyPr>
            <a:noAutofit/>
          </a:bodyPr>
          <a:lstStyle/>
          <a:p>
            <a:pPr marL="0" indent="0">
              <a:buNone/>
            </a:pPr>
            <a:r>
              <a:rPr lang="en-US" sz="2800" dirty="0">
                <a:solidFill>
                  <a:schemeClr val="tx1"/>
                </a:solidFill>
              </a:rPr>
              <a:t>The</a:t>
            </a:r>
            <a:r>
              <a:rPr lang="en-US" sz="2800" kern="1200" dirty="0">
                <a:solidFill>
                  <a:schemeClr val="tx1"/>
                </a:solidFill>
                <a:latin typeface="Arial" panose="020B0604020202020204" pitchFamily="34" charset="0"/>
                <a:cs typeface="Arial" panose="020B0604020202020204" pitchFamily="34" charset="0"/>
              </a:rPr>
              <a:t> </a:t>
            </a:r>
            <a:r>
              <a:rPr lang="en-US" sz="2800" dirty="0">
                <a:solidFill>
                  <a:schemeClr val="tx1"/>
                </a:solidFill>
              </a:rPr>
              <a:t>Office of Community Schools supports schools to work with Community Based Organizations (CBOs)  to become places where children have </a:t>
            </a:r>
            <a:r>
              <a:rPr lang="en-US" sz="2800" b="1" kern="1200" dirty="0">
                <a:solidFill>
                  <a:srgbClr val="E46C0A"/>
                </a:solidFill>
                <a:latin typeface="Arial" panose="020B0604020202020204" pitchFamily="34" charset="0"/>
                <a:cs typeface="Arial" panose="020B0604020202020204" pitchFamily="34" charset="0"/>
              </a:rPr>
              <a:t>opportunities to learn</a:t>
            </a:r>
            <a:r>
              <a:rPr lang="en-US" sz="2800" kern="1200" dirty="0">
                <a:solidFill>
                  <a:srgbClr val="00447D"/>
                </a:solidFill>
                <a:latin typeface="Arial" panose="020B0604020202020204" pitchFamily="34" charset="0"/>
                <a:cs typeface="Arial" panose="020B0604020202020204" pitchFamily="34" charset="0"/>
              </a:rPr>
              <a:t>,</a:t>
            </a:r>
            <a:r>
              <a:rPr lang="en-US" sz="2800" b="1" kern="1200" dirty="0">
                <a:solidFill>
                  <a:srgbClr val="FF9934"/>
                </a:solidFill>
                <a:latin typeface="Arial" panose="020B0604020202020204" pitchFamily="34" charset="0"/>
                <a:cs typeface="Arial" panose="020B0604020202020204" pitchFamily="34" charset="0"/>
              </a:rPr>
              <a:t> </a:t>
            </a:r>
            <a:r>
              <a:rPr lang="en-US" sz="2800" b="1" kern="1200" dirty="0">
                <a:solidFill>
                  <a:srgbClr val="E46C0A"/>
                </a:solidFill>
                <a:latin typeface="Arial" panose="020B0604020202020204" pitchFamily="34" charset="0"/>
                <a:cs typeface="Arial" panose="020B0604020202020204" pitchFamily="34" charset="0"/>
              </a:rPr>
              <a:t>gain skills</a:t>
            </a:r>
            <a:r>
              <a:rPr lang="en-US" sz="2800" kern="1200" dirty="0">
                <a:solidFill>
                  <a:srgbClr val="00447D"/>
                </a:solidFill>
                <a:latin typeface="Arial" panose="020B0604020202020204" pitchFamily="34" charset="0"/>
                <a:cs typeface="Arial" panose="020B0604020202020204" pitchFamily="34" charset="0"/>
              </a:rPr>
              <a:t>,</a:t>
            </a:r>
            <a:r>
              <a:rPr lang="en-US" sz="2800" kern="1200" dirty="0">
                <a:solidFill>
                  <a:srgbClr val="FF9934"/>
                </a:solidFill>
                <a:latin typeface="Arial" panose="020B0604020202020204" pitchFamily="34" charset="0"/>
                <a:cs typeface="Arial" panose="020B0604020202020204" pitchFamily="34" charset="0"/>
              </a:rPr>
              <a:t> </a:t>
            </a:r>
            <a:r>
              <a:rPr lang="en-US" sz="2800" b="1" kern="1200" dirty="0">
                <a:solidFill>
                  <a:srgbClr val="E46C0A"/>
                </a:solidFill>
                <a:latin typeface="Arial" panose="020B0604020202020204" pitchFamily="34" charset="0"/>
                <a:cs typeface="Arial" panose="020B0604020202020204" pitchFamily="34" charset="0"/>
              </a:rPr>
              <a:t>create joy </a:t>
            </a:r>
            <a:r>
              <a:rPr lang="en-US" sz="2800" dirty="0">
                <a:solidFill>
                  <a:schemeClr val="tx1"/>
                </a:solidFill>
              </a:rPr>
              <a:t>and have experiences that</a:t>
            </a:r>
            <a:r>
              <a:rPr lang="en-US" sz="2800" kern="1200" dirty="0">
                <a:solidFill>
                  <a:schemeClr val="tx1"/>
                </a:solidFill>
                <a:latin typeface="Arial" panose="020B0604020202020204" pitchFamily="34" charset="0"/>
                <a:cs typeface="Arial" panose="020B0604020202020204" pitchFamily="34" charset="0"/>
              </a:rPr>
              <a:t> </a:t>
            </a:r>
            <a:r>
              <a:rPr lang="en-US" sz="2800" b="1" kern="1200" dirty="0">
                <a:solidFill>
                  <a:srgbClr val="E46C0A"/>
                </a:solidFill>
                <a:latin typeface="Arial" panose="020B0604020202020204" pitchFamily="34" charset="0"/>
                <a:cs typeface="Arial" panose="020B0604020202020204" pitchFamily="34" charset="0"/>
              </a:rPr>
              <a:t>ignite curiosity </a:t>
            </a:r>
            <a:r>
              <a:rPr lang="en-US" sz="2800" dirty="0">
                <a:solidFill>
                  <a:schemeClr val="tx1"/>
                </a:solidFill>
              </a:rPr>
              <a:t>and allow children to discover their </a:t>
            </a:r>
            <a:r>
              <a:rPr lang="en-US" sz="2800" b="1" kern="1200" dirty="0">
                <a:solidFill>
                  <a:srgbClr val="E46C0A"/>
                </a:solidFill>
                <a:latin typeface="Arial" panose="020B0604020202020204" pitchFamily="34" charset="0"/>
                <a:cs typeface="Arial" panose="020B0604020202020204" pitchFamily="34" charset="0"/>
              </a:rPr>
              <a:t>passions and talents</a:t>
            </a:r>
            <a:r>
              <a:rPr lang="en-US" sz="2800" dirty="0">
                <a:solidFill>
                  <a:srgbClr val="542804"/>
                </a:solidFill>
              </a:rPr>
              <a:t>.  </a:t>
            </a:r>
          </a:p>
          <a:p>
            <a:pPr marL="0" indent="0"/>
            <a:endParaRPr lang="en-US" sz="1050" dirty="0">
              <a:solidFill>
                <a:srgbClr val="542804"/>
              </a:solidFill>
            </a:endParaRPr>
          </a:p>
          <a:p>
            <a:pPr indent="0"/>
            <a:endParaRPr lang="en-US" sz="2800" dirty="0">
              <a:solidFill>
                <a:srgbClr val="542804"/>
              </a:solidFill>
            </a:endParaRPr>
          </a:p>
          <a:p>
            <a:pPr marL="0" indent="0" algn="r">
              <a:lnSpc>
                <a:spcPct val="90000"/>
              </a:lnSpc>
              <a:buNone/>
              <a:defRPr/>
            </a:pPr>
            <a:endParaRPr lang="en-US" sz="2800" b="1" dirty="0">
              <a:solidFill>
                <a:srgbClr val="1458A0"/>
              </a:solidFill>
              <a:latin typeface="Calibri" pitchFamily="34" charset="0"/>
              <a:ea typeface="ＭＳ Ｐゴシック" pitchFamily="48" charset="-128"/>
            </a:endParaRPr>
          </a:p>
          <a:p>
            <a:pPr marL="0" indent="0" algn="r">
              <a:lnSpc>
                <a:spcPct val="90000"/>
              </a:lnSpc>
              <a:buNone/>
              <a:defRPr/>
            </a:pPr>
            <a:endParaRPr lang="en-US" sz="2800" b="1" dirty="0">
              <a:solidFill>
                <a:srgbClr val="1458A0"/>
              </a:solidFill>
              <a:latin typeface="Calibri" pitchFamily="34" charset="0"/>
              <a:ea typeface="ＭＳ Ｐゴシック" pitchFamily="48" charset="-128"/>
            </a:endParaRPr>
          </a:p>
        </p:txBody>
      </p:sp>
      <p:sp>
        <p:nvSpPr>
          <p:cNvPr id="4" name="Shape 164"/>
          <p:cNvSpPr txBox="1">
            <a:spLocks noGrp="1"/>
          </p:cNvSpPr>
          <p:nvPr>
            <p:ph type="sldNum" sz="quarter" idx="12"/>
          </p:nvPr>
        </p:nvSpPr>
        <p:spPr>
          <a:xfrm>
            <a:off x="10720918" y="6453187"/>
            <a:ext cx="1320799" cy="2286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200" b="1" i="0" u="none" strike="noStrike" cap="none" baseline="0">
                <a:solidFill>
                  <a:schemeClr val="lt1"/>
                </a:solidFill>
                <a:latin typeface="Arial"/>
                <a:ea typeface="Arial"/>
                <a:cs typeface="Arial"/>
                <a:sym typeface="Arial"/>
              </a:rPr>
              <a:t>18</a:t>
            </a:fld>
            <a:endParaRPr lang="en-US" sz="1200" b="1" i="0" u="none" strike="noStrike" cap="none" baseline="0">
              <a:solidFill>
                <a:schemeClr val="lt1"/>
              </a:solidFill>
              <a:latin typeface="Arial"/>
              <a:ea typeface="Arial"/>
              <a:cs typeface="Arial"/>
              <a:sym typeface="Aria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 r="-5469" b="33800"/>
          <a:stretch/>
        </p:blipFill>
        <p:spPr>
          <a:xfrm>
            <a:off x="8669216" y="6191627"/>
            <a:ext cx="3634226" cy="651066"/>
          </a:xfrm>
          <a:prstGeom prst="rect">
            <a:avLst/>
          </a:prstGeom>
        </p:spPr>
      </p:pic>
    </p:spTree>
    <p:extLst>
      <p:ext uri="{BB962C8B-B14F-4D97-AF65-F5344CB8AC3E}">
        <p14:creationId xmlns:p14="http://schemas.microsoft.com/office/powerpoint/2010/main" val="334687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033" y="459987"/>
            <a:ext cx="8911687" cy="1280890"/>
          </a:xfrm>
        </p:spPr>
        <p:txBody>
          <a:bodyPr/>
          <a:lstStyle/>
          <a:p>
            <a:r>
              <a:rPr lang="en-US" b="1" dirty="0">
                <a:solidFill>
                  <a:srgbClr val="0070C0"/>
                </a:solidFill>
              </a:rPr>
              <a:t>Community Partnership: </a:t>
            </a:r>
            <a:br>
              <a:rPr lang="en-US" b="1" dirty="0">
                <a:solidFill>
                  <a:srgbClr val="0070C0"/>
                </a:solidFill>
              </a:rPr>
            </a:br>
            <a:r>
              <a:rPr lang="en-US" i="1" dirty="0">
                <a:solidFill>
                  <a:srgbClr val="0070C0"/>
                </a:solidFill>
              </a:rPr>
              <a:t>School/CBO</a:t>
            </a:r>
          </a:p>
        </p:txBody>
      </p:sp>
      <p:sp>
        <p:nvSpPr>
          <p:cNvPr id="3" name="Content Placeholder 2"/>
          <p:cNvSpPr>
            <a:spLocks noGrp="1"/>
          </p:cNvSpPr>
          <p:nvPr>
            <p:ph idx="1"/>
          </p:nvPr>
        </p:nvSpPr>
        <p:spPr>
          <a:xfrm>
            <a:off x="1721704" y="1723292"/>
            <a:ext cx="9462111" cy="4806462"/>
          </a:xfrm>
        </p:spPr>
        <p:txBody>
          <a:bodyPr>
            <a:normAutofit fontScale="85000" lnSpcReduction="20000"/>
          </a:bodyPr>
          <a:lstStyle/>
          <a:p>
            <a:pPr marL="0" indent="0">
              <a:buNone/>
            </a:pPr>
            <a:r>
              <a:rPr lang="en-US" dirty="0"/>
              <a:t>A positive and productive relationship between the Beacon and its host schools is fundamental to program success.</a:t>
            </a:r>
          </a:p>
          <a:p>
            <a:pPr>
              <a:buFont typeface="+mj-lt"/>
              <a:buAutoNum type="arabicPeriod"/>
            </a:pPr>
            <a:r>
              <a:rPr lang="en-US" b="1" dirty="0">
                <a:solidFill>
                  <a:srgbClr val="0070C0"/>
                </a:solidFill>
              </a:rPr>
              <a:t>School Partnership Agreement (SPA) </a:t>
            </a:r>
            <a:r>
              <a:rPr lang="en-US" dirty="0"/>
              <a:t>is a minimum requirement for the RFP. </a:t>
            </a:r>
          </a:p>
          <a:p>
            <a:pPr>
              <a:buFont typeface="+mj-lt"/>
              <a:buAutoNum type="arabicPeriod"/>
            </a:pPr>
            <a:r>
              <a:rPr lang="en-US" dirty="0"/>
              <a:t>Principals will need to sign off on a </a:t>
            </a:r>
            <a:r>
              <a:rPr lang="en-US" b="1" u="sng" dirty="0">
                <a:solidFill>
                  <a:srgbClr val="0070C0"/>
                </a:solidFill>
              </a:rPr>
              <a:t>School Partnership Agreement </a:t>
            </a:r>
            <a:r>
              <a:rPr lang="en-US" dirty="0"/>
              <a:t>(SPA) and proposals will not be considered without the principal’s signature. Principal’s have the option of signing </a:t>
            </a:r>
            <a:r>
              <a:rPr lang="en-US" u="sng" dirty="0"/>
              <a:t>multiple SPAs </a:t>
            </a:r>
            <a:r>
              <a:rPr lang="en-US" dirty="0"/>
              <a:t>– each of the proposals will be considered. The proposal with the highest score will be awarded a Beacon contract. </a:t>
            </a:r>
          </a:p>
          <a:p>
            <a:pPr>
              <a:buFont typeface="+mj-lt"/>
              <a:buAutoNum type="arabicPeriod"/>
            </a:pPr>
            <a:r>
              <a:rPr lang="en-US" dirty="0"/>
              <a:t>The Office of Community Schools has worked with DYCD to prioritize and strengthen relationships in this new RFP – for instance, the host school Principal and CBO leadership will be expected to work collaboratively in defining and establishing Beacon Director expectations including but not limited to being </a:t>
            </a:r>
            <a:r>
              <a:rPr lang="en-US" u="sng" dirty="0"/>
              <a:t>part of the hiring process</a:t>
            </a:r>
            <a:r>
              <a:rPr lang="en-US" dirty="0"/>
              <a:t>. Additional items include but are not limited to:  </a:t>
            </a:r>
          </a:p>
          <a:p>
            <a:pPr lvl="1"/>
            <a:r>
              <a:rPr lang="en-US" dirty="0"/>
              <a:t>Principal </a:t>
            </a:r>
            <a:r>
              <a:rPr lang="en-US" u="sng" dirty="0"/>
              <a:t>identifying a liaison </a:t>
            </a:r>
            <a:r>
              <a:rPr lang="en-US" dirty="0"/>
              <a:t>from his/her staff to facilitate ongoing communication.</a:t>
            </a:r>
          </a:p>
          <a:p>
            <a:pPr lvl="1"/>
            <a:r>
              <a:rPr lang="en-US" dirty="0"/>
              <a:t>Beacon Director being </a:t>
            </a:r>
            <a:r>
              <a:rPr lang="en-US" u="sng" dirty="0"/>
              <a:t>part of school governance structure</a:t>
            </a:r>
            <a:r>
              <a:rPr lang="en-US" dirty="0"/>
              <a:t>.</a:t>
            </a:r>
          </a:p>
          <a:p>
            <a:pPr lvl="1"/>
            <a:r>
              <a:rPr lang="en-US" dirty="0"/>
              <a:t>Established </a:t>
            </a:r>
            <a:r>
              <a:rPr lang="en-US" u="sng" dirty="0"/>
              <a:t>regularly scheduled meetings with Principal or designee</a:t>
            </a:r>
            <a:r>
              <a:rPr lang="en-US" dirty="0"/>
              <a:t>.</a:t>
            </a:r>
          </a:p>
          <a:p>
            <a:pPr lvl="1"/>
            <a:r>
              <a:rPr lang="en-US" u="sng" dirty="0"/>
              <a:t>Identifying allocated space </a:t>
            </a:r>
            <a:r>
              <a:rPr lang="en-US" dirty="0"/>
              <a:t>including but not limited to classrooms and resources.</a:t>
            </a:r>
          </a:p>
          <a:p>
            <a:pPr lvl="1"/>
            <a:endParaRPr lang="en-US" dirty="0"/>
          </a:p>
          <a:p>
            <a:pPr marL="0" indent="0">
              <a:buNone/>
            </a:pPr>
            <a:r>
              <a:rPr lang="en-US" b="1" u="sng" dirty="0"/>
              <a:t>Note</a:t>
            </a:r>
            <a:r>
              <a:rPr lang="en-US" dirty="0"/>
              <a:t>: The partnership between the proposed provider and the school/community must be clearly described and demonstrated in the proposal.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9912" y="128953"/>
            <a:ext cx="2212896" cy="1969477"/>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1628" y="6205536"/>
            <a:ext cx="36401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70C0"/>
                </a:solidFill>
              </a:rPr>
              <a:t>Beacon Community Center</a:t>
            </a:r>
          </a:p>
        </p:txBody>
      </p:sp>
      <p:sp>
        <p:nvSpPr>
          <p:cNvPr id="3" name="Subtitle 2"/>
          <p:cNvSpPr>
            <a:spLocks noGrp="1"/>
          </p:cNvSpPr>
          <p:nvPr>
            <p:ph type="subTitle" idx="1"/>
          </p:nvPr>
        </p:nvSpPr>
        <p:spPr/>
        <p:txBody>
          <a:bodyPr/>
          <a:lstStyle/>
          <a:p>
            <a:pPr>
              <a:spcBef>
                <a:spcPts val="0"/>
              </a:spcBef>
            </a:pPr>
            <a:r>
              <a:rPr lang="en-US" dirty="0"/>
              <a:t>Pre-Proposal Conference</a:t>
            </a:r>
          </a:p>
          <a:p>
            <a:pPr>
              <a:spcBef>
                <a:spcPts val="0"/>
              </a:spcBef>
            </a:pPr>
            <a:r>
              <a:rPr lang="en-US" dirty="0"/>
              <a:t>April 3, 2019</a:t>
            </a:r>
          </a:p>
        </p:txBody>
      </p:sp>
    </p:spTree>
    <p:extLst>
      <p:ext uri="{BB962C8B-B14F-4D97-AF65-F5344CB8AC3E}">
        <p14:creationId xmlns:p14="http://schemas.microsoft.com/office/powerpoint/2010/main" val="195901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54" y="246185"/>
            <a:ext cx="9413631" cy="1266092"/>
          </a:xfrm>
        </p:spPr>
        <p:txBody>
          <a:bodyPr>
            <a:normAutofit fontScale="90000"/>
          </a:bodyPr>
          <a:lstStyle/>
          <a:p>
            <a:r>
              <a:rPr lang="en-US" altLang="en-US" b="1" dirty="0">
                <a:solidFill>
                  <a:schemeClr val="tx2"/>
                </a:solidFill>
                <a:effectLst>
                  <a:outerShdw blurRad="31750" dist="25400" dir="5400000" algn="tl" rotWithShape="0">
                    <a:srgbClr val="000000">
                      <a:alpha val="25000"/>
                    </a:srgbClr>
                  </a:outerShdw>
                </a:effectLst>
                <a:latin typeface="Calibri" panose="020F0502020204030204" pitchFamily="34" charset="0"/>
              </a:rPr>
              <a:t>	IMPORTANT INFORMATION </a:t>
            </a:r>
            <a:br>
              <a:rPr lang="en-US" b="1" dirty="0">
                <a:solidFill>
                  <a:schemeClr val="tx2"/>
                </a:solidFill>
                <a:effectLst>
                  <a:outerShdw blurRad="31750" dist="25400" dir="5400000" algn="tl" rotWithShape="0">
                    <a:srgbClr val="000000">
                      <a:alpha val="25000"/>
                    </a:srgbClr>
                  </a:outerShdw>
                </a:effectLst>
                <a:latin typeface="Calibri" panose="020F0502020204030204" pitchFamily="34" charset="0"/>
              </a:rPr>
            </a:br>
            <a:r>
              <a:rPr lang="en-US" b="1" dirty="0">
                <a:solidFill>
                  <a:schemeClr val="tx2"/>
                </a:solidFill>
                <a:effectLst>
                  <a:outerShdw blurRad="31750" dist="25400" dir="5400000" algn="tl" rotWithShape="0">
                    <a:srgbClr val="000000">
                      <a:alpha val="25000"/>
                    </a:srgbClr>
                  </a:outerShdw>
                </a:effectLst>
                <a:latin typeface="Calibri" panose="020F0502020204030204" pitchFamily="34" charset="0"/>
              </a:rPr>
              <a:t>	</a:t>
            </a:r>
            <a:r>
              <a:rPr lang="en-US" altLang="en-US" b="1" dirty="0">
                <a:solidFill>
                  <a:srgbClr val="000000"/>
                </a:solidFill>
                <a:latin typeface="Arial Black" panose="020B0A04020102020204" pitchFamily="34" charset="0"/>
                <a:cs typeface="Arial" panose="020B0604020202020204" pitchFamily="34" charset="0"/>
              </a:rPr>
              <a:t>NYC</a:t>
            </a:r>
            <a:r>
              <a:rPr lang="en-US" altLang="en-US" b="1" dirty="0">
                <a:solidFill>
                  <a:srgbClr val="000000"/>
                </a:solidFill>
                <a:latin typeface="Arial Black" panose="020B0A04020102020204" pitchFamily="34" charset="0"/>
              </a:rPr>
              <a:t> Liability Insurance Requirement</a:t>
            </a:r>
            <a:br>
              <a:rPr lang="en-US" dirty="0"/>
            </a:br>
            <a:endParaRPr lang="en-US" dirty="0"/>
          </a:p>
        </p:txBody>
      </p:sp>
      <p:sp>
        <p:nvSpPr>
          <p:cNvPr id="3" name="Content Placeholder 2"/>
          <p:cNvSpPr>
            <a:spLocks noGrp="1"/>
          </p:cNvSpPr>
          <p:nvPr>
            <p:ph idx="1"/>
          </p:nvPr>
        </p:nvSpPr>
        <p:spPr>
          <a:xfrm>
            <a:off x="1641232" y="1512277"/>
            <a:ext cx="9272954" cy="3364524"/>
          </a:xfrm>
        </p:spPr>
        <p:txBody>
          <a:bodyPr/>
          <a:lstStyle/>
          <a:p>
            <a:pPr lvl="0">
              <a:spcAft>
                <a:spcPts val="600"/>
              </a:spcAft>
              <a:buFont typeface="Arial" panose="020B0604020202020204" pitchFamily="34" charset="0"/>
              <a:buChar char="•"/>
              <a:defRPr/>
            </a:pPr>
            <a:r>
              <a:rPr lang="en-US" altLang="en-US" b="1" kern="0" dirty="0">
                <a:solidFill>
                  <a:srgbClr val="000000"/>
                </a:solidFill>
              </a:rPr>
              <a:t>Commercial General Liability</a:t>
            </a:r>
            <a:r>
              <a:rPr lang="en-US" altLang="en-US" kern="0" dirty="0">
                <a:solidFill>
                  <a:srgbClr val="000000"/>
                </a:solidFill>
              </a:rPr>
              <a:t> </a:t>
            </a:r>
          </a:p>
          <a:p>
            <a:pPr marL="1085850" lvl="1" indent="-342900">
              <a:spcAft>
                <a:spcPts val="600"/>
              </a:spcAft>
              <a:buFont typeface="Arial" panose="020B0604020202020204" pitchFamily="34" charset="0"/>
              <a:buChar char="•"/>
              <a:defRPr/>
            </a:pPr>
            <a:r>
              <a:rPr lang="en-US" altLang="en-US" kern="0" dirty="0">
                <a:solidFill>
                  <a:srgbClr val="000000"/>
                </a:solidFill>
              </a:rPr>
              <a:t>$1 million </a:t>
            </a:r>
            <a:r>
              <a:rPr lang="en-US" altLang="en-US" dirty="0">
                <a:solidFill>
                  <a:srgbClr val="000000"/>
                </a:solidFill>
              </a:rPr>
              <a:t>per occurrence </a:t>
            </a:r>
            <a:r>
              <a:rPr lang="en-US" altLang="en-US" kern="0" dirty="0">
                <a:solidFill>
                  <a:srgbClr val="000000"/>
                </a:solidFill>
              </a:rPr>
              <a:t>and $2 million aggregate; </a:t>
            </a:r>
          </a:p>
          <a:p>
            <a:pPr lvl="0">
              <a:spcAft>
                <a:spcPts val="600"/>
              </a:spcAft>
              <a:buFont typeface="Arial" panose="020B0604020202020204" pitchFamily="34" charset="0"/>
              <a:buChar char="•"/>
              <a:defRPr/>
            </a:pPr>
            <a:r>
              <a:rPr lang="en-US" altLang="en-US" b="1" kern="0" dirty="0">
                <a:solidFill>
                  <a:srgbClr val="000000"/>
                </a:solidFill>
              </a:rPr>
              <a:t>Motor Vehicle Liability </a:t>
            </a:r>
            <a:r>
              <a:rPr lang="en-US" altLang="en-US" kern="0" dirty="0">
                <a:solidFill>
                  <a:srgbClr val="000000"/>
                </a:solidFill>
              </a:rPr>
              <a:t>(if applicable)</a:t>
            </a:r>
            <a:r>
              <a:rPr lang="en-US" altLang="en-US" b="1" kern="0" dirty="0">
                <a:solidFill>
                  <a:srgbClr val="000000"/>
                </a:solidFill>
              </a:rPr>
              <a:t> </a:t>
            </a:r>
          </a:p>
          <a:p>
            <a:pPr marL="1085850" lvl="1" indent="-342900">
              <a:spcAft>
                <a:spcPts val="600"/>
              </a:spcAft>
              <a:buFont typeface="Arial" panose="020B0604020202020204" pitchFamily="34" charset="0"/>
              <a:buChar char="•"/>
              <a:defRPr/>
            </a:pPr>
            <a:r>
              <a:rPr lang="en-US" altLang="en-US" kern="0" dirty="0">
                <a:solidFill>
                  <a:srgbClr val="000000"/>
                </a:solidFill>
              </a:rPr>
              <a:t>$1 million </a:t>
            </a:r>
            <a:r>
              <a:rPr lang="en-US" dirty="0"/>
              <a:t>per accident combined single limit</a:t>
            </a:r>
            <a:r>
              <a:rPr lang="en-US" altLang="en-US" kern="0" dirty="0">
                <a:solidFill>
                  <a:srgbClr val="000000"/>
                </a:solidFill>
              </a:rPr>
              <a:t>; </a:t>
            </a:r>
          </a:p>
          <a:p>
            <a:pPr>
              <a:spcAft>
                <a:spcPts val="600"/>
              </a:spcAft>
              <a:buFont typeface="Arial" panose="020B0604020202020204" pitchFamily="34" charset="0"/>
              <a:buChar char="•"/>
              <a:defRPr/>
            </a:pPr>
            <a:r>
              <a:rPr lang="en-US" altLang="en-US" b="1" kern="0" dirty="0">
                <a:solidFill>
                  <a:srgbClr val="000000"/>
                </a:solidFill>
              </a:rPr>
              <a:t>Workers’ compensation </a:t>
            </a:r>
          </a:p>
          <a:p>
            <a:pPr>
              <a:spcAft>
                <a:spcPts val="600"/>
              </a:spcAft>
              <a:buFont typeface="Arial" panose="020B0604020202020204" pitchFamily="34" charset="0"/>
              <a:buChar char="•"/>
              <a:defRPr/>
            </a:pPr>
            <a:r>
              <a:rPr lang="en-US" b="1" kern="0" dirty="0">
                <a:solidFill>
                  <a:srgbClr val="000000"/>
                </a:solidFill>
              </a:rPr>
              <a:t>Employer’s liability Insurance</a:t>
            </a:r>
          </a:p>
          <a:p>
            <a:pPr>
              <a:spcAft>
                <a:spcPts val="600"/>
              </a:spcAft>
              <a:buFont typeface="Arial" panose="020B0604020202020204" pitchFamily="34" charset="0"/>
              <a:buChar char="•"/>
              <a:defRPr/>
            </a:pPr>
            <a:r>
              <a:rPr lang="en-US" b="1" kern="0" dirty="0">
                <a:solidFill>
                  <a:srgbClr val="000000"/>
                </a:solidFill>
              </a:rPr>
              <a:t>Disability benefits Insurance</a:t>
            </a:r>
          </a:p>
          <a:p>
            <a:endParaRPr lang="en-US" dirty="0"/>
          </a:p>
        </p:txBody>
      </p:sp>
      <p:sp>
        <p:nvSpPr>
          <p:cNvPr id="6" name="TextBox 5"/>
          <p:cNvSpPr txBox="1"/>
          <p:nvPr/>
        </p:nvSpPr>
        <p:spPr>
          <a:xfrm>
            <a:off x="2016369" y="4900246"/>
            <a:ext cx="9777046" cy="1200329"/>
          </a:xfrm>
          <a:prstGeom prst="rect">
            <a:avLst/>
          </a:prstGeom>
          <a:noFill/>
        </p:spPr>
        <p:txBody>
          <a:bodyPr wrap="square" rtlCol="0">
            <a:spAutoFit/>
          </a:bodyPr>
          <a:lstStyle/>
          <a:p>
            <a:pPr marL="342900" lvl="0" indent="-342900">
              <a:buFont typeface="Arial" panose="020B0604020202020204" pitchFamily="34" charset="0"/>
              <a:buChar char="•"/>
              <a:defRPr/>
            </a:pPr>
            <a:r>
              <a:rPr lang="en-US" altLang="en-US" kern="0" dirty="0">
                <a:solidFill>
                  <a:srgbClr val="000000"/>
                </a:solidFill>
              </a:rPr>
              <a:t>An </a:t>
            </a:r>
            <a:r>
              <a:rPr lang="en-US" altLang="en-US" b="1" kern="0" dirty="0">
                <a:solidFill>
                  <a:srgbClr val="000000"/>
                </a:solidFill>
              </a:rPr>
              <a:t>original </a:t>
            </a:r>
            <a:r>
              <a:rPr lang="en-US" dirty="0"/>
              <a:t>certificate of insurance naming the City of New York, including its officials and employees, as an additional insured</a:t>
            </a:r>
            <a:r>
              <a:rPr lang="en-US" altLang="en-US" kern="0" dirty="0">
                <a:solidFill>
                  <a:srgbClr val="000000"/>
                </a:solidFill>
              </a:rPr>
              <a:t>. </a:t>
            </a:r>
          </a:p>
          <a:p>
            <a:pPr marL="342900" lvl="0" indent="-342900">
              <a:buFont typeface="Arial" panose="020B0604020202020204" pitchFamily="34" charset="0"/>
              <a:buChar char="•"/>
              <a:defRPr/>
            </a:pPr>
            <a:r>
              <a:rPr lang="en-US" altLang="en-US" kern="0" dirty="0">
                <a:solidFill>
                  <a:srgbClr val="000000"/>
                </a:solidFill>
              </a:rPr>
              <a:t>DYCD will not be able to proceed with processing an awarded contract until it has obtained proof of the necessary insurance coverage.</a:t>
            </a:r>
            <a:endParaRPr lang="en-US" altLang="en-US" b="1" kern="0" dirty="0">
              <a:solidFill>
                <a:srgbClr val="000000"/>
              </a:solidFill>
              <a:latin typeface="Arial Black" pitchFamily="34" charset="0"/>
            </a:endParaRPr>
          </a:p>
        </p:txBody>
      </p:sp>
    </p:spTree>
    <p:extLst>
      <p:ext uri="{BB962C8B-B14F-4D97-AF65-F5344CB8AC3E}">
        <p14:creationId xmlns:p14="http://schemas.microsoft.com/office/powerpoint/2010/main" val="2961241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solidFill>
                  <a:srgbClr val="0070C0"/>
                </a:solidFill>
              </a:rPr>
              <a:t>POST AWARD REQUIREMENTS </a:t>
            </a:r>
            <a:endParaRPr lang="en-US" b="1" dirty="0">
              <a:solidFill>
                <a:srgbClr val="0070C0"/>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3425" y="1828799"/>
            <a:ext cx="10238575" cy="342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12832" y="2754923"/>
            <a:ext cx="7104184" cy="1453662"/>
          </a:xfrm>
        </p:spPr>
        <p:txBody>
          <a:bodyPr/>
          <a:lstStyle/>
          <a:p>
            <a:pPr marL="109728" lvl="0" indent="0" algn="ctr" defTabSz="914400">
              <a:spcBef>
                <a:spcPts val="400"/>
              </a:spcBef>
              <a:buClr>
                <a:srgbClr val="6076B4"/>
              </a:buClr>
              <a:buSzPct val="68000"/>
              <a:buNone/>
            </a:pPr>
            <a:r>
              <a:rPr lang="en-US" altLang="en-US" sz="6000" b="1" dirty="0">
                <a:solidFill>
                  <a:prstClr val="black"/>
                </a:solidFill>
                <a:latin typeface="Arial" panose="020B0604020202020204" pitchFamily="34" charset="0"/>
                <a:cs typeface="Arial" panose="020B0604020202020204" pitchFamily="34" charset="0"/>
              </a:rPr>
              <a:t>Questions?</a:t>
            </a:r>
            <a:endParaRPr lang="en-US" sz="6000" dirty="0">
              <a:solidFill>
                <a:prstClr val="black"/>
              </a:solidFill>
              <a:latin typeface="Lucida Sans Unicode"/>
            </a:endParaRPr>
          </a:p>
          <a:p>
            <a:pPr marL="0" indent="0">
              <a:buNone/>
            </a:pPr>
            <a:endParaRPr lang="en-US" dirty="0"/>
          </a:p>
        </p:txBody>
      </p:sp>
      <p:sp>
        <p:nvSpPr>
          <p:cNvPr id="4" name="TextBox 3"/>
          <p:cNvSpPr txBox="1"/>
          <p:nvPr/>
        </p:nvSpPr>
        <p:spPr>
          <a:xfrm>
            <a:off x="2309446" y="4783015"/>
            <a:ext cx="7995139" cy="369332"/>
          </a:xfrm>
          <a:prstGeom prst="rect">
            <a:avLst/>
          </a:prstGeom>
          <a:noFill/>
        </p:spPr>
        <p:txBody>
          <a:bodyPr wrap="square" rtlCol="0">
            <a:spAutoFit/>
          </a:bodyPr>
          <a:lstStyle/>
          <a:p>
            <a:pPr algn="ctr">
              <a:spcBef>
                <a:spcPct val="0"/>
              </a:spcBef>
            </a:pPr>
            <a:r>
              <a:rPr lang="en-US" altLang="en-US" dirty="0">
                <a:solidFill>
                  <a:srgbClr val="002060"/>
                </a:solidFill>
                <a:latin typeface="Arial" panose="020B0604020202020204" pitchFamily="34" charset="0"/>
                <a:cs typeface="Arial" panose="020B0604020202020204" pitchFamily="34" charset="0"/>
                <a:hlinkClick r:id="rId2"/>
              </a:rPr>
              <a:t>RFPquestions@dycd.nyc.gov</a:t>
            </a:r>
            <a:endParaRPr lang="en-US" alt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13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70C0"/>
                </a:solidFill>
              </a:rPr>
              <a:t>Agenda</a:t>
            </a:r>
            <a:endParaRPr lang="en-US" b="1" dirty="0">
              <a:solidFill>
                <a:srgbClr val="0070C0"/>
              </a:solidFill>
            </a:endParaRPr>
          </a:p>
        </p:txBody>
      </p:sp>
      <p:sp>
        <p:nvSpPr>
          <p:cNvPr id="3" name="Content Placeholder 2"/>
          <p:cNvSpPr>
            <a:spLocks noGrp="1"/>
          </p:cNvSpPr>
          <p:nvPr>
            <p:ph idx="1"/>
          </p:nvPr>
        </p:nvSpPr>
        <p:spPr/>
        <p:txBody>
          <a:bodyPr/>
          <a:lstStyle/>
          <a:p>
            <a:pPr marL="566928" indent="-457200">
              <a:buFont typeface="Arial" panose="020B0604020202020204" pitchFamily="34" charset="0"/>
              <a:buChar char="•"/>
              <a:defRPr/>
            </a:pPr>
            <a:r>
              <a:rPr lang="en-US" dirty="0"/>
              <a:t>Welcome and Timeline</a:t>
            </a:r>
          </a:p>
          <a:p>
            <a:pPr marL="109728">
              <a:defRPr/>
            </a:pPr>
            <a:endParaRPr lang="en-US" dirty="0"/>
          </a:p>
          <a:p>
            <a:pPr marL="566928" indent="-457200">
              <a:buFont typeface="Arial" panose="020B0604020202020204" pitchFamily="34" charset="0"/>
              <a:buChar char="•"/>
              <a:defRPr/>
            </a:pPr>
            <a:r>
              <a:rPr lang="en-US" dirty="0"/>
              <a:t>Pre-Qualifying and Proposal Submission</a:t>
            </a:r>
          </a:p>
          <a:p>
            <a:pPr marL="566928" indent="-457200">
              <a:buFont typeface="Arial" panose="020B0604020202020204" pitchFamily="34" charset="0"/>
              <a:buChar char="•"/>
              <a:defRPr/>
            </a:pPr>
            <a:endParaRPr lang="en-US" dirty="0"/>
          </a:p>
          <a:p>
            <a:pPr marL="566928" indent="-457200">
              <a:buFont typeface="Arial" panose="020B0604020202020204" pitchFamily="34" charset="0"/>
              <a:buChar char="•"/>
              <a:defRPr/>
            </a:pPr>
            <a:r>
              <a:rPr lang="en-US" dirty="0"/>
              <a:t>Program Expectations</a:t>
            </a:r>
          </a:p>
          <a:p>
            <a:pPr marL="566928" indent="-457200">
              <a:buFont typeface="Arial" panose="020B0604020202020204" pitchFamily="34" charset="0"/>
              <a:buChar char="•"/>
              <a:defRPr/>
            </a:pPr>
            <a:endParaRPr lang="en-US" dirty="0"/>
          </a:p>
          <a:p>
            <a:pPr marL="566928" indent="-457200">
              <a:buFont typeface="Arial" panose="020B0604020202020204" pitchFamily="34" charset="0"/>
              <a:buChar char="•"/>
              <a:defRPr/>
            </a:pPr>
            <a:r>
              <a:rPr lang="en-US" dirty="0"/>
              <a:t>Post Award Requirements</a:t>
            </a:r>
          </a:p>
          <a:p>
            <a:pPr marL="109728">
              <a:defRPr/>
            </a:pPr>
            <a:endParaRPr lang="en-US" dirty="0"/>
          </a:p>
          <a:p>
            <a:pPr marL="566928" indent="-457200">
              <a:buFont typeface="Arial" panose="020B0604020202020204" pitchFamily="34" charset="0"/>
              <a:buChar char="•"/>
              <a:defRPr/>
            </a:pPr>
            <a:r>
              <a:rPr lang="en-US" dirty="0"/>
              <a:t>Question and Answer Session</a:t>
            </a:r>
          </a:p>
          <a:p>
            <a:endParaRPr lang="en-US" dirty="0"/>
          </a:p>
        </p:txBody>
      </p:sp>
    </p:spTree>
    <p:extLst>
      <p:ext uri="{BB962C8B-B14F-4D97-AF65-F5344CB8AC3E}">
        <p14:creationId xmlns:p14="http://schemas.microsoft.com/office/powerpoint/2010/main" val="262402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Timeline</a:t>
            </a:r>
          </a:p>
        </p:txBody>
      </p:sp>
      <p:sp>
        <p:nvSpPr>
          <p:cNvPr id="3" name="Content Placeholder 2"/>
          <p:cNvSpPr>
            <a:spLocks noGrp="1"/>
          </p:cNvSpPr>
          <p:nvPr>
            <p:ph idx="1"/>
          </p:nvPr>
        </p:nvSpPr>
        <p:spPr>
          <a:xfrm>
            <a:off x="2414954" y="1453662"/>
            <a:ext cx="9089658" cy="4457560"/>
          </a:xfrm>
        </p:spPr>
        <p:txBody>
          <a:bodyPr>
            <a:normAutofit fontScale="32500" lnSpcReduction="20000"/>
          </a:bodyPr>
          <a:lstStyle/>
          <a:p>
            <a:pPr marL="452628">
              <a:lnSpc>
                <a:spcPct val="200000"/>
              </a:lnSpc>
              <a:buFont typeface="Arial" panose="020B0604020202020204" pitchFamily="34" charset="0"/>
              <a:buChar char="•"/>
              <a:defRPr/>
            </a:pPr>
            <a:r>
              <a:rPr lang="en-US" sz="8000" dirty="0"/>
              <a:t>Proposal Due Date: </a:t>
            </a:r>
            <a:r>
              <a:rPr lang="en-US" sz="8000" b="1" dirty="0"/>
              <a:t>April 24, 2019 at 2:00 pm</a:t>
            </a:r>
          </a:p>
          <a:p>
            <a:pPr marL="452628">
              <a:lnSpc>
                <a:spcPct val="200000"/>
              </a:lnSpc>
              <a:buFont typeface="Arial" panose="020B0604020202020204" pitchFamily="34" charset="0"/>
              <a:buChar char="•"/>
              <a:defRPr/>
            </a:pPr>
            <a:r>
              <a:rPr lang="en-US" sz="8000" dirty="0"/>
              <a:t>Award Announcement: </a:t>
            </a:r>
            <a:r>
              <a:rPr lang="en-US" sz="8000" b="1" dirty="0"/>
              <a:t>Spring 2019</a:t>
            </a:r>
          </a:p>
          <a:p>
            <a:pPr marL="452628">
              <a:lnSpc>
                <a:spcPct val="200000"/>
              </a:lnSpc>
              <a:buFont typeface="Arial" panose="020B0604020202020204" pitchFamily="34" charset="0"/>
              <a:buChar char="•"/>
              <a:defRPr/>
            </a:pPr>
            <a:r>
              <a:rPr lang="en-US" sz="8000" dirty="0"/>
              <a:t>Contract Term: </a:t>
            </a:r>
            <a:r>
              <a:rPr lang="en-US" sz="8000" b="1" dirty="0"/>
              <a:t>July 1, 2019 – June 30, 2023</a:t>
            </a:r>
          </a:p>
          <a:p>
            <a:pPr marL="452628">
              <a:lnSpc>
                <a:spcPct val="200000"/>
              </a:lnSpc>
              <a:buFont typeface="Arial" panose="020B0604020202020204" pitchFamily="34" charset="0"/>
              <a:buChar char="•"/>
              <a:defRPr/>
            </a:pPr>
            <a:r>
              <a:rPr lang="en-US" sz="8000" dirty="0"/>
              <a:t>Questions: </a:t>
            </a:r>
            <a:r>
              <a:rPr lang="en-US" sz="8000" dirty="0">
                <a:hlinkClick r:id="rId2"/>
              </a:rPr>
              <a:t>RFPquestions@dycd.nyc.gov</a:t>
            </a:r>
            <a:r>
              <a:rPr lang="en-US" sz="8000" dirty="0"/>
              <a:t>  </a:t>
            </a:r>
          </a:p>
          <a:p>
            <a:pPr marL="566928" lvl="1">
              <a:lnSpc>
                <a:spcPct val="200000"/>
              </a:lnSpc>
              <a:defRPr/>
            </a:pPr>
            <a:r>
              <a:rPr lang="en-US" sz="7600" dirty="0"/>
              <a:t>(Questions must be received by </a:t>
            </a:r>
            <a:r>
              <a:rPr lang="en-US" sz="7200" b="1" dirty="0"/>
              <a:t>April 12, 2019</a:t>
            </a:r>
            <a:r>
              <a:rPr lang="en-US" sz="7600" dirty="0"/>
              <a:t>)</a:t>
            </a:r>
          </a:p>
          <a:p>
            <a:endParaRPr lang="en-US" dirty="0"/>
          </a:p>
        </p:txBody>
      </p:sp>
    </p:spTree>
    <p:extLst>
      <p:ext uri="{BB962C8B-B14F-4D97-AF65-F5344CB8AC3E}">
        <p14:creationId xmlns:p14="http://schemas.microsoft.com/office/powerpoint/2010/main" val="237525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pPr/>
              <a:t>5</a:t>
            </a:fld>
            <a:endParaRPr lang="en-US" dirty="0"/>
          </a:p>
        </p:txBody>
      </p:sp>
      <p:sp>
        <p:nvSpPr>
          <p:cNvPr id="3" name="Subtitle 2"/>
          <p:cNvSpPr>
            <a:spLocks noGrp="1"/>
          </p:cNvSpPr>
          <p:nvPr>
            <p:ph type="subTitle" idx="1"/>
          </p:nvPr>
        </p:nvSpPr>
        <p:spPr/>
        <p:txBody>
          <a:bodyPr/>
          <a:lstStyle/>
          <a:p>
            <a:r>
              <a:rPr lang="en-US" dirty="0"/>
              <a:t>PROPOSING IN HHS ACCELERATOR</a:t>
            </a:r>
          </a:p>
        </p:txBody>
      </p:sp>
      <p:sp>
        <p:nvSpPr>
          <p:cNvPr id="6" name="Content Placeholder 5"/>
          <p:cNvSpPr>
            <a:spLocks noGrp="1"/>
          </p:cNvSpPr>
          <p:nvPr>
            <p:ph sz="quarter" idx="13"/>
          </p:nvPr>
        </p:nvSpPr>
        <p:spPr/>
        <p:txBody>
          <a:bodyPr>
            <a:normAutofit/>
          </a:bodyPr>
          <a:lstStyle/>
          <a:p>
            <a:r>
              <a:rPr lang="en-US" dirty="0"/>
              <a:t>The HHS Accelerator System was launched to simplify and improve the competitive contract process for Health and Human Service providers.</a:t>
            </a:r>
          </a:p>
          <a:p>
            <a:endParaRPr lang="en-US" dirty="0"/>
          </a:p>
        </p:txBody>
      </p:sp>
      <p:sp>
        <p:nvSpPr>
          <p:cNvPr id="5" name="Rectangle 4"/>
          <p:cNvSpPr/>
          <p:nvPr/>
        </p:nvSpPr>
        <p:spPr>
          <a:xfrm>
            <a:off x="6502400" y="2364904"/>
            <a:ext cx="5181600" cy="3010055"/>
          </a:xfrm>
          <a:prstGeom prst="rect">
            <a:avLst/>
          </a:prstGeom>
        </p:spPr>
        <p:txBody>
          <a:bodyPr wrap="square">
            <a:spAutoFit/>
          </a:bodyPr>
          <a:lstStyle/>
          <a:p>
            <a:pPr marL="285750" lvl="0" indent="-28575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Agencies publish all Request for Proposals (RFP) Documents in the HHS Accelerator System. </a:t>
            </a:r>
          </a:p>
          <a:p>
            <a:pPr marL="285750" lvl="0" indent="-28575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lvl="0" indent="-28575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Prequalified providers approved for relevant Services are “Eligible to Propose” and can submit proposal(s) after RFPs are released.</a:t>
            </a:r>
          </a:p>
          <a:p>
            <a:pPr marL="285750" lvl="0" indent="-28575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lvl="0" indent="-285750" fontAlgn="base">
              <a:spcBef>
                <a:spcPct val="20000"/>
              </a:spcBef>
              <a:spcAft>
                <a:spcPct val="0"/>
              </a:spcAft>
              <a:buFont typeface="Arial" panose="020B0604020202020204" pitchFamily="34" charset="0"/>
              <a:buChar char="•"/>
            </a:pPr>
            <a:r>
              <a:rPr lang="en-US" sz="1600" u="sng" dirty="0">
                <a:solidFill>
                  <a:srgbClr val="333333"/>
                </a:solidFill>
                <a:latin typeface="Franklin Gothic Medium" panose="020B0603020102020204" pitchFamily="34" charset="0"/>
              </a:rPr>
              <a:t>Providers must submit proposals through the HHS Accelerator System by the proposal due date and time (2 pm).</a:t>
            </a:r>
          </a:p>
          <a:p>
            <a:pPr lvl="0" fontAlgn="base">
              <a:spcBef>
                <a:spcPct val="20000"/>
              </a:spcBef>
              <a:spcAft>
                <a:spcPct val="0"/>
              </a:spcAft>
            </a:pPr>
            <a:endParaRPr lang="en-US" sz="1400" u="sng" dirty="0">
              <a:solidFill>
                <a:srgbClr val="333333"/>
              </a:solidFill>
              <a:latin typeface="Franklin Gothic Medium" panose="020B06030201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152" r="5916"/>
          <a:stretch/>
        </p:blipFill>
        <p:spPr>
          <a:xfrm>
            <a:off x="914400" y="2369216"/>
            <a:ext cx="5283200" cy="3117184"/>
          </a:xfrm>
          <a:prstGeom prst="rect">
            <a:avLst/>
          </a:prstGeom>
          <a:ln w="12700">
            <a:solidFill>
              <a:srgbClr val="7F7F7F"/>
            </a:solidFill>
          </a:ln>
          <a:effectLst>
            <a:outerShdw blurRad="50800" dist="50800" dir="8100000" algn="tr" rotWithShape="0">
              <a:prstClr val="black">
                <a:alpha val="37000"/>
              </a:prstClr>
            </a:outerShdw>
          </a:effectLst>
        </p:spPr>
      </p:pic>
      <p:sp>
        <p:nvSpPr>
          <p:cNvPr id="8" name="TextBox 7"/>
          <p:cNvSpPr txBox="1"/>
          <p:nvPr/>
        </p:nvSpPr>
        <p:spPr>
          <a:xfrm>
            <a:off x="3962400" y="5791200"/>
            <a:ext cx="5384800" cy="923330"/>
          </a:xfrm>
          <a:prstGeom prst="rect">
            <a:avLst/>
          </a:prstGeom>
          <a:noFill/>
        </p:spPr>
        <p:txBody>
          <a:bodyPr wrap="square" rtlCol="0">
            <a:spAutoFit/>
          </a:bodyPr>
          <a:lstStyle/>
          <a:p>
            <a:pPr algn="ctr"/>
            <a:r>
              <a:rPr lang="en-US" dirty="0">
                <a:solidFill>
                  <a:srgbClr val="548DD4"/>
                </a:solidFill>
                <a:latin typeface="Franklin Gothic Demi" panose="020B0703020102020204" pitchFamily="34" charset="0"/>
              </a:rPr>
              <a:t>Need Help? </a:t>
            </a:r>
          </a:p>
          <a:p>
            <a:pPr algn="ctr"/>
            <a:r>
              <a:rPr lang="en-US" dirty="0">
                <a:latin typeface="Franklin Gothic Book" panose="020B0503020102020204" pitchFamily="34" charset="0"/>
              </a:rPr>
              <a:t>Contact: </a:t>
            </a:r>
            <a:r>
              <a:rPr lang="en-US" dirty="0">
                <a:latin typeface="Franklin Gothic Book" panose="020B0503020102020204" pitchFamily="34" charset="0"/>
                <a:hlinkClick r:id="rId3"/>
              </a:rPr>
              <a:t>help@mocs.nyc.gov</a:t>
            </a:r>
            <a:r>
              <a:rPr lang="en-US" dirty="0">
                <a:latin typeface="Franklin Gothic Book" panose="020B0503020102020204" pitchFamily="34" charset="0"/>
              </a:rPr>
              <a:t> </a:t>
            </a:r>
          </a:p>
          <a:p>
            <a:pPr algn="ctr"/>
            <a:endParaRPr lang="en-US" dirty="0">
              <a:latin typeface="Franklin Gothic Book" panose="020B0503020102020204" pitchFamily="34" charset="0"/>
            </a:endParaRPr>
          </a:p>
        </p:txBody>
      </p:sp>
    </p:spTree>
    <p:extLst>
      <p:ext uri="{BB962C8B-B14F-4D97-AF65-F5344CB8AC3E}">
        <p14:creationId xmlns:p14="http://schemas.microsoft.com/office/powerpoint/2010/main" val="123357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879" y="553771"/>
            <a:ext cx="8911687" cy="1280890"/>
          </a:xfrm>
        </p:spPr>
        <p:txBody>
          <a:bodyPr/>
          <a:lstStyle/>
          <a:p>
            <a:r>
              <a:rPr lang="en-US" b="1" dirty="0">
                <a:solidFill>
                  <a:srgbClr val="0070C0"/>
                </a:solidFill>
              </a:rPr>
              <a:t>Beacon Community Center</a:t>
            </a:r>
          </a:p>
        </p:txBody>
      </p:sp>
      <p:sp>
        <p:nvSpPr>
          <p:cNvPr id="3" name="Content Placeholder 2"/>
          <p:cNvSpPr>
            <a:spLocks noGrp="1"/>
          </p:cNvSpPr>
          <p:nvPr>
            <p:ph idx="1"/>
          </p:nvPr>
        </p:nvSpPr>
        <p:spPr>
          <a:xfrm>
            <a:off x="1979612" y="1492904"/>
            <a:ext cx="9274542" cy="4290646"/>
          </a:xfrm>
        </p:spPr>
        <p:txBody>
          <a:bodyPr>
            <a:normAutofit fontScale="92500"/>
          </a:bodyPr>
          <a:lstStyle/>
          <a:p>
            <a:pPr marL="0" indent="0">
              <a:buNone/>
            </a:pPr>
            <a:r>
              <a:rPr lang="en-US" dirty="0"/>
              <a:t>Beacons represent a unique convergence of </a:t>
            </a:r>
            <a:r>
              <a:rPr lang="en-US" b="1" dirty="0"/>
              <a:t>youth and community development</a:t>
            </a:r>
            <a:r>
              <a:rPr lang="en-US" dirty="0"/>
              <a:t>, aiming, in particular, to keep youth out of harm’s way while simultaneously </a:t>
            </a:r>
            <a:r>
              <a:rPr lang="en-US" b="1" dirty="0"/>
              <a:t>strengthening local communities </a:t>
            </a:r>
            <a:r>
              <a:rPr lang="en-US" dirty="0"/>
              <a:t>through an integrated range of services, provided in an educational environment, and tailored to </a:t>
            </a:r>
            <a:r>
              <a:rPr lang="en-US" b="1" dirty="0"/>
              <a:t>community needs</a:t>
            </a:r>
            <a:r>
              <a:rPr lang="en-US" dirty="0"/>
              <a:t>.</a:t>
            </a:r>
          </a:p>
          <a:p>
            <a:pPr marL="0" indent="0">
              <a:buNone/>
            </a:pPr>
            <a:endParaRPr lang="en-US" dirty="0"/>
          </a:p>
          <a:p>
            <a:pPr marL="0" indent="0">
              <a:buNone/>
            </a:pPr>
            <a:r>
              <a:rPr lang="en-US" dirty="0"/>
              <a:t>The De Blasio Administration committed $6.2 million in FY’18 and out to establish new beacon programs in underserved communities. Sites selected were based on two primary analysis: (1) Youth Population by Borough and (2) in partnership with NYC DOE identifying schools with limited to no services.</a:t>
            </a:r>
          </a:p>
          <a:p>
            <a:pPr marL="0" indent="0">
              <a:buNone/>
            </a:pPr>
            <a:endParaRPr lang="en-US" dirty="0"/>
          </a:p>
          <a:p>
            <a:pPr marL="0" indent="0">
              <a:buNone/>
            </a:pPr>
            <a:r>
              <a:rPr lang="en-US" dirty="0"/>
              <a:t>This RFP is informed by DYCD’s mission and vision to alleviate the effects of poverty by drawing on the strengths of individuals and communities, promoting synergy among programs and providers, and creating a culture that supports community-building efforts. </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646" y="5472011"/>
            <a:ext cx="3118328" cy="1133937"/>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30508" y="211015"/>
            <a:ext cx="1342292" cy="128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456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818" y="530325"/>
            <a:ext cx="8911687" cy="1280890"/>
          </a:xfrm>
        </p:spPr>
        <p:txBody>
          <a:bodyPr/>
          <a:lstStyle/>
          <a:p>
            <a:r>
              <a:rPr lang="en-US" b="1" dirty="0">
                <a:solidFill>
                  <a:srgbClr val="0070C0"/>
                </a:solidFill>
              </a:rPr>
              <a:t>Program Goals</a:t>
            </a:r>
          </a:p>
        </p:txBody>
      </p:sp>
      <p:sp>
        <p:nvSpPr>
          <p:cNvPr id="3" name="Content Placeholder 2"/>
          <p:cNvSpPr>
            <a:spLocks noGrp="1"/>
          </p:cNvSpPr>
          <p:nvPr>
            <p:ph idx="1"/>
          </p:nvPr>
        </p:nvSpPr>
        <p:spPr>
          <a:xfrm>
            <a:off x="1815489" y="1323854"/>
            <a:ext cx="9544173" cy="4876800"/>
          </a:xfrm>
        </p:spPr>
        <p:txBody>
          <a:bodyPr>
            <a:noAutofit/>
          </a:bodyPr>
          <a:lstStyle/>
          <a:p>
            <a:r>
              <a:rPr lang="en-US" sz="1600" dirty="0"/>
              <a:t>Promote positive development by providing </a:t>
            </a:r>
            <a:r>
              <a:rPr lang="en-US" sz="1600" b="1" dirty="0"/>
              <a:t>safe environments</a:t>
            </a:r>
            <a:r>
              <a:rPr lang="en-US" sz="1600" dirty="0"/>
              <a:t>, </a:t>
            </a:r>
            <a:r>
              <a:rPr lang="en-US" sz="1600" b="1" dirty="0"/>
              <a:t>supportive relationships</a:t>
            </a:r>
            <a:r>
              <a:rPr lang="en-US" sz="1600" dirty="0"/>
              <a:t>, high expectations, </a:t>
            </a:r>
            <a:r>
              <a:rPr lang="en-US" sz="1600" b="1" dirty="0"/>
              <a:t>family engagement </a:t>
            </a:r>
            <a:r>
              <a:rPr lang="en-US" sz="1600" dirty="0"/>
              <a:t>and </a:t>
            </a:r>
            <a:r>
              <a:rPr lang="en-US" sz="1600" b="1" dirty="0"/>
              <a:t>intergenerational activities</a:t>
            </a:r>
            <a:r>
              <a:rPr lang="en-US" sz="1600" dirty="0"/>
              <a:t>.</a:t>
            </a:r>
          </a:p>
          <a:p>
            <a:r>
              <a:rPr lang="en-US" sz="1600" dirty="0"/>
              <a:t>Trusted, </a:t>
            </a:r>
            <a:r>
              <a:rPr lang="en-US" sz="1600" b="1" dirty="0"/>
              <a:t>neighborhood hub </a:t>
            </a:r>
            <a:r>
              <a:rPr lang="en-US" sz="1600" dirty="0"/>
              <a:t>that helps community members access services, strengthens community bonds, and fosters a sense of belonging.</a:t>
            </a:r>
          </a:p>
          <a:p>
            <a:r>
              <a:rPr lang="en-US" sz="1600" dirty="0"/>
              <a:t>Provide opportunities for all participants to develop </a:t>
            </a:r>
            <a:r>
              <a:rPr lang="en-US" sz="1600" b="1" dirty="0"/>
              <a:t>skills</a:t>
            </a:r>
            <a:r>
              <a:rPr lang="en-US" sz="1600" dirty="0"/>
              <a:t>, increase personal and family well being.</a:t>
            </a:r>
          </a:p>
          <a:p>
            <a:r>
              <a:rPr lang="en-US" sz="1600" dirty="0"/>
              <a:t>Strengthen community life by </a:t>
            </a:r>
            <a:r>
              <a:rPr lang="en-US" sz="1600" b="1" dirty="0"/>
              <a:t>expanding partnerships</a:t>
            </a:r>
            <a:r>
              <a:rPr lang="en-US" sz="1600" dirty="0"/>
              <a:t>, tapping into City’s resources, encouraging residents to participate in neighborhood activities and </a:t>
            </a:r>
            <a:r>
              <a:rPr lang="en-US" sz="1600" b="1" dirty="0"/>
              <a:t>connecting community resources</a:t>
            </a:r>
            <a:r>
              <a:rPr lang="en-US" sz="1600" dirty="0"/>
              <a:t> to the Beacon.</a:t>
            </a:r>
          </a:p>
          <a:p>
            <a:r>
              <a:rPr lang="en-US" sz="1600" dirty="0"/>
              <a:t>Support </a:t>
            </a:r>
            <a:r>
              <a:rPr lang="en-US" sz="1600" b="1" dirty="0"/>
              <a:t>student engagement in school</a:t>
            </a:r>
            <a:r>
              <a:rPr lang="en-US" sz="1600" dirty="0"/>
              <a:t>, including among students with chronic absenteeism.</a:t>
            </a:r>
          </a:p>
          <a:p>
            <a:r>
              <a:rPr lang="en-US" sz="1600" dirty="0"/>
              <a:t>Ensure participants and community members are viewed as potential </a:t>
            </a:r>
            <a:r>
              <a:rPr lang="en-US" sz="1600" b="1" dirty="0"/>
              <a:t>contributors</a:t>
            </a:r>
            <a:r>
              <a:rPr lang="en-US" sz="1600" dirty="0"/>
              <a:t> to the Beacon and the community, are enlisted to help identify local needs, and engaged in the ongoing development of Beacon programs.</a:t>
            </a:r>
          </a:p>
          <a:p>
            <a:endParaRPr lang="en-US"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646" y="5472011"/>
            <a:ext cx="3118328" cy="1133937"/>
          </a:xfrm>
          <a:prstGeom prst="rect">
            <a:avLst/>
          </a:prstGeom>
        </p:spPr>
      </p:pic>
    </p:spTree>
    <p:extLst>
      <p:ext uri="{BB962C8B-B14F-4D97-AF65-F5344CB8AC3E}">
        <p14:creationId xmlns:p14="http://schemas.microsoft.com/office/powerpoint/2010/main" val="3201889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809" y="496519"/>
            <a:ext cx="8911687" cy="769978"/>
          </a:xfrm>
        </p:spPr>
        <p:txBody>
          <a:bodyPr/>
          <a:lstStyle/>
          <a:p>
            <a:r>
              <a:rPr lang="en-US" b="1" dirty="0">
                <a:solidFill>
                  <a:srgbClr val="0070C0"/>
                </a:solidFill>
              </a:rPr>
              <a:t>Program Services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5714" y="4138544"/>
            <a:ext cx="3250276" cy="215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a:xfrm>
            <a:off x="866540" y="1445173"/>
            <a:ext cx="5733957" cy="48925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Three types of program activities:</a:t>
            </a:r>
          </a:p>
          <a:p>
            <a:pPr marL="457200" lvl="1" indent="0">
              <a:buNone/>
            </a:pPr>
            <a:r>
              <a:rPr lang="en-US" b="1" i="1" dirty="0"/>
              <a:t>Drop-In</a:t>
            </a:r>
            <a:r>
              <a:rPr lang="en-US" dirty="0"/>
              <a:t>:  Recreational, self-directed and one-time services/consultations. Activities are not structured in scope but can be used as a vehicle to recruit and engage youth/adults in regularly scheduled activities. </a:t>
            </a:r>
          </a:p>
          <a:p>
            <a:pPr marL="457200" lvl="1" indent="0">
              <a:buNone/>
            </a:pPr>
            <a:endParaRPr lang="en-US" dirty="0"/>
          </a:p>
          <a:p>
            <a:pPr marL="457200" lvl="1" indent="0">
              <a:buNone/>
            </a:pPr>
            <a:r>
              <a:rPr lang="en-US" b="1" i="1" dirty="0"/>
              <a:t>Planned</a:t>
            </a:r>
            <a:r>
              <a:rPr lang="en-US" dirty="0"/>
              <a:t>:  Designed to offer participants a chance to pursue passions, explore interests, acquire knowledge and develop skills. Activities must have clear purpose and objectives.</a:t>
            </a:r>
          </a:p>
          <a:p>
            <a:pPr marL="457200" lvl="1" indent="0">
              <a:buNone/>
            </a:pPr>
            <a:endParaRPr lang="en-US" dirty="0"/>
          </a:p>
          <a:p>
            <a:pPr marL="457200" lvl="1" indent="0">
              <a:buNone/>
            </a:pPr>
            <a:r>
              <a:rPr lang="en-US" b="1" i="1" dirty="0"/>
              <a:t>Community Events</a:t>
            </a:r>
            <a:r>
              <a:rPr lang="en-US" dirty="0"/>
              <a:t>:  Designed to reflect the interests and needs of the community. Beacons must provide a minimum of three events per year, including one on health.</a:t>
            </a:r>
          </a:p>
          <a:p>
            <a:pPr marL="457200" lvl="1" indent="0">
              <a:buNone/>
            </a:pPr>
            <a:endParaRPr lang="en-US" dirty="0"/>
          </a:p>
        </p:txBody>
      </p:sp>
      <p:sp>
        <p:nvSpPr>
          <p:cNvPr id="7" name="Content Placeholder 2"/>
          <p:cNvSpPr txBox="1">
            <a:spLocks/>
          </p:cNvSpPr>
          <p:nvPr/>
        </p:nvSpPr>
        <p:spPr>
          <a:xfrm>
            <a:off x="6705600" y="1445173"/>
            <a:ext cx="5317691" cy="48925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Core Activity Areas:</a:t>
            </a:r>
          </a:p>
          <a:p>
            <a:pPr marL="800100" lvl="1" indent="-342900">
              <a:buFont typeface="+mj-lt"/>
              <a:buAutoNum type="arabicPeriod"/>
            </a:pPr>
            <a:r>
              <a:rPr lang="en-US" b="1" i="1" dirty="0"/>
              <a:t>Education</a:t>
            </a:r>
          </a:p>
          <a:p>
            <a:pPr marL="800100" lvl="1" indent="-342900">
              <a:buFont typeface="+mj-lt"/>
              <a:buAutoNum type="arabicPeriod"/>
            </a:pPr>
            <a:r>
              <a:rPr lang="en-US" b="1" i="1" dirty="0"/>
              <a:t>Community Building/Leadership</a:t>
            </a:r>
          </a:p>
          <a:p>
            <a:pPr marL="800100" lvl="1" indent="-342900">
              <a:buFont typeface="+mj-lt"/>
              <a:buAutoNum type="arabicPeriod"/>
            </a:pPr>
            <a:r>
              <a:rPr lang="en-US" b="1" i="1" dirty="0"/>
              <a:t>Health: Healthy Living/Healthy Relationships/Physical Fitness</a:t>
            </a:r>
          </a:p>
          <a:p>
            <a:pPr marL="800100" lvl="1" indent="-342900">
              <a:buFont typeface="+mj-lt"/>
              <a:buAutoNum type="arabicPeriod"/>
            </a:pPr>
            <a:r>
              <a:rPr lang="en-US" b="1" i="1" dirty="0"/>
              <a:t>Employment and Financial Security</a:t>
            </a:r>
          </a:p>
          <a:p>
            <a:pPr marL="800100" lvl="1" indent="-342900">
              <a:buFont typeface="+mj-lt"/>
              <a:buAutoNum type="arabicPeriod"/>
            </a:pPr>
            <a:r>
              <a:rPr lang="en-US" b="1" i="1" dirty="0"/>
              <a:t>Recreation and Enrichment</a:t>
            </a:r>
            <a:endParaRPr lang="en-US" dirty="0"/>
          </a:p>
          <a:p>
            <a:pPr marL="457200" lvl="1" indent="0">
              <a:buNone/>
            </a:pPr>
            <a:endParaRPr lang="en-US" dirty="0"/>
          </a:p>
        </p:txBody>
      </p:sp>
      <p:cxnSp>
        <p:nvCxnSpPr>
          <p:cNvPr id="9" name="Straight Connector 8"/>
          <p:cNvCxnSpPr/>
          <p:nvPr/>
        </p:nvCxnSpPr>
        <p:spPr>
          <a:xfrm flipV="1">
            <a:off x="6705600" y="1883038"/>
            <a:ext cx="0" cy="441265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62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901" y="506879"/>
            <a:ext cx="9532881" cy="1280890"/>
          </a:xfrm>
        </p:spPr>
        <p:txBody>
          <a:bodyPr/>
          <a:lstStyle/>
          <a:p>
            <a:r>
              <a:rPr lang="en-US" b="1" dirty="0">
                <a:solidFill>
                  <a:srgbClr val="0070C0"/>
                </a:solidFill>
              </a:rPr>
              <a:t>Program Services: Outcomes</a:t>
            </a:r>
          </a:p>
        </p:txBody>
      </p:sp>
      <p:sp>
        <p:nvSpPr>
          <p:cNvPr id="3" name="Content Placeholder 2"/>
          <p:cNvSpPr>
            <a:spLocks noGrp="1"/>
          </p:cNvSpPr>
          <p:nvPr>
            <p:ph idx="1"/>
          </p:nvPr>
        </p:nvSpPr>
        <p:spPr>
          <a:xfrm>
            <a:off x="1817180" y="3328142"/>
            <a:ext cx="9378357" cy="2767858"/>
          </a:xfrm>
        </p:spPr>
        <p:txBody>
          <a:bodyPr>
            <a:normAutofit lnSpcReduction="10000"/>
          </a:bodyPr>
          <a:lstStyle/>
          <a:p>
            <a:pPr marL="0" indent="0">
              <a:buNone/>
            </a:pPr>
            <a:r>
              <a:rPr lang="en-US" b="1" i="1" dirty="0"/>
              <a:t>Outcomes</a:t>
            </a:r>
          </a:p>
          <a:p>
            <a:pPr>
              <a:buFont typeface="+mj-lt"/>
              <a:buAutoNum type="arabicPeriod"/>
            </a:pPr>
            <a:r>
              <a:rPr lang="en-US" dirty="0"/>
              <a:t>Participant satisfaction with Beacon services. </a:t>
            </a:r>
            <a:r>
              <a:rPr lang="en-US" b="1" u="sng" dirty="0"/>
              <a:t>Indicator</a:t>
            </a:r>
            <a:r>
              <a:rPr lang="en-US" dirty="0"/>
              <a:t>: 80% of respondents to participant satisfaction surveys.</a:t>
            </a:r>
          </a:p>
          <a:p>
            <a:pPr>
              <a:buFont typeface="+mj-lt"/>
              <a:buAutoNum type="arabicPeriod"/>
            </a:pPr>
            <a:r>
              <a:rPr lang="en-US" dirty="0"/>
              <a:t>Beacon makes all necessary external and, if applicable, internal referrals to address needs. </a:t>
            </a:r>
            <a:r>
              <a:rPr lang="en-US" b="1" u="sng" dirty="0"/>
              <a:t>Indicator</a:t>
            </a:r>
            <a:r>
              <a:rPr lang="en-US" dirty="0"/>
              <a:t>: Responses to the participant satisfaction survey confirm necessary referrals were made.</a:t>
            </a:r>
          </a:p>
          <a:p>
            <a:pPr>
              <a:buFont typeface="+mj-lt"/>
              <a:buAutoNum type="arabicPeriod"/>
            </a:pPr>
            <a:r>
              <a:rPr lang="en-US" dirty="0"/>
              <a:t>Social and  Emotional Learning. DYCD anticipates introducing an SEL outcome based </a:t>
            </a:r>
            <a:r>
              <a:rPr lang="en-US" b="1" dirty="0"/>
              <a:t>survey tool </a:t>
            </a:r>
            <a:r>
              <a:rPr lang="en-US" dirty="0"/>
              <a:t>that will assess motivation, self-awareness and decision making.</a:t>
            </a:r>
          </a:p>
        </p:txBody>
      </p:sp>
      <p:sp>
        <p:nvSpPr>
          <p:cNvPr id="4" name="Content Placeholder 2"/>
          <p:cNvSpPr txBox="1">
            <a:spLocks/>
          </p:cNvSpPr>
          <p:nvPr/>
        </p:nvSpPr>
        <p:spPr>
          <a:xfrm>
            <a:off x="1711673" y="1389387"/>
            <a:ext cx="8915400" cy="14977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i="1" dirty="0"/>
              <a:t>Adult Services</a:t>
            </a:r>
          </a:p>
          <a:p>
            <a:pPr marL="0" indent="0">
              <a:buFont typeface="Wingdings 3" charset="2"/>
              <a:buNone/>
            </a:pPr>
            <a:r>
              <a:rPr lang="en-US" dirty="0"/>
              <a:t>Beacons would include programming for adults that reflects their specific needs and interests, and contributes to their well-being.</a:t>
            </a:r>
          </a:p>
        </p:txBody>
      </p:sp>
      <p:cxnSp>
        <p:nvCxnSpPr>
          <p:cNvPr id="6" name="Straight Connector 5"/>
          <p:cNvCxnSpPr/>
          <p:nvPr/>
        </p:nvCxnSpPr>
        <p:spPr>
          <a:xfrm>
            <a:off x="2883273" y="2887111"/>
            <a:ext cx="725213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652248"/>
      </p:ext>
    </p:extLst>
  </p:cSld>
  <p:clrMapOvr>
    <a:masterClrMapping/>
  </p:clrMapOvr>
</p:sld>
</file>

<file path=ppt/theme/theme1.xml><?xml version="1.0" encoding="utf-8"?>
<a:theme xmlns:a="http://schemas.openxmlformats.org/drawingml/2006/main" name="Wi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11533</TotalTime>
  <Words>2375</Words>
  <Application>Microsoft Office PowerPoint</Application>
  <PresentationFormat>Widescreen</PresentationFormat>
  <Paragraphs>265</Paragraphs>
  <Slides>22</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ＭＳ Ｐゴシック</vt:lpstr>
      <vt:lpstr>Arial</vt:lpstr>
      <vt:lpstr>Arial Black</vt:lpstr>
      <vt:lpstr>Calibri</vt:lpstr>
      <vt:lpstr>Century Gothic</vt:lpstr>
      <vt:lpstr>Franklin Gothic Book</vt:lpstr>
      <vt:lpstr>Franklin Gothic Demi</vt:lpstr>
      <vt:lpstr>Franklin Gothic Demi Cond</vt:lpstr>
      <vt:lpstr>Franklin Gothic Medium</vt:lpstr>
      <vt:lpstr>Gotham-Bold</vt:lpstr>
      <vt:lpstr>Lucida Sans Unicode</vt:lpstr>
      <vt:lpstr>Times New Roman</vt:lpstr>
      <vt:lpstr>Wingdings 3</vt:lpstr>
      <vt:lpstr>Wisp</vt:lpstr>
      <vt:lpstr>PowerPoint Presentation</vt:lpstr>
      <vt:lpstr>Beacon Community Center</vt:lpstr>
      <vt:lpstr>Agenda</vt:lpstr>
      <vt:lpstr>Timeline</vt:lpstr>
      <vt:lpstr>PowerPoint Presentation</vt:lpstr>
      <vt:lpstr>Beacon Community Center</vt:lpstr>
      <vt:lpstr>Program Goals</vt:lpstr>
      <vt:lpstr>Program Services</vt:lpstr>
      <vt:lpstr>Program Services: Outcomes</vt:lpstr>
      <vt:lpstr>Staffing Structure</vt:lpstr>
      <vt:lpstr>Staffing Structure</vt:lpstr>
      <vt:lpstr>Program Expectations: Approach</vt:lpstr>
      <vt:lpstr>Annual Target Population/Service Levels</vt:lpstr>
      <vt:lpstr>Target Population/Service Levels: School Year Dosage Requirements </vt:lpstr>
      <vt:lpstr>PowerPoint Presentation</vt:lpstr>
      <vt:lpstr>PowerPoint Presentation</vt:lpstr>
      <vt:lpstr>Community Partnerships</vt:lpstr>
      <vt:lpstr>Office of Community Schools at the Department of Education </vt:lpstr>
      <vt:lpstr>Community Partnership:  School/CBO</vt:lpstr>
      <vt:lpstr> IMPORTANT INFORMATION   NYC Liability Insurance Requirement </vt:lpstr>
      <vt:lpstr>POST AWARD REQUIREMENTS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Beacon Community Center</dc:title>
  <dc:creator>WANDA ASCHERL</dc:creator>
  <cp:lastModifiedBy>Corniel, Cristian (DYCD)</cp:lastModifiedBy>
  <cp:revision>152</cp:revision>
  <cp:lastPrinted>2017-04-28T21:09:34Z</cp:lastPrinted>
  <dcterms:created xsi:type="dcterms:W3CDTF">2017-04-22T20:45:31Z</dcterms:created>
  <dcterms:modified xsi:type="dcterms:W3CDTF">2019-04-09T21:26:02Z</dcterms:modified>
</cp:coreProperties>
</file>