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60" r:id="rId3"/>
    <p:sldId id="261" r:id="rId4"/>
    <p:sldId id="262" r:id="rId5"/>
    <p:sldId id="298" r:id="rId6"/>
    <p:sldId id="299" r:id="rId7"/>
    <p:sldId id="302" r:id="rId8"/>
    <p:sldId id="303" r:id="rId9"/>
    <p:sldId id="304" r:id="rId10"/>
    <p:sldId id="305" r:id="rId11"/>
    <p:sldId id="306" r:id="rId12"/>
    <p:sldId id="307" r:id="rId13"/>
    <p:sldId id="308" r:id="rId14"/>
    <p:sldId id="309" r:id="rId15"/>
    <p:sldId id="310" r:id="rId16"/>
    <p:sldId id="311" r:id="rId17"/>
    <p:sldId id="294" r:id="rId18"/>
    <p:sldId id="296" r:id="rId19"/>
    <p:sldId id="295" r:id="rId20"/>
    <p:sldId id="300" r:id="rId21"/>
    <p:sldId id="259" r:id="rId2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ana Cantelmi" initials="DC"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E7C"/>
    <a:srgbClr val="FFFF00"/>
    <a:srgbClr val="008AB7"/>
    <a:srgbClr val="0BB8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14"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93D71B6C-91BB-4C86-87EA-12E5C3276E7B}" type="datetimeFigureOut">
              <a:rPr lang="en-US" smtClean="0"/>
              <a:t>6/17/2019</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9705A340-504E-43AB-B92A-8035CBD26A63}" type="slidenum">
              <a:rPr lang="en-US" smtClean="0"/>
              <a:t>‹#›</a:t>
            </a:fld>
            <a:endParaRPr lang="en-US"/>
          </a:p>
        </p:txBody>
      </p:sp>
    </p:spTree>
    <p:extLst>
      <p:ext uri="{BB962C8B-B14F-4D97-AF65-F5344CB8AC3E}">
        <p14:creationId xmlns:p14="http://schemas.microsoft.com/office/powerpoint/2010/main" val="6085158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909" y="0"/>
            <a:ext cx="9245600" cy="6934200"/>
          </a:xfrm>
          <a:prstGeom prst="rect">
            <a:avLst/>
          </a:prstGeom>
        </p:spPr>
      </p:pic>
      <p:sp>
        <p:nvSpPr>
          <p:cNvPr id="2" name="Title 1"/>
          <p:cNvSpPr>
            <a:spLocks noGrp="1"/>
          </p:cNvSpPr>
          <p:nvPr>
            <p:ph type="ctrTitle"/>
          </p:nvPr>
        </p:nvSpPr>
        <p:spPr>
          <a:xfrm>
            <a:off x="3429000" y="2133600"/>
            <a:ext cx="5562600" cy="1470025"/>
          </a:xfrm>
        </p:spPr>
        <p:txBody>
          <a:bodyPr/>
          <a:lstStyle>
            <a:lvl1pPr algn="r">
              <a:defRPr>
                <a:solidFill>
                  <a:srgbClr val="FFFF00"/>
                </a:solidFill>
                <a:latin typeface="Futura Bk" panose="020B0502020204020303"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3733800" y="5029200"/>
            <a:ext cx="5334000" cy="609600"/>
          </a:xfrm>
        </p:spPr>
        <p:txBody>
          <a:bodyPr>
            <a:normAutofit/>
          </a:bodyPr>
          <a:lstStyle>
            <a:lvl1pPr marL="0" indent="0" algn="r">
              <a:buNone/>
              <a:defRPr sz="2800">
                <a:solidFill>
                  <a:srgbClr val="008AB7"/>
                </a:solidFill>
                <a:latin typeface="Futura Bk" panose="020B0502020204020303"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sz="1400">
                <a:solidFill>
                  <a:srgbClr val="0BB89B"/>
                </a:solidFill>
                <a:latin typeface="Futura Bk" panose="020B0502020204020303" pitchFamily="34" charset="0"/>
              </a:defRPr>
            </a:lvl1pPr>
          </a:lstStyle>
          <a:p>
            <a:endParaRPr lang="en-US" dirty="0"/>
          </a:p>
        </p:txBody>
      </p:sp>
      <p:sp>
        <p:nvSpPr>
          <p:cNvPr id="5" name="Footer Placeholder 4"/>
          <p:cNvSpPr>
            <a:spLocks noGrp="1"/>
          </p:cNvSpPr>
          <p:nvPr>
            <p:ph type="ftr" sz="quarter" idx="11"/>
          </p:nvPr>
        </p:nvSpPr>
        <p:spPr/>
        <p:txBody>
          <a:bodyPr/>
          <a:lstStyle>
            <a:lvl1pPr>
              <a:defRPr>
                <a:solidFill>
                  <a:srgbClr val="0BB89B"/>
                </a:solidFill>
              </a:defRPr>
            </a:lvl1pPr>
          </a:lstStyle>
          <a:p>
            <a:r>
              <a:rPr lang="en-US" smtClean="0"/>
              <a:t>DYCD CAPACITY BUILDING &amp; PROFESSIONAL DEVELOPMENT</a:t>
            </a:r>
            <a:endParaRPr lang="en-US" dirty="0"/>
          </a:p>
        </p:txBody>
      </p:sp>
      <p:sp>
        <p:nvSpPr>
          <p:cNvPr id="6" name="Slide Number Placeholder 5"/>
          <p:cNvSpPr>
            <a:spLocks noGrp="1"/>
          </p:cNvSpPr>
          <p:nvPr>
            <p:ph type="sldNum" sz="quarter" idx="12"/>
          </p:nvPr>
        </p:nvSpPr>
        <p:spPr/>
        <p:txBody>
          <a:bodyPr/>
          <a:lstStyle>
            <a:lvl1pPr>
              <a:defRPr>
                <a:solidFill>
                  <a:srgbClr val="0BB89B"/>
                </a:solidFill>
              </a:defRPr>
            </a:lvl1pPr>
          </a:lstStyle>
          <a:p>
            <a:fld id="{6066F0F5-36F4-4A20-B5A7-1AB1EE7DC651}" type="slidenum">
              <a:rPr lang="en-US" smtClean="0"/>
              <a:pPr/>
              <a:t>‹#›</a:t>
            </a:fld>
            <a:endParaRPr lang="en-US" dirty="0"/>
          </a:p>
        </p:txBody>
      </p:sp>
      <p:cxnSp>
        <p:nvCxnSpPr>
          <p:cNvPr id="16" name="Straight Connector 15"/>
          <p:cNvCxnSpPr/>
          <p:nvPr userDrawn="1"/>
        </p:nvCxnSpPr>
        <p:spPr>
          <a:xfrm flipH="1">
            <a:off x="2362200" y="5638800"/>
            <a:ext cx="6779491" cy="0"/>
          </a:xfrm>
          <a:prstGeom prst="line">
            <a:avLst/>
          </a:prstGeom>
          <a:ln>
            <a:solidFill>
              <a:srgbClr val="0BB89B"/>
            </a:solidFill>
          </a:ln>
        </p:spPr>
        <p:style>
          <a:lnRef idx="1">
            <a:schemeClr val="accent1"/>
          </a:lnRef>
          <a:fillRef idx="0">
            <a:schemeClr val="accent1"/>
          </a:fillRef>
          <a:effectRef idx="0">
            <a:schemeClr val="accent1"/>
          </a:effectRef>
          <a:fontRef idx="minor">
            <a:schemeClr val="tx1"/>
          </a:fontRef>
        </p:style>
      </p:cxnSp>
      <p:pic>
        <p:nvPicPr>
          <p:cNvPr id="17" name="Picture 1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28600" y="6019800"/>
            <a:ext cx="990600" cy="698373"/>
          </a:xfrm>
          <a:prstGeom prst="rect">
            <a:avLst/>
          </a:prstGeom>
        </p:spPr>
      </p:pic>
    </p:spTree>
    <p:extLst>
      <p:ext uri="{BB962C8B-B14F-4D97-AF65-F5344CB8AC3E}">
        <p14:creationId xmlns:p14="http://schemas.microsoft.com/office/powerpoint/2010/main" val="14028427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US" smtClean="0"/>
              <a:t>DYCD CAPACITY BUILDING &amp; PROFESSIONAL DEVELOPMENT</a:t>
            </a:r>
            <a:endParaRPr lang="en-US"/>
          </a:p>
        </p:txBody>
      </p:sp>
      <p:sp>
        <p:nvSpPr>
          <p:cNvPr id="6" name="Slide Number Placeholder 5"/>
          <p:cNvSpPr>
            <a:spLocks noGrp="1"/>
          </p:cNvSpPr>
          <p:nvPr>
            <p:ph type="sldNum" sz="quarter" idx="12"/>
          </p:nvPr>
        </p:nvSpPr>
        <p:spPr/>
        <p:txBody>
          <a:bodyPr/>
          <a:lstStyle/>
          <a:p>
            <a:fld id="{6066F0F5-36F4-4A20-B5A7-1AB1EE7DC651}" type="slidenum">
              <a:rPr lang="en-US" smtClean="0"/>
              <a:t>‹#›</a:t>
            </a:fld>
            <a:endParaRPr lang="en-US"/>
          </a:p>
        </p:txBody>
      </p:sp>
    </p:spTree>
    <p:extLst>
      <p:ext uri="{BB962C8B-B14F-4D97-AF65-F5344CB8AC3E}">
        <p14:creationId xmlns:p14="http://schemas.microsoft.com/office/powerpoint/2010/main" val="3495359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US" smtClean="0"/>
              <a:t>DYCD CAPACITY BUILDING &amp; PROFESSIONAL DEVELOPMENT</a:t>
            </a:r>
            <a:endParaRPr lang="en-US"/>
          </a:p>
        </p:txBody>
      </p:sp>
      <p:sp>
        <p:nvSpPr>
          <p:cNvPr id="6" name="Slide Number Placeholder 5"/>
          <p:cNvSpPr>
            <a:spLocks noGrp="1"/>
          </p:cNvSpPr>
          <p:nvPr>
            <p:ph type="sldNum" sz="quarter" idx="12"/>
          </p:nvPr>
        </p:nvSpPr>
        <p:spPr/>
        <p:txBody>
          <a:bodyPr/>
          <a:lstStyle/>
          <a:p>
            <a:fld id="{6066F0F5-36F4-4A20-B5A7-1AB1EE7DC651}" type="slidenum">
              <a:rPr lang="en-US" smtClean="0"/>
              <a:t>‹#›</a:t>
            </a:fld>
            <a:endParaRPr lang="en-US"/>
          </a:p>
        </p:txBody>
      </p:sp>
    </p:spTree>
    <p:extLst>
      <p:ext uri="{BB962C8B-B14F-4D97-AF65-F5344CB8AC3E}">
        <p14:creationId xmlns:p14="http://schemas.microsoft.com/office/powerpoint/2010/main" val="3920323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t="89015"/>
          <a:stretch/>
        </p:blipFill>
        <p:spPr>
          <a:xfrm>
            <a:off x="-235449" y="6096000"/>
            <a:ext cx="9372600" cy="762000"/>
          </a:xfrm>
          <a:prstGeom prst="rect">
            <a:avLst/>
          </a:prstGeom>
        </p:spPr>
      </p:pic>
      <p:pic>
        <p:nvPicPr>
          <p:cNvPr id="8" name="Picture 7"/>
          <p:cNvPicPr>
            <a:picLocks noChangeAspect="1"/>
          </p:cNvPicPr>
          <p:nvPr userDrawn="1"/>
        </p:nvPicPr>
        <p:blipFill rotWithShape="1">
          <a:blip r:embed="rId3" cstate="print">
            <a:extLst>
              <a:ext uri="{28A0092B-C50C-407E-A947-70E740481C1C}">
                <a14:useLocalDpi xmlns:a14="http://schemas.microsoft.com/office/drawing/2010/main" val="0"/>
              </a:ext>
            </a:extLst>
          </a:blip>
          <a:srcRect b="40910"/>
          <a:stretch/>
        </p:blipFill>
        <p:spPr>
          <a:xfrm>
            <a:off x="0" y="-1386"/>
            <a:ext cx="9144000" cy="5088775"/>
          </a:xfrm>
          <a:prstGeom prst="rect">
            <a:avLst/>
          </a:prstGeom>
        </p:spPr>
      </p:pic>
      <p:sp>
        <p:nvSpPr>
          <p:cNvPr id="2" name="Title 1"/>
          <p:cNvSpPr>
            <a:spLocks noGrp="1"/>
          </p:cNvSpPr>
          <p:nvPr>
            <p:ph type="title"/>
          </p:nvPr>
        </p:nvSpPr>
        <p:spPr>
          <a:xfrm>
            <a:off x="914400" y="274638"/>
            <a:ext cx="8229600" cy="1143000"/>
          </a:xfrm>
        </p:spPr>
        <p:txBody>
          <a:bodyPr>
            <a:normAutofit/>
          </a:bodyPr>
          <a:lstStyle>
            <a:lvl1pPr algn="r">
              <a:defRPr sz="4000">
                <a:solidFill>
                  <a:srgbClr val="FFFF00"/>
                </a:solidFill>
                <a:latin typeface="Futura Bk" panose="020B0502020204020303"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solidFill>
                  <a:srgbClr val="0BB89B"/>
                </a:solidFill>
              </a:defRPr>
            </a:lvl1pPr>
            <a:lvl2pPr>
              <a:defRPr>
                <a:solidFill>
                  <a:srgbClr val="0BB89B"/>
                </a:solidFill>
              </a:defRPr>
            </a:lvl2pPr>
            <a:lvl3pPr>
              <a:defRPr>
                <a:solidFill>
                  <a:srgbClr val="0BB89B"/>
                </a:solidFill>
              </a:defRPr>
            </a:lvl3pPr>
            <a:lvl4pPr>
              <a:defRPr>
                <a:solidFill>
                  <a:srgbClr val="0BB89B"/>
                </a:solidFill>
              </a:defRPr>
            </a:lvl4pPr>
            <a:lvl5pPr>
              <a:defRPr>
                <a:solidFill>
                  <a:srgbClr val="0BB89B"/>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1"/>
          </p:nvPr>
        </p:nvSpPr>
        <p:spPr>
          <a:xfrm>
            <a:off x="2819400" y="6492875"/>
            <a:ext cx="3581400" cy="365125"/>
          </a:xfrm>
        </p:spPr>
        <p:txBody>
          <a:bodyPr/>
          <a:lstStyle>
            <a:lvl1pPr>
              <a:defRPr sz="800">
                <a:solidFill>
                  <a:srgbClr val="FFFF00"/>
                </a:solidFill>
                <a:latin typeface="Futura Bk" panose="020B0502020204020303" pitchFamily="34" charset="0"/>
              </a:defRPr>
            </a:lvl1pPr>
          </a:lstStyle>
          <a:p>
            <a:r>
              <a:rPr lang="en-US" b="1" dirty="0" smtClean="0"/>
              <a:t>DYCD</a:t>
            </a:r>
            <a:r>
              <a:rPr lang="en-US" dirty="0" smtClean="0"/>
              <a:t> CAPACITY </a:t>
            </a:r>
            <a:r>
              <a:rPr lang="en-US" b="1" dirty="0" smtClean="0"/>
              <a:t>BUILDING</a:t>
            </a:r>
            <a:r>
              <a:rPr lang="en-US" dirty="0" smtClean="0"/>
              <a:t> &amp; PROFESSIONAL DEVELOPMENT</a:t>
            </a:r>
            <a:endParaRPr lang="en-US" dirty="0"/>
          </a:p>
        </p:txBody>
      </p:sp>
      <p:sp>
        <p:nvSpPr>
          <p:cNvPr id="6" name="Slide Number Placeholder 5"/>
          <p:cNvSpPr>
            <a:spLocks noGrp="1"/>
          </p:cNvSpPr>
          <p:nvPr>
            <p:ph type="sldNum" sz="quarter" idx="12"/>
          </p:nvPr>
        </p:nvSpPr>
        <p:spPr>
          <a:xfrm>
            <a:off x="-1371600" y="6492875"/>
            <a:ext cx="2133600" cy="365125"/>
          </a:xfrm>
        </p:spPr>
        <p:txBody>
          <a:bodyPr/>
          <a:lstStyle>
            <a:lvl1pPr>
              <a:defRPr sz="800" b="1">
                <a:solidFill>
                  <a:srgbClr val="FFFF00"/>
                </a:solidFill>
                <a:latin typeface="Futura Bk" panose="020B0502020204020303" pitchFamily="34" charset="0"/>
              </a:defRPr>
            </a:lvl1pPr>
          </a:lstStyle>
          <a:p>
            <a:fld id="{6066F0F5-36F4-4A20-B5A7-1AB1EE7DC651}" type="slidenum">
              <a:rPr lang="en-US" smtClean="0"/>
              <a:pPr/>
              <a:t>‹#›</a:t>
            </a:fld>
            <a:endParaRPr lang="en-US" dirty="0"/>
          </a:p>
        </p:txBody>
      </p:sp>
      <p:pic>
        <p:nvPicPr>
          <p:cNvPr id="12" name="Picture 1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229600" y="6433145"/>
            <a:ext cx="457462" cy="322303"/>
          </a:xfrm>
          <a:prstGeom prst="rect">
            <a:avLst/>
          </a:prstGeom>
        </p:spPr>
      </p:pic>
    </p:spTree>
    <p:extLst>
      <p:ext uri="{BB962C8B-B14F-4D97-AF65-F5344CB8AC3E}">
        <p14:creationId xmlns:p14="http://schemas.microsoft.com/office/powerpoint/2010/main" val="1585434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6066F0F5-36F4-4A20-B5A7-1AB1EE7DC651}" type="slidenum">
              <a:rPr lang="en-US" smtClean="0"/>
              <a:t>‹#›</a:t>
            </a:fld>
            <a:endParaRPr lang="en-US"/>
          </a:p>
        </p:txBody>
      </p:sp>
      <p:sp>
        <p:nvSpPr>
          <p:cNvPr id="8" name="Footer Placeholder 4"/>
          <p:cNvSpPr>
            <a:spLocks noGrp="1"/>
          </p:cNvSpPr>
          <p:nvPr>
            <p:ph type="ftr" sz="quarter" idx="11"/>
          </p:nvPr>
        </p:nvSpPr>
        <p:spPr>
          <a:xfrm>
            <a:off x="2819400" y="6356350"/>
            <a:ext cx="3581400" cy="365125"/>
          </a:xfrm>
        </p:spPr>
        <p:txBody>
          <a:bodyPr/>
          <a:lstStyle>
            <a:lvl1pPr>
              <a:defRPr sz="800">
                <a:solidFill>
                  <a:srgbClr val="FFFF00"/>
                </a:solidFill>
                <a:latin typeface="Futura Bk" panose="020B0502020204020303" pitchFamily="34" charset="0"/>
              </a:defRPr>
            </a:lvl1pPr>
          </a:lstStyle>
          <a:p>
            <a:r>
              <a:rPr lang="en-US" b="1" dirty="0" smtClean="0"/>
              <a:t>DYCD</a:t>
            </a:r>
            <a:r>
              <a:rPr lang="en-US" dirty="0" smtClean="0"/>
              <a:t> CAPACITY </a:t>
            </a:r>
            <a:r>
              <a:rPr lang="en-US" b="1" dirty="0" smtClean="0"/>
              <a:t>BUILDING</a:t>
            </a:r>
            <a:r>
              <a:rPr lang="en-US" dirty="0" smtClean="0"/>
              <a:t> &amp; PROFESSIONAL DEVELOPMENT</a:t>
            </a:r>
            <a:endParaRPr lang="en-US" dirty="0"/>
          </a:p>
        </p:txBody>
      </p:sp>
    </p:spTree>
    <p:extLst>
      <p:ext uri="{BB962C8B-B14F-4D97-AF65-F5344CB8AC3E}">
        <p14:creationId xmlns:p14="http://schemas.microsoft.com/office/powerpoint/2010/main" val="3349628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en-US" smtClean="0"/>
              <a:t>DYCD CAPACITY BUILDING &amp; PROFESSIONAL DEVELOPMENT</a:t>
            </a:r>
            <a:endParaRPr lang="en-US"/>
          </a:p>
        </p:txBody>
      </p:sp>
      <p:sp>
        <p:nvSpPr>
          <p:cNvPr id="7" name="Slide Number Placeholder 6"/>
          <p:cNvSpPr>
            <a:spLocks noGrp="1"/>
          </p:cNvSpPr>
          <p:nvPr>
            <p:ph type="sldNum" sz="quarter" idx="12"/>
          </p:nvPr>
        </p:nvSpPr>
        <p:spPr/>
        <p:txBody>
          <a:bodyPr/>
          <a:lstStyle/>
          <a:p>
            <a:fld id="{6066F0F5-36F4-4A20-B5A7-1AB1EE7DC651}" type="slidenum">
              <a:rPr lang="en-US" smtClean="0"/>
              <a:t>‹#›</a:t>
            </a:fld>
            <a:endParaRPr lang="en-US"/>
          </a:p>
        </p:txBody>
      </p:sp>
    </p:spTree>
    <p:extLst>
      <p:ext uri="{BB962C8B-B14F-4D97-AF65-F5344CB8AC3E}">
        <p14:creationId xmlns:p14="http://schemas.microsoft.com/office/powerpoint/2010/main" val="2640212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endParaRPr lang="en-US"/>
          </a:p>
        </p:txBody>
      </p:sp>
      <p:sp>
        <p:nvSpPr>
          <p:cNvPr id="8" name="Footer Placeholder 7"/>
          <p:cNvSpPr>
            <a:spLocks noGrp="1"/>
          </p:cNvSpPr>
          <p:nvPr>
            <p:ph type="ftr" sz="quarter" idx="11"/>
          </p:nvPr>
        </p:nvSpPr>
        <p:spPr/>
        <p:txBody>
          <a:bodyPr/>
          <a:lstStyle/>
          <a:p>
            <a:r>
              <a:rPr lang="en-US" smtClean="0"/>
              <a:t>DYCD CAPACITY BUILDING &amp; PROFESSIONAL DEVELOPMENT</a:t>
            </a:r>
            <a:endParaRPr lang="en-US"/>
          </a:p>
        </p:txBody>
      </p:sp>
      <p:sp>
        <p:nvSpPr>
          <p:cNvPr id="9" name="Slide Number Placeholder 8"/>
          <p:cNvSpPr>
            <a:spLocks noGrp="1"/>
          </p:cNvSpPr>
          <p:nvPr>
            <p:ph type="sldNum" sz="quarter" idx="12"/>
          </p:nvPr>
        </p:nvSpPr>
        <p:spPr/>
        <p:txBody>
          <a:bodyPr/>
          <a:lstStyle/>
          <a:p>
            <a:fld id="{6066F0F5-36F4-4A20-B5A7-1AB1EE7DC651}" type="slidenum">
              <a:rPr lang="en-US" smtClean="0"/>
              <a:t>‹#›</a:t>
            </a:fld>
            <a:endParaRPr lang="en-US"/>
          </a:p>
        </p:txBody>
      </p:sp>
    </p:spTree>
    <p:extLst>
      <p:ext uri="{BB962C8B-B14F-4D97-AF65-F5344CB8AC3E}">
        <p14:creationId xmlns:p14="http://schemas.microsoft.com/office/powerpoint/2010/main" val="3926817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endParaRPr lang="en-US"/>
          </a:p>
        </p:txBody>
      </p:sp>
      <p:sp>
        <p:nvSpPr>
          <p:cNvPr id="4" name="Footer Placeholder 3"/>
          <p:cNvSpPr>
            <a:spLocks noGrp="1"/>
          </p:cNvSpPr>
          <p:nvPr>
            <p:ph type="ftr" sz="quarter" idx="11"/>
          </p:nvPr>
        </p:nvSpPr>
        <p:spPr/>
        <p:txBody>
          <a:bodyPr/>
          <a:lstStyle/>
          <a:p>
            <a:r>
              <a:rPr lang="en-US" smtClean="0"/>
              <a:t>DYCD CAPACITY BUILDING &amp; PROFESSIONAL DEVELOPMENT</a:t>
            </a:r>
            <a:endParaRPr lang="en-US"/>
          </a:p>
        </p:txBody>
      </p:sp>
      <p:sp>
        <p:nvSpPr>
          <p:cNvPr id="5" name="Slide Number Placeholder 4"/>
          <p:cNvSpPr>
            <a:spLocks noGrp="1"/>
          </p:cNvSpPr>
          <p:nvPr>
            <p:ph type="sldNum" sz="quarter" idx="12"/>
          </p:nvPr>
        </p:nvSpPr>
        <p:spPr/>
        <p:txBody>
          <a:bodyPr/>
          <a:lstStyle/>
          <a:p>
            <a:fld id="{6066F0F5-36F4-4A20-B5A7-1AB1EE7DC651}" type="slidenum">
              <a:rPr lang="en-US" smtClean="0"/>
              <a:t>‹#›</a:t>
            </a:fld>
            <a:endParaRPr lang="en-US"/>
          </a:p>
        </p:txBody>
      </p:sp>
    </p:spTree>
    <p:extLst>
      <p:ext uri="{BB962C8B-B14F-4D97-AF65-F5344CB8AC3E}">
        <p14:creationId xmlns:p14="http://schemas.microsoft.com/office/powerpoint/2010/main" val="34642193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endParaRPr lang="en-US"/>
          </a:p>
        </p:txBody>
      </p:sp>
      <p:sp>
        <p:nvSpPr>
          <p:cNvPr id="3" name="Footer Placeholder 2"/>
          <p:cNvSpPr>
            <a:spLocks noGrp="1"/>
          </p:cNvSpPr>
          <p:nvPr>
            <p:ph type="ftr" sz="quarter" idx="11"/>
          </p:nvPr>
        </p:nvSpPr>
        <p:spPr/>
        <p:txBody>
          <a:bodyPr/>
          <a:lstStyle/>
          <a:p>
            <a:r>
              <a:rPr lang="en-US" smtClean="0"/>
              <a:t>DYCD CAPACITY BUILDING &amp; PROFESSIONAL DEVELOPMENT</a:t>
            </a:r>
            <a:endParaRPr lang="en-US"/>
          </a:p>
        </p:txBody>
      </p:sp>
      <p:sp>
        <p:nvSpPr>
          <p:cNvPr id="4" name="Slide Number Placeholder 3"/>
          <p:cNvSpPr>
            <a:spLocks noGrp="1"/>
          </p:cNvSpPr>
          <p:nvPr>
            <p:ph type="sldNum" sz="quarter" idx="12"/>
          </p:nvPr>
        </p:nvSpPr>
        <p:spPr/>
        <p:txBody>
          <a:bodyPr/>
          <a:lstStyle/>
          <a:p>
            <a:fld id="{6066F0F5-36F4-4A20-B5A7-1AB1EE7DC651}" type="slidenum">
              <a:rPr lang="en-US" smtClean="0"/>
              <a:t>‹#›</a:t>
            </a:fld>
            <a:endParaRPr lang="en-US"/>
          </a:p>
        </p:txBody>
      </p:sp>
    </p:spTree>
    <p:extLst>
      <p:ext uri="{BB962C8B-B14F-4D97-AF65-F5344CB8AC3E}">
        <p14:creationId xmlns:p14="http://schemas.microsoft.com/office/powerpoint/2010/main" val="3498281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en-US" smtClean="0"/>
              <a:t>DYCD CAPACITY BUILDING &amp; PROFESSIONAL DEVELOPMENT</a:t>
            </a:r>
            <a:endParaRPr lang="en-US"/>
          </a:p>
        </p:txBody>
      </p:sp>
      <p:sp>
        <p:nvSpPr>
          <p:cNvPr id="7" name="Slide Number Placeholder 6"/>
          <p:cNvSpPr>
            <a:spLocks noGrp="1"/>
          </p:cNvSpPr>
          <p:nvPr>
            <p:ph type="sldNum" sz="quarter" idx="12"/>
          </p:nvPr>
        </p:nvSpPr>
        <p:spPr/>
        <p:txBody>
          <a:bodyPr/>
          <a:lstStyle/>
          <a:p>
            <a:fld id="{6066F0F5-36F4-4A20-B5A7-1AB1EE7DC651}" type="slidenum">
              <a:rPr lang="en-US" smtClean="0"/>
              <a:t>‹#›</a:t>
            </a:fld>
            <a:endParaRPr lang="en-US"/>
          </a:p>
        </p:txBody>
      </p:sp>
    </p:spTree>
    <p:extLst>
      <p:ext uri="{BB962C8B-B14F-4D97-AF65-F5344CB8AC3E}">
        <p14:creationId xmlns:p14="http://schemas.microsoft.com/office/powerpoint/2010/main" val="1836298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en-US" smtClean="0"/>
              <a:t>DYCD CAPACITY BUILDING &amp; PROFESSIONAL DEVELOPMENT</a:t>
            </a:r>
            <a:endParaRPr lang="en-US"/>
          </a:p>
        </p:txBody>
      </p:sp>
      <p:sp>
        <p:nvSpPr>
          <p:cNvPr id="7" name="Slide Number Placeholder 6"/>
          <p:cNvSpPr>
            <a:spLocks noGrp="1"/>
          </p:cNvSpPr>
          <p:nvPr>
            <p:ph type="sldNum" sz="quarter" idx="12"/>
          </p:nvPr>
        </p:nvSpPr>
        <p:spPr/>
        <p:txBody>
          <a:bodyPr/>
          <a:lstStyle/>
          <a:p>
            <a:fld id="{6066F0F5-36F4-4A20-B5A7-1AB1EE7DC651}" type="slidenum">
              <a:rPr lang="en-US" smtClean="0"/>
              <a:t>‹#›</a:t>
            </a:fld>
            <a:endParaRPr lang="en-US"/>
          </a:p>
        </p:txBody>
      </p:sp>
    </p:spTree>
    <p:extLst>
      <p:ext uri="{BB962C8B-B14F-4D97-AF65-F5344CB8AC3E}">
        <p14:creationId xmlns:p14="http://schemas.microsoft.com/office/powerpoint/2010/main" val="38759358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5" name="Picture 14"/>
          <p:cNvPicPr>
            <a:picLocks noChangeAspect="1"/>
          </p:cNvPicPr>
          <p:nvPr userDrawn="1"/>
        </p:nvPicPr>
        <p:blipFill rotWithShape="1">
          <a:blip r:embed="rId13" cstate="print">
            <a:extLst>
              <a:ext uri="{28A0092B-C50C-407E-A947-70E740481C1C}">
                <a14:useLocalDpi xmlns:a14="http://schemas.microsoft.com/office/drawing/2010/main" val="0"/>
              </a:ext>
            </a:extLst>
          </a:blip>
          <a:srcRect b="40910"/>
          <a:stretch/>
        </p:blipFill>
        <p:spPr>
          <a:xfrm>
            <a:off x="0" y="-1386"/>
            <a:ext cx="9144000" cy="5088775"/>
          </a:xfrm>
          <a:prstGeom prst="rect">
            <a:avLst/>
          </a:prstGeom>
        </p:spPr>
      </p:pic>
      <p:pic>
        <p:nvPicPr>
          <p:cNvPr id="14" name="Picture 13"/>
          <p:cNvPicPr>
            <a:picLocks noChangeAspect="1"/>
          </p:cNvPicPr>
          <p:nvPr userDrawn="1"/>
        </p:nvPicPr>
        <p:blipFill rotWithShape="1">
          <a:blip r:embed="rId14" cstate="print">
            <a:extLst>
              <a:ext uri="{28A0092B-C50C-407E-A947-70E740481C1C}">
                <a14:useLocalDpi xmlns:a14="http://schemas.microsoft.com/office/drawing/2010/main" val="0"/>
              </a:ext>
            </a:extLst>
          </a:blip>
          <a:srcRect t="89015"/>
          <a:stretch/>
        </p:blipFill>
        <p:spPr>
          <a:xfrm>
            <a:off x="-235449" y="6096000"/>
            <a:ext cx="9372600" cy="762000"/>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2743200" y="6356350"/>
            <a:ext cx="3657600" cy="365125"/>
          </a:xfrm>
          <a:prstGeom prst="rect">
            <a:avLst/>
          </a:prstGeom>
        </p:spPr>
        <p:txBody>
          <a:bodyPr vert="horz" lIns="91440" tIns="45720" rIns="91440" bIns="45720" rtlCol="0" anchor="ctr"/>
          <a:lstStyle>
            <a:lvl1pPr algn="ctr">
              <a:defRPr sz="800">
                <a:solidFill>
                  <a:srgbClr val="FFFF00"/>
                </a:solidFill>
                <a:latin typeface="Futura Bk" panose="020B0502020204020303" pitchFamily="34" charset="0"/>
              </a:defRPr>
            </a:lvl1pPr>
          </a:lstStyle>
          <a:p>
            <a:r>
              <a:rPr lang="en-US" b="1" smtClean="0"/>
              <a:t>DYCD CAPACITY BUILDING &amp; PROFESSIONAL DEVELOPMENT</a:t>
            </a:r>
            <a:endParaRPr lang="en-US" dirty="0"/>
          </a:p>
        </p:txBody>
      </p:sp>
      <p:sp>
        <p:nvSpPr>
          <p:cNvPr id="6" name="Slide Number Placeholder 5"/>
          <p:cNvSpPr>
            <a:spLocks noGrp="1"/>
          </p:cNvSpPr>
          <p:nvPr>
            <p:ph type="sldNum" sz="quarter" idx="4"/>
          </p:nvPr>
        </p:nvSpPr>
        <p:spPr>
          <a:xfrm>
            <a:off x="-1371600" y="6356350"/>
            <a:ext cx="2133600" cy="365125"/>
          </a:xfrm>
          <a:prstGeom prst="rect">
            <a:avLst/>
          </a:prstGeom>
        </p:spPr>
        <p:txBody>
          <a:bodyPr vert="horz" lIns="91440" tIns="45720" rIns="91440" bIns="45720" rtlCol="0" anchor="ctr"/>
          <a:lstStyle>
            <a:lvl1pPr algn="r">
              <a:defRPr sz="800">
                <a:solidFill>
                  <a:srgbClr val="FFFF00"/>
                </a:solidFill>
                <a:latin typeface="Futura Bk" panose="020B0502020204020303" pitchFamily="34" charset="0"/>
              </a:defRPr>
            </a:lvl1pPr>
          </a:lstStyle>
          <a:p>
            <a:fld id="{6066F0F5-36F4-4A20-B5A7-1AB1EE7DC651}" type="slidenum">
              <a:rPr lang="en-US" smtClean="0"/>
              <a:pPr/>
              <a:t>‹#›</a:t>
            </a:fld>
            <a:endParaRPr lang="en-US" dirty="0"/>
          </a:p>
        </p:txBody>
      </p:sp>
    </p:spTree>
    <p:extLst>
      <p:ext uri="{BB962C8B-B14F-4D97-AF65-F5344CB8AC3E}">
        <p14:creationId xmlns:p14="http://schemas.microsoft.com/office/powerpoint/2010/main" val="14584289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r" defTabSz="914400" rtl="0" eaLnBrk="1" latinLnBrk="0" hangingPunct="1">
        <a:spcBef>
          <a:spcPct val="0"/>
        </a:spcBef>
        <a:buNone/>
        <a:defRPr sz="4400" kern="1200">
          <a:solidFill>
            <a:srgbClr val="FFFF00"/>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rgbClr val="0BB89B"/>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rgbClr val="0BB89B"/>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0BB89B"/>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rgbClr val="0BB89B"/>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rgbClr val="0BB89B"/>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www.nyc.gov/DYCD"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mailto:RFPquestions@dycd.nyc.gov"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svg"/><Relationship Id="rId7" Type="http://schemas.openxmlformats.org/officeDocument/2006/relationships/image" Target="../media/image11.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9.sv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133600"/>
            <a:ext cx="7620000" cy="1470025"/>
          </a:xfrm>
        </p:spPr>
        <p:txBody>
          <a:bodyPr>
            <a:normAutofit fontScale="90000"/>
          </a:bodyPr>
          <a:lstStyle/>
          <a:p>
            <a:r>
              <a:rPr lang="en-US" sz="3600" dirty="0" smtClean="0">
                <a:solidFill>
                  <a:schemeClr val="bg1"/>
                </a:solidFill>
              </a:rPr>
              <a:t>      Applied Research and Evaluation</a:t>
            </a:r>
            <a:r>
              <a:rPr lang="en-US" dirty="0" smtClean="0">
                <a:solidFill>
                  <a:schemeClr val="bg1"/>
                </a:solidFill>
              </a:rPr>
              <a:t/>
            </a:r>
            <a:br>
              <a:rPr lang="en-US" dirty="0" smtClean="0">
                <a:solidFill>
                  <a:schemeClr val="bg1"/>
                </a:solidFill>
              </a:rPr>
            </a:br>
            <a:r>
              <a:rPr lang="en-US" sz="3100" dirty="0" smtClean="0">
                <a:solidFill>
                  <a:schemeClr val="bg1"/>
                </a:solidFill>
              </a:rPr>
              <a:t/>
            </a:r>
            <a:br>
              <a:rPr lang="en-US" sz="3100" dirty="0" smtClean="0">
                <a:solidFill>
                  <a:schemeClr val="bg1"/>
                </a:solidFill>
              </a:rPr>
            </a:br>
            <a:r>
              <a:rPr lang="en-US" sz="3100" dirty="0">
                <a:solidFill>
                  <a:schemeClr val="bg1"/>
                </a:solidFill>
              </a:rPr>
              <a:t/>
            </a:r>
            <a:br>
              <a:rPr lang="en-US" sz="3100" dirty="0">
                <a:solidFill>
                  <a:schemeClr val="bg1"/>
                </a:solidFill>
              </a:rPr>
            </a:br>
            <a:r>
              <a:rPr lang="en-US" sz="3100" dirty="0" smtClean="0">
                <a:solidFill>
                  <a:schemeClr val="bg1"/>
                </a:solidFill>
              </a:rPr>
              <a:t>Pre-proposal </a:t>
            </a:r>
            <a:br>
              <a:rPr lang="en-US" sz="3100" dirty="0" smtClean="0">
                <a:solidFill>
                  <a:schemeClr val="bg1"/>
                </a:solidFill>
              </a:rPr>
            </a:br>
            <a:r>
              <a:rPr lang="en-US" sz="3100" dirty="0" smtClean="0">
                <a:solidFill>
                  <a:schemeClr val="bg1"/>
                </a:solidFill>
              </a:rPr>
              <a:t>Conference</a:t>
            </a:r>
            <a:endParaRPr lang="en-US" sz="3100" dirty="0">
              <a:solidFill>
                <a:schemeClr val="bg1"/>
              </a:solidFill>
            </a:endParaRPr>
          </a:p>
        </p:txBody>
      </p:sp>
      <p:sp>
        <p:nvSpPr>
          <p:cNvPr id="3" name="Subtitle 2"/>
          <p:cNvSpPr>
            <a:spLocks noGrp="1"/>
          </p:cNvSpPr>
          <p:nvPr>
            <p:ph type="subTitle" idx="1"/>
          </p:nvPr>
        </p:nvSpPr>
        <p:spPr/>
        <p:txBody>
          <a:bodyPr>
            <a:normAutofit fontScale="62500" lnSpcReduction="20000"/>
          </a:bodyPr>
          <a:lstStyle/>
          <a:p>
            <a:r>
              <a:rPr lang="en-US" b="1" dirty="0" smtClean="0"/>
              <a:t>June 13</a:t>
            </a:r>
            <a:r>
              <a:rPr lang="en-US" b="1" baseline="30000" dirty="0" smtClean="0"/>
              <a:t>th</a:t>
            </a:r>
            <a:r>
              <a:rPr lang="en-US" b="1" dirty="0" smtClean="0"/>
              <a:t>, 2019</a:t>
            </a:r>
          </a:p>
          <a:p>
            <a:r>
              <a:rPr lang="en-US" b="1" dirty="0" smtClean="0"/>
              <a:t>2:00PM</a:t>
            </a:r>
            <a:endParaRPr lang="en-US" b="1" dirty="0"/>
          </a:p>
        </p:txBody>
      </p:sp>
    </p:spTree>
    <p:extLst>
      <p:ext uri="{BB962C8B-B14F-4D97-AF65-F5344CB8AC3E}">
        <p14:creationId xmlns:p14="http://schemas.microsoft.com/office/powerpoint/2010/main" val="33077685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chemeClr val="bg1"/>
                </a:solidFill>
              </a:rPr>
              <a:t>Overview of Structure</a:t>
            </a:r>
          </a:p>
        </p:txBody>
      </p:sp>
      <p:sp>
        <p:nvSpPr>
          <p:cNvPr id="3" name="Content Placeholder 2"/>
          <p:cNvSpPr>
            <a:spLocks noGrp="1"/>
          </p:cNvSpPr>
          <p:nvPr>
            <p:ph idx="1"/>
          </p:nvPr>
        </p:nvSpPr>
        <p:spPr>
          <a:xfrm>
            <a:off x="457200" y="1600200"/>
            <a:ext cx="8229600" cy="4525963"/>
          </a:xfrm>
        </p:spPr>
        <p:txBody>
          <a:bodyPr>
            <a:normAutofit/>
          </a:bodyPr>
          <a:lstStyle/>
          <a:p>
            <a:pPr>
              <a:spcBef>
                <a:spcPts val="600"/>
              </a:spcBef>
            </a:pPr>
            <a:r>
              <a:rPr lang="en-US" sz="3400" dirty="0">
                <a:solidFill>
                  <a:schemeClr val="tx1"/>
                </a:solidFill>
                <a:latin typeface="Futura Bk" panose="020B0502020204020303"/>
              </a:rPr>
              <a:t>DYCD does not guarantee a particular level of project work to any Contractor. </a:t>
            </a:r>
          </a:p>
          <a:p>
            <a:pPr>
              <a:spcBef>
                <a:spcPts val="600"/>
              </a:spcBef>
            </a:pPr>
            <a:r>
              <a:rPr lang="en-US" sz="3400" dirty="0">
                <a:solidFill>
                  <a:schemeClr val="tx1"/>
                </a:solidFill>
                <a:latin typeface="Futura Bk" panose="020B0502020204020303"/>
              </a:rPr>
              <a:t>DYCD expects Contractors to be available to participate in the Project Task Order process. </a:t>
            </a:r>
          </a:p>
          <a:p>
            <a:endParaRPr lang="en-US" dirty="0"/>
          </a:p>
          <a:p>
            <a:endParaRPr lang="en-US" dirty="0"/>
          </a:p>
        </p:txBody>
      </p:sp>
      <p:sp>
        <p:nvSpPr>
          <p:cNvPr id="5" name="Slide Number Placeholder 4"/>
          <p:cNvSpPr>
            <a:spLocks noGrp="1"/>
          </p:cNvSpPr>
          <p:nvPr>
            <p:ph type="sldNum" sz="quarter" idx="12"/>
          </p:nvPr>
        </p:nvSpPr>
        <p:spPr/>
        <p:txBody>
          <a:bodyPr/>
          <a:lstStyle/>
          <a:p>
            <a:fld id="{6066F0F5-36F4-4A20-B5A7-1AB1EE7DC651}" type="slidenum">
              <a:rPr lang="en-US" smtClean="0"/>
              <a:pPr/>
              <a:t>10</a:t>
            </a:fld>
            <a:endParaRPr lang="en-US" dirty="0"/>
          </a:p>
        </p:txBody>
      </p:sp>
    </p:spTree>
    <p:extLst>
      <p:ext uri="{BB962C8B-B14F-4D97-AF65-F5344CB8AC3E}">
        <p14:creationId xmlns:p14="http://schemas.microsoft.com/office/powerpoint/2010/main" val="40385952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
            <a:ext cx="8229600" cy="1143000"/>
          </a:xfrm>
        </p:spPr>
        <p:txBody>
          <a:bodyPr>
            <a:noAutofit/>
          </a:bodyPr>
          <a:lstStyle/>
          <a:p>
            <a:r>
              <a:rPr lang="en-US" sz="3600" dirty="0"/>
              <a:t> </a:t>
            </a:r>
            <a:r>
              <a:rPr lang="en-US" sz="3600" dirty="0">
                <a:solidFill>
                  <a:schemeClr val="bg1"/>
                </a:solidFill>
              </a:rPr>
              <a:t>Experience with Program Areas and Target Populations</a:t>
            </a:r>
          </a:p>
        </p:txBody>
      </p:sp>
      <p:sp>
        <p:nvSpPr>
          <p:cNvPr id="3" name="Content Placeholder 2"/>
          <p:cNvSpPr>
            <a:spLocks noGrp="1"/>
          </p:cNvSpPr>
          <p:nvPr>
            <p:ph idx="1"/>
          </p:nvPr>
        </p:nvSpPr>
        <p:spPr/>
        <p:txBody>
          <a:bodyPr>
            <a:normAutofit fontScale="92500" lnSpcReduction="10000"/>
          </a:bodyPr>
          <a:lstStyle/>
          <a:p>
            <a:pPr>
              <a:lnSpc>
                <a:spcPct val="110000"/>
              </a:lnSpc>
            </a:pPr>
            <a:r>
              <a:rPr lang="en-US" dirty="0">
                <a:solidFill>
                  <a:schemeClr val="tx1"/>
                </a:solidFill>
                <a:latin typeface="Futura Bk" panose="020B0502020204020303"/>
              </a:rPr>
              <a:t>DYCD Program Areas</a:t>
            </a:r>
          </a:p>
          <a:p>
            <a:pPr lvl="1">
              <a:lnSpc>
                <a:spcPct val="110000"/>
              </a:lnSpc>
            </a:pPr>
            <a:r>
              <a:rPr lang="en-US" dirty="0">
                <a:solidFill>
                  <a:schemeClr val="tx1"/>
                </a:solidFill>
                <a:latin typeface="Futura Bk" panose="020B0502020204020303"/>
              </a:rPr>
              <a:t>Youth Services</a:t>
            </a:r>
          </a:p>
          <a:p>
            <a:pPr lvl="1">
              <a:lnSpc>
                <a:spcPct val="110000"/>
              </a:lnSpc>
            </a:pPr>
            <a:r>
              <a:rPr lang="en-US" dirty="0">
                <a:solidFill>
                  <a:schemeClr val="tx1"/>
                </a:solidFill>
                <a:latin typeface="Futura Bk" panose="020B0502020204020303"/>
              </a:rPr>
              <a:t>Workforce Development</a:t>
            </a:r>
          </a:p>
          <a:p>
            <a:pPr lvl="1">
              <a:lnSpc>
                <a:spcPct val="110000"/>
              </a:lnSpc>
            </a:pPr>
            <a:r>
              <a:rPr lang="en-US" dirty="0">
                <a:solidFill>
                  <a:schemeClr val="tx1"/>
                </a:solidFill>
                <a:latin typeface="Futura Bk" panose="020B0502020204020303"/>
              </a:rPr>
              <a:t>Community Development and Support Services</a:t>
            </a:r>
          </a:p>
          <a:p>
            <a:pPr>
              <a:lnSpc>
                <a:spcPct val="110000"/>
              </a:lnSpc>
            </a:pPr>
            <a:r>
              <a:rPr lang="en-US" dirty="0">
                <a:solidFill>
                  <a:schemeClr val="tx1"/>
                </a:solidFill>
                <a:latin typeface="Futura Bk" panose="020B0502020204020303"/>
              </a:rPr>
              <a:t>Program Approach</a:t>
            </a:r>
          </a:p>
          <a:p>
            <a:pPr lvl="1">
              <a:lnSpc>
                <a:spcPct val="110000"/>
              </a:lnSpc>
            </a:pPr>
            <a:r>
              <a:rPr lang="en-US" dirty="0">
                <a:solidFill>
                  <a:schemeClr val="tx1"/>
                </a:solidFill>
                <a:latin typeface="Futura Bk" panose="020B0502020204020303"/>
              </a:rPr>
              <a:t>Promote the Positive</a:t>
            </a:r>
          </a:p>
          <a:p>
            <a:pPr lvl="1">
              <a:lnSpc>
                <a:spcPct val="110000"/>
              </a:lnSpc>
            </a:pPr>
            <a:r>
              <a:rPr lang="en-US" dirty="0">
                <a:solidFill>
                  <a:schemeClr val="tx1"/>
                </a:solidFill>
                <a:latin typeface="Futura Bk" panose="020B0502020204020303"/>
              </a:rPr>
              <a:t>Circles of Support</a:t>
            </a:r>
          </a:p>
          <a:p>
            <a:pPr lvl="1">
              <a:lnSpc>
                <a:spcPct val="110000"/>
              </a:lnSpc>
            </a:pPr>
            <a:r>
              <a:rPr lang="en-US" dirty="0">
                <a:solidFill>
                  <a:schemeClr val="tx1"/>
                </a:solidFill>
                <a:latin typeface="Futura Bk" panose="020B0502020204020303"/>
              </a:rPr>
              <a:t>Safe and Welcoming Environments</a:t>
            </a:r>
          </a:p>
          <a:p>
            <a:endParaRPr lang="en-US" dirty="0">
              <a:solidFill>
                <a:schemeClr val="tx1"/>
              </a:solidFill>
              <a:latin typeface="Futura Bk" panose="020B0502020204020303"/>
            </a:endParaRPr>
          </a:p>
        </p:txBody>
      </p:sp>
      <p:sp>
        <p:nvSpPr>
          <p:cNvPr id="5" name="Slide Number Placeholder 4"/>
          <p:cNvSpPr>
            <a:spLocks noGrp="1"/>
          </p:cNvSpPr>
          <p:nvPr>
            <p:ph type="sldNum" sz="quarter" idx="12"/>
          </p:nvPr>
        </p:nvSpPr>
        <p:spPr/>
        <p:txBody>
          <a:bodyPr/>
          <a:lstStyle/>
          <a:p>
            <a:fld id="{6066F0F5-36F4-4A20-B5A7-1AB1EE7DC651}" type="slidenum">
              <a:rPr lang="en-US" smtClean="0"/>
              <a:pPr/>
              <a:t>11</a:t>
            </a:fld>
            <a:endParaRPr lang="en-US" dirty="0"/>
          </a:p>
        </p:txBody>
      </p:sp>
    </p:spTree>
    <p:extLst>
      <p:ext uri="{BB962C8B-B14F-4D97-AF65-F5344CB8AC3E}">
        <p14:creationId xmlns:p14="http://schemas.microsoft.com/office/powerpoint/2010/main" val="37485077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
            <a:ext cx="8229600" cy="1143000"/>
          </a:xfrm>
        </p:spPr>
        <p:txBody>
          <a:bodyPr>
            <a:noAutofit/>
          </a:bodyPr>
          <a:lstStyle/>
          <a:p>
            <a:r>
              <a:rPr lang="en-US" sz="3600" dirty="0"/>
              <a:t> </a:t>
            </a:r>
            <a:r>
              <a:rPr lang="en-US" sz="3600" dirty="0">
                <a:solidFill>
                  <a:schemeClr val="bg1"/>
                </a:solidFill>
              </a:rPr>
              <a:t>Experience and Technical Expertise</a:t>
            </a:r>
          </a:p>
        </p:txBody>
      </p:sp>
      <p:sp>
        <p:nvSpPr>
          <p:cNvPr id="3" name="Content Placeholder 2"/>
          <p:cNvSpPr>
            <a:spLocks noGrp="1"/>
          </p:cNvSpPr>
          <p:nvPr>
            <p:ph idx="1"/>
          </p:nvPr>
        </p:nvSpPr>
        <p:spPr/>
        <p:txBody>
          <a:bodyPr>
            <a:normAutofit/>
          </a:bodyPr>
          <a:lstStyle/>
          <a:p>
            <a:pPr>
              <a:lnSpc>
                <a:spcPct val="110000"/>
              </a:lnSpc>
            </a:pPr>
            <a:r>
              <a:rPr lang="en-US" dirty="0">
                <a:solidFill>
                  <a:schemeClr val="tx1"/>
                </a:solidFill>
                <a:latin typeface="Futura Bk" panose="020B0502020204020303"/>
              </a:rPr>
              <a:t>Prior experience and expertise in at least two of the three areas below:</a:t>
            </a:r>
          </a:p>
          <a:p>
            <a:pPr lvl="1"/>
            <a:r>
              <a:rPr lang="en-US" dirty="0">
                <a:solidFill>
                  <a:schemeClr val="tx1"/>
                </a:solidFill>
                <a:latin typeface="Futura Bk" panose="020B0502020204020303"/>
              </a:rPr>
              <a:t>Program Evaluation</a:t>
            </a:r>
          </a:p>
          <a:p>
            <a:pPr lvl="1"/>
            <a:r>
              <a:rPr lang="en-US" dirty="0">
                <a:solidFill>
                  <a:schemeClr val="tx1"/>
                </a:solidFill>
                <a:latin typeface="Futura Bk" panose="020B0502020204020303"/>
              </a:rPr>
              <a:t>Quantitative Research Methods and Analysis</a:t>
            </a:r>
          </a:p>
          <a:p>
            <a:pPr lvl="1"/>
            <a:r>
              <a:rPr lang="en-US" dirty="0">
                <a:solidFill>
                  <a:schemeClr val="tx1"/>
                </a:solidFill>
                <a:latin typeface="Futura Bk" panose="020B0502020204020303"/>
              </a:rPr>
              <a:t>Qualitative Research Methods and Analysis</a:t>
            </a:r>
          </a:p>
        </p:txBody>
      </p:sp>
      <p:sp>
        <p:nvSpPr>
          <p:cNvPr id="5" name="Slide Number Placeholder 4"/>
          <p:cNvSpPr>
            <a:spLocks noGrp="1"/>
          </p:cNvSpPr>
          <p:nvPr>
            <p:ph type="sldNum" sz="quarter" idx="12"/>
          </p:nvPr>
        </p:nvSpPr>
        <p:spPr/>
        <p:txBody>
          <a:bodyPr/>
          <a:lstStyle/>
          <a:p>
            <a:fld id="{6066F0F5-36F4-4A20-B5A7-1AB1EE7DC651}" type="slidenum">
              <a:rPr lang="en-US" smtClean="0"/>
              <a:pPr/>
              <a:t>12</a:t>
            </a:fld>
            <a:endParaRPr lang="en-US" dirty="0"/>
          </a:p>
        </p:txBody>
      </p:sp>
    </p:spTree>
    <p:extLst>
      <p:ext uri="{BB962C8B-B14F-4D97-AF65-F5344CB8AC3E}">
        <p14:creationId xmlns:p14="http://schemas.microsoft.com/office/powerpoint/2010/main" val="17921507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
            <a:ext cx="8229600" cy="1143000"/>
          </a:xfrm>
        </p:spPr>
        <p:txBody>
          <a:bodyPr>
            <a:noAutofit/>
          </a:bodyPr>
          <a:lstStyle/>
          <a:p>
            <a:r>
              <a:rPr lang="en-US" sz="3600" dirty="0"/>
              <a:t> </a:t>
            </a:r>
            <a:r>
              <a:rPr lang="en-US" sz="3600" dirty="0">
                <a:solidFill>
                  <a:schemeClr val="bg1"/>
                </a:solidFill>
              </a:rPr>
              <a:t>Experience and Technical Expertise</a:t>
            </a:r>
          </a:p>
        </p:txBody>
      </p:sp>
      <p:sp>
        <p:nvSpPr>
          <p:cNvPr id="3" name="Content Placeholder 2"/>
          <p:cNvSpPr>
            <a:spLocks noGrp="1"/>
          </p:cNvSpPr>
          <p:nvPr>
            <p:ph idx="1"/>
          </p:nvPr>
        </p:nvSpPr>
        <p:spPr/>
        <p:txBody>
          <a:bodyPr>
            <a:normAutofit/>
          </a:bodyPr>
          <a:lstStyle/>
          <a:p>
            <a:pPr>
              <a:lnSpc>
                <a:spcPct val="110000"/>
              </a:lnSpc>
            </a:pPr>
            <a:r>
              <a:rPr lang="en-US" dirty="0">
                <a:solidFill>
                  <a:schemeClr val="tx1"/>
                </a:solidFill>
                <a:latin typeface="Futura Bk" panose="020B0502020204020303"/>
              </a:rPr>
              <a:t>Prior experience and expertise in all areas below:</a:t>
            </a:r>
          </a:p>
          <a:p>
            <a:pPr lvl="1"/>
            <a:r>
              <a:rPr lang="en-US" dirty="0">
                <a:solidFill>
                  <a:schemeClr val="tx1"/>
                </a:solidFill>
                <a:latin typeface="Futura Bk" panose="020B0502020204020303"/>
              </a:rPr>
              <a:t>Stakeholder Engagement</a:t>
            </a:r>
          </a:p>
          <a:p>
            <a:pPr lvl="1"/>
            <a:r>
              <a:rPr lang="en-US" dirty="0">
                <a:solidFill>
                  <a:schemeClr val="tx1"/>
                </a:solidFill>
                <a:latin typeface="Futura Bk" panose="020B0502020204020303"/>
              </a:rPr>
              <a:t>Disseminating Findings</a:t>
            </a:r>
          </a:p>
          <a:p>
            <a:pPr lvl="1"/>
            <a:r>
              <a:rPr lang="en-US" dirty="0">
                <a:solidFill>
                  <a:schemeClr val="tx1"/>
                </a:solidFill>
                <a:latin typeface="Futura Bk" panose="020B0502020204020303"/>
              </a:rPr>
              <a:t>Capacity Building Related to Applied Research and Evaluation Services</a:t>
            </a:r>
          </a:p>
        </p:txBody>
      </p:sp>
      <p:sp>
        <p:nvSpPr>
          <p:cNvPr id="5" name="Slide Number Placeholder 4"/>
          <p:cNvSpPr>
            <a:spLocks noGrp="1"/>
          </p:cNvSpPr>
          <p:nvPr>
            <p:ph type="sldNum" sz="quarter" idx="12"/>
          </p:nvPr>
        </p:nvSpPr>
        <p:spPr/>
        <p:txBody>
          <a:bodyPr/>
          <a:lstStyle/>
          <a:p>
            <a:fld id="{6066F0F5-36F4-4A20-B5A7-1AB1EE7DC651}" type="slidenum">
              <a:rPr lang="en-US" smtClean="0"/>
              <a:pPr/>
              <a:t>13</a:t>
            </a:fld>
            <a:endParaRPr lang="en-US" dirty="0"/>
          </a:p>
        </p:txBody>
      </p:sp>
    </p:spTree>
    <p:extLst>
      <p:ext uri="{BB962C8B-B14F-4D97-AF65-F5344CB8AC3E}">
        <p14:creationId xmlns:p14="http://schemas.microsoft.com/office/powerpoint/2010/main" val="18519465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
            <a:ext cx="8229600" cy="1143000"/>
          </a:xfrm>
        </p:spPr>
        <p:txBody>
          <a:bodyPr>
            <a:noAutofit/>
          </a:bodyPr>
          <a:lstStyle/>
          <a:p>
            <a:r>
              <a:rPr lang="en-US" sz="3600" dirty="0"/>
              <a:t> </a:t>
            </a:r>
            <a:r>
              <a:rPr lang="en-US" sz="3600" dirty="0">
                <a:solidFill>
                  <a:schemeClr val="bg1"/>
                </a:solidFill>
              </a:rPr>
              <a:t>Approach</a:t>
            </a:r>
          </a:p>
        </p:txBody>
      </p:sp>
      <p:sp>
        <p:nvSpPr>
          <p:cNvPr id="3" name="Content Placeholder 2"/>
          <p:cNvSpPr>
            <a:spLocks noGrp="1"/>
          </p:cNvSpPr>
          <p:nvPr>
            <p:ph idx="1"/>
          </p:nvPr>
        </p:nvSpPr>
        <p:spPr/>
        <p:txBody>
          <a:bodyPr>
            <a:normAutofit/>
          </a:bodyPr>
          <a:lstStyle/>
          <a:p>
            <a:pPr>
              <a:lnSpc>
                <a:spcPct val="110000"/>
              </a:lnSpc>
            </a:pPr>
            <a:r>
              <a:rPr lang="en-US" dirty="0">
                <a:solidFill>
                  <a:schemeClr val="tx1"/>
                </a:solidFill>
                <a:latin typeface="Futura Bk" panose="020B0502020204020303"/>
              </a:rPr>
              <a:t>Equity, Diversity, and Inclusion</a:t>
            </a:r>
          </a:p>
          <a:p>
            <a:pPr>
              <a:lnSpc>
                <a:spcPct val="110000"/>
              </a:lnSpc>
            </a:pPr>
            <a:r>
              <a:rPr lang="en-US" dirty="0">
                <a:solidFill>
                  <a:schemeClr val="tx1"/>
                </a:solidFill>
                <a:latin typeface="Futura Bk" panose="020B0502020204020303"/>
              </a:rPr>
              <a:t>Human-Centered Design and Strengths-based Approach</a:t>
            </a:r>
          </a:p>
        </p:txBody>
      </p:sp>
      <p:sp>
        <p:nvSpPr>
          <p:cNvPr id="5" name="Slide Number Placeholder 4"/>
          <p:cNvSpPr>
            <a:spLocks noGrp="1"/>
          </p:cNvSpPr>
          <p:nvPr>
            <p:ph type="sldNum" sz="quarter" idx="12"/>
          </p:nvPr>
        </p:nvSpPr>
        <p:spPr/>
        <p:txBody>
          <a:bodyPr/>
          <a:lstStyle/>
          <a:p>
            <a:fld id="{6066F0F5-36F4-4A20-B5A7-1AB1EE7DC651}" type="slidenum">
              <a:rPr lang="en-US" smtClean="0"/>
              <a:pPr/>
              <a:t>14</a:t>
            </a:fld>
            <a:endParaRPr lang="en-US" dirty="0"/>
          </a:p>
        </p:txBody>
      </p:sp>
    </p:spTree>
    <p:extLst>
      <p:ext uri="{BB962C8B-B14F-4D97-AF65-F5344CB8AC3E}">
        <p14:creationId xmlns:p14="http://schemas.microsoft.com/office/powerpoint/2010/main" val="6990247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
            <a:ext cx="8229600" cy="1143000"/>
          </a:xfrm>
        </p:spPr>
        <p:txBody>
          <a:bodyPr>
            <a:noAutofit/>
          </a:bodyPr>
          <a:lstStyle/>
          <a:p>
            <a:r>
              <a:rPr lang="en-US" sz="3600" dirty="0">
                <a:solidFill>
                  <a:schemeClr val="bg1"/>
                </a:solidFill>
              </a:rPr>
              <a:t>Organizational Capacity</a:t>
            </a:r>
          </a:p>
        </p:txBody>
      </p:sp>
      <p:sp>
        <p:nvSpPr>
          <p:cNvPr id="3" name="Content Placeholder 2"/>
          <p:cNvSpPr>
            <a:spLocks noGrp="1"/>
          </p:cNvSpPr>
          <p:nvPr>
            <p:ph idx="1"/>
          </p:nvPr>
        </p:nvSpPr>
        <p:spPr/>
        <p:txBody>
          <a:bodyPr>
            <a:normAutofit/>
          </a:bodyPr>
          <a:lstStyle/>
          <a:p>
            <a:pPr>
              <a:lnSpc>
                <a:spcPct val="110000"/>
              </a:lnSpc>
            </a:pPr>
            <a:r>
              <a:rPr lang="en-US" dirty="0">
                <a:solidFill>
                  <a:schemeClr val="tx1"/>
                </a:solidFill>
                <a:latin typeface="Futura Bk" panose="020B0502020204020303"/>
              </a:rPr>
              <a:t>Able to obtain research review approval or have IRB</a:t>
            </a:r>
          </a:p>
          <a:p>
            <a:pPr>
              <a:lnSpc>
                <a:spcPct val="110000"/>
              </a:lnSpc>
            </a:pPr>
            <a:r>
              <a:rPr lang="en-US" dirty="0">
                <a:solidFill>
                  <a:schemeClr val="tx1"/>
                </a:solidFill>
                <a:latin typeface="Futura Bk" panose="020B0502020204020303"/>
              </a:rPr>
              <a:t>Protect security of confidential or identifying information</a:t>
            </a:r>
          </a:p>
          <a:p>
            <a:pPr>
              <a:lnSpc>
                <a:spcPct val="110000"/>
              </a:lnSpc>
            </a:pPr>
            <a:r>
              <a:rPr lang="en-US" dirty="0">
                <a:solidFill>
                  <a:schemeClr val="tx1"/>
                </a:solidFill>
                <a:latin typeface="Futura Bk" panose="020B0502020204020303"/>
              </a:rPr>
              <a:t>Quickly hire or assemble staff</a:t>
            </a:r>
          </a:p>
          <a:p>
            <a:pPr>
              <a:lnSpc>
                <a:spcPct val="110000"/>
              </a:lnSpc>
            </a:pPr>
            <a:r>
              <a:rPr lang="en-US" dirty="0">
                <a:solidFill>
                  <a:schemeClr val="tx1"/>
                </a:solidFill>
                <a:latin typeface="Futura Bk" panose="020B0502020204020303"/>
              </a:rPr>
              <a:t>Access to meeting or office space in NYC as needed</a:t>
            </a:r>
          </a:p>
        </p:txBody>
      </p:sp>
      <p:sp>
        <p:nvSpPr>
          <p:cNvPr id="5" name="Slide Number Placeholder 4"/>
          <p:cNvSpPr>
            <a:spLocks noGrp="1"/>
          </p:cNvSpPr>
          <p:nvPr>
            <p:ph type="sldNum" sz="quarter" idx="12"/>
          </p:nvPr>
        </p:nvSpPr>
        <p:spPr/>
        <p:txBody>
          <a:bodyPr/>
          <a:lstStyle/>
          <a:p>
            <a:fld id="{6066F0F5-36F4-4A20-B5A7-1AB1EE7DC651}" type="slidenum">
              <a:rPr lang="en-US" smtClean="0"/>
              <a:pPr/>
              <a:t>15</a:t>
            </a:fld>
            <a:endParaRPr lang="en-US" dirty="0"/>
          </a:p>
        </p:txBody>
      </p:sp>
    </p:spTree>
    <p:extLst>
      <p:ext uri="{BB962C8B-B14F-4D97-AF65-F5344CB8AC3E}">
        <p14:creationId xmlns:p14="http://schemas.microsoft.com/office/powerpoint/2010/main" val="8244996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
            <a:ext cx="8229600" cy="1143000"/>
          </a:xfrm>
        </p:spPr>
        <p:txBody>
          <a:bodyPr>
            <a:noAutofit/>
          </a:bodyPr>
          <a:lstStyle/>
          <a:p>
            <a:r>
              <a:rPr lang="en-US" sz="3600" dirty="0">
                <a:solidFill>
                  <a:schemeClr val="bg1"/>
                </a:solidFill>
              </a:rPr>
              <a:t>Staffing Plan and Qualifications</a:t>
            </a:r>
          </a:p>
        </p:txBody>
      </p:sp>
      <p:sp>
        <p:nvSpPr>
          <p:cNvPr id="3" name="Content Placeholder 2"/>
          <p:cNvSpPr>
            <a:spLocks noGrp="1"/>
          </p:cNvSpPr>
          <p:nvPr>
            <p:ph idx="1"/>
          </p:nvPr>
        </p:nvSpPr>
        <p:spPr/>
        <p:txBody>
          <a:bodyPr>
            <a:normAutofit lnSpcReduction="10000"/>
          </a:bodyPr>
          <a:lstStyle/>
          <a:p>
            <a:pPr>
              <a:lnSpc>
                <a:spcPct val="110000"/>
              </a:lnSpc>
            </a:pPr>
            <a:r>
              <a:rPr lang="en-US" dirty="0">
                <a:solidFill>
                  <a:schemeClr val="tx1"/>
                </a:solidFill>
                <a:latin typeface="Futura Bk" panose="020B0502020204020303"/>
              </a:rPr>
              <a:t>Roles</a:t>
            </a:r>
          </a:p>
          <a:p>
            <a:pPr lvl="1">
              <a:lnSpc>
                <a:spcPct val="110000"/>
              </a:lnSpc>
            </a:pPr>
            <a:r>
              <a:rPr lang="en-US" dirty="0">
                <a:solidFill>
                  <a:schemeClr val="tx1"/>
                </a:solidFill>
                <a:latin typeface="Futura Bk" panose="020B0502020204020303"/>
              </a:rPr>
              <a:t>Principal Investigator</a:t>
            </a:r>
          </a:p>
          <a:p>
            <a:pPr lvl="1">
              <a:lnSpc>
                <a:spcPct val="110000"/>
              </a:lnSpc>
            </a:pPr>
            <a:r>
              <a:rPr lang="en-US" dirty="0">
                <a:solidFill>
                  <a:schemeClr val="tx1"/>
                </a:solidFill>
                <a:latin typeface="Futura Bk" panose="020B0502020204020303"/>
              </a:rPr>
              <a:t>Project Manager</a:t>
            </a:r>
          </a:p>
          <a:p>
            <a:pPr lvl="1">
              <a:lnSpc>
                <a:spcPct val="110000"/>
              </a:lnSpc>
            </a:pPr>
            <a:r>
              <a:rPr lang="en-US" dirty="0">
                <a:solidFill>
                  <a:schemeClr val="tx1"/>
                </a:solidFill>
                <a:latin typeface="Futura Bk" panose="020B0502020204020303"/>
              </a:rPr>
              <a:t>Researcher</a:t>
            </a:r>
          </a:p>
          <a:p>
            <a:pPr lvl="1">
              <a:lnSpc>
                <a:spcPct val="110000"/>
              </a:lnSpc>
            </a:pPr>
            <a:r>
              <a:rPr lang="en-US" dirty="0">
                <a:solidFill>
                  <a:schemeClr val="tx1"/>
                </a:solidFill>
                <a:latin typeface="Futura Bk" panose="020B0502020204020303"/>
              </a:rPr>
              <a:t>Others as needed</a:t>
            </a:r>
          </a:p>
          <a:p>
            <a:pPr>
              <a:lnSpc>
                <a:spcPct val="110000"/>
              </a:lnSpc>
            </a:pPr>
            <a:r>
              <a:rPr lang="en-US" dirty="0">
                <a:solidFill>
                  <a:schemeClr val="tx1"/>
                </a:solidFill>
                <a:latin typeface="Futura Bk" panose="020B0502020204020303"/>
              </a:rPr>
              <a:t>Culturally competent</a:t>
            </a:r>
          </a:p>
          <a:p>
            <a:pPr>
              <a:lnSpc>
                <a:spcPct val="110000"/>
              </a:lnSpc>
            </a:pPr>
            <a:r>
              <a:rPr lang="en-US" dirty="0">
                <a:solidFill>
                  <a:schemeClr val="tx1"/>
                </a:solidFill>
                <a:latin typeface="Futura Bk" panose="020B0502020204020303"/>
              </a:rPr>
              <a:t>Consider heterogeneity/diversity in project needs</a:t>
            </a:r>
          </a:p>
        </p:txBody>
      </p:sp>
      <p:sp>
        <p:nvSpPr>
          <p:cNvPr id="5" name="Slide Number Placeholder 4"/>
          <p:cNvSpPr>
            <a:spLocks noGrp="1"/>
          </p:cNvSpPr>
          <p:nvPr>
            <p:ph type="sldNum" sz="quarter" idx="12"/>
          </p:nvPr>
        </p:nvSpPr>
        <p:spPr/>
        <p:txBody>
          <a:bodyPr/>
          <a:lstStyle/>
          <a:p>
            <a:fld id="{6066F0F5-36F4-4A20-B5A7-1AB1EE7DC651}" type="slidenum">
              <a:rPr lang="en-US" smtClean="0"/>
              <a:pPr/>
              <a:t>16</a:t>
            </a:fld>
            <a:endParaRPr lang="en-US" dirty="0"/>
          </a:p>
        </p:txBody>
      </p:sp>
    </p:spTree>
    <p:extLst>
      <p:ext uri="{BB962C8B-B14F-4D97-AF65-F5344CB8AC3E}">
        <p14:creationId xmlns:p14="http://schemas.microsoft.com/office/powerpoint/2010/main" val="24776349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133600"/>
            <a:ext cx="8458200" cy="1470025"/>
          </a:xfrm>
        </p:spPr>
        <p:txBody>
          <a:bodyPr>
            <a:normAutofit/>
          </a:bodyPr>
          <a:lstStyle/>
          <a:p>
            <a:r>
              <a:rPr lang="en-US" sz="3600" dirty="0" smtClean="0">
                <a:solidFill>
                  <a:schemeClr val="bg1"/>
                </a:solidFill>
              </a:rPr>
              <a:t>Post Award </a:t>
            </a:r>
            <a:br>
              <a:rPr lang="en-US" sz="3600" dirty="0" smtClean="0">
                <a:solidFill>
                  <a:schemeClr val="bg1"/>
                </a:solidFill>
              </a:rPr>
            </a:br>
            <a:r>
              <a:rPr lang="en-US" sz="3600" dirty="0" smtClean="0">
                <a:solidFill>
                  <a:schemeClr val="bg1"/>
                </a:solidFill>
              </a:rPr>
              <a:t>Requirements</a:t>
            </a:r>
            <a:endParaRPr lang="en-US" sz="3100" dirty="0">
              <a:solidFill>
                <a:schemeClr val="bg1"/>
              </a:solidFill>
            </a:endParaRPr>
          </a:p>
        </p:txBody>
      </p:sp>
      <p:sp>
        <p:nvSpPr>
          <p:cNvPr id="3" name="Subtitle 2"/>
          <p:cNvSpPr>
            <a:spLocks noGrp="1"/>
          </p:cNvSpPr>
          <p:nvPr>
            <p:ph type="subTitle" idx="1"/>
          </p:nvPr>
        </p:nvSpPr>
        <p:spPr/>
        <p:txBody>
          <a:bodyPr>
            <a:normAutofit/>
          </a:bodyPr>
          <a:lstStyle/>
          <a:p>
            <a:endParaRPr lang="en-US" b="1" dirty="0"/>
          </a:p>
        </p:txBody>
      </p:sp>
    </p:spTree>
    <p:extLst>
      <p:ext uri="{BB962C8B-B14F-4D97-AF65-F5344CB8AC3E}">
        <p14:creationId xmlns:p14="http://schemas.microsoft.com/office/powerpoint/2010/main" val="28781268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2400"/>
            <a:ext cx="9067800" cy="1143000"/>
          </a:xfrm>
        </p:spPr>
        <p:txBody>
          <a:bodyPr>
            <a:noAutofit/>
          </a:bodyPr>
          <a:lstStyle/>
          <a:p>
            <a:pPr algn="ctr"/>
            <a:r>
              <a:rPr lang="en-US" sz="3200" dirty="0" smtClean="0">
                <a:solidFill>
                  <a:schemeClr val="bg1"/>
                </a:solidFill>
              </a:rPr>
              <a:t>Notice for Proposer </a:t>
            </a:r>
            <a:br>
              <a:rPr lang="en-US" sz="3200" dirty="0" smtClean="0">
                <a:solidFill>
                  <a:schemeClr val="bg1"/>
                </a:solidFill>
              </a:rPr>
            </a:br>
            <a:r>
              <a:rPr lang="en-US" sz="3200" dirty="0" smtClean="0">
                <a:solidFill>
                  <a:schemeClr val="bg1"/>
                </a:solidFill>
              </a:rPr>
              <a:t>Subcontractor Compliance</a:t>
            </a:r>
            <a:endParaRPr lang="en-US" sz="3200" dirty="0">
              <a:solidFill>
                <a:schemeClr val="bg1"/>
              </a:solidFill>
            </a:endParaRPr>
          </a:p>
        </p:txBody>
      </p:sp>
      <p:sp>
        <p:nvSpPr>
          <p:cNvPr id="3" name="Content Placeholder 2"/>
          <p:cNvSpPr>
            <a:spLocks noGrp="1"/>
          </p:cNvSpPr>
          <p:nvPr>
            <p:ph idx="1"/>
          </p:nvPr>
        </p:nvSpPr>
        <p:spPr/>
        <p:txBody>
          <a:bodyPr>
            <a:normAutofit/>
          </a:bodyPr>
          <a:lstStyle/>
          <a:p>
            <a:r>
              <a:rPr lang="en-US" sz="2400" dirty="0">
                <a:solidFill>
                  <a:schemeClr val="tx1"/>
                </a:solidFill>
                <a:latin typeface="Futura Bk"/>
              </a:rPr>
              <a:t>Please be advised there is a requirement to utilize </a:t>
            </a:r>
            <a:r>
              <a:rPr lang="en-US" sz="2400" dirty="0" smtClean="0">
                <a:solidFill>
                  <a:schemeClr val="tx1"/>
                </a:solidFill>
                <a:latin typeface="Futura Bk"/>
              </a:rPr>
              <a:t>the Payee </a:t>
            </a:r>
            <a:r>
              <a:rPr lang="en-US" sz="2400" dirty="0">
                <a:solidFill>
                  <a:schemeClr val="tx1"/>
                </a:solidFill>
                <a:latin typeface="Futura Bk"/>
              </a:rPr>
              <a:t>Information Portal (PIP) to identify </a:t>
            </a:r>
            <a:r>
              <a:rPr lang="en-US" sz="2400" dirty="0" smtClean="0">
                <a:solidFill>
                  <a:schemeClr val="tx1"/>
                </a:solidFill>
                <a:latin typeface="Futura Bk"/>
              </a:rPr>
              <a:t>all subcontractors </a:t>
            </a:r>
            <a:r>
              <a:rPr lang="en-US" sz="2400" dirty="0">
                <a:solidFill>
                  <a:schemeClr val="tx1"/>
                </a:solidFill>
                <a:latin typeface="Futura Bk"/>
              </a:rPr>
              <a:t>and to enter all subcontractor </a:t>
            </a:r>
            <a:r>
              <a:rPr lang="en-US" sz="2400" dirty="0" smtClean="0">
                <a:solidFill>
                  <a:schemeClr val="tx1"/>
                </a:solidFill>
                <a:latin typeface="Futura Bk"/>
              </a:rPr>
              <a:t>payment information</a:t>
            </a:r>
            <a:r>
              <a:rPr lang="en-US" sz="2400" dirty="0">
                <a:solidFill>
                  <a:schemeClr val="tx1"/>
                </a:solidFill>
                <a:latin typeface="Futura Bk"/>
              </a:rPr>
              <a:t>, and other related information during </a:t>
            </a:r>
            <a:r>
              <a:rPr lang="en-US" sz="2400" dirty="0" smtClean="0">
                <a:solidFill>
                  <a:schemeClr val="tx1"/>
                </a:solidFill>
                <a:latin typeface="Futura Bk"/>
              </a:rPr>
              <a:t>the contract </a:t>
            </a:r>
            <a:r>
              <a:rPr lang="en-US" sz="2400" dirty="0">
                <a:solidFill>
                  <a:schemeClr val="tx1"/>
                </a:solidFill>
                <a:latin typeface="Futura Bk"/>
              </a:rPr>
              <a:t>term.</a:t>
            </a:r>
          </a:p>
        </p:txBody>
      </p:sp>
      <p:sp>
        <p:nvSpPr>
          <p:cNvPr id="5" name="Slide Number Placeholder 4"/>
          <p:cNvSpPr>
            <a:spLocks noGrp="1"/>
          </p:cNvSpPr>
          <p:nvPr>
            <p:ph type="sldNum" sz="quarter" idx="12"/>
          </p:nvPr>
        </p:nvSpPr>
        <p:spPr/>
        <p:txBody>
          <a:bodyPr/>
          <a:lstStyle/>
          <a:p>
            <a:fld id="{6066F0F5-36F4-4A20-B5A7-1AB1EE7DC651}" type="slidenum">
              <a:rPr lang="en-US" smtClean="0"/>
              <a:pPr/>
              <a:t>18</a:t>
            </a:fld>
            <a:endParaRPr lang="en-US" dirty="0"/>
          </a:p>
        </p:txBody>
      </p:sp>
    </p:spTree>
    <p:extLst>
      <p:ext uri="{BB962C8B-B14F-4D97-AF65-F5344CB8AC3E}">
        <p14:creationId xmlns:p14="http://schemas.microsoft.com/office/powerpoint/2010/main" val="4012039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solidFill>
                  <a:schemeClr val="bg1"/>
                </a:solidFill>
              </a:rPr>
              <a:t>Responsibility Determination</a:t>
            </a:r>
          </a:p>
        </p:txBody>
      </p:sp>
      <p:sp>
        <p:nvSpPr>
          <p:cNvPr id="3" name="Content Placeholder 2"/>
          <p:cNvSpPr>
            <a:spLocks noGrp="1"/>
          </p:cNvSpPr>
          <p:nvPr>
            <p:ph idx="1"/>
          </p:nvPr>
        </p:nvSpPr>
        <p:spPr/>
        <p:txBody>
          <a:bodyPr>
            <a:normAutofit/>
          </a:bodyPr>
          <a:lstStyle/>
          <a:p>
            <a:r>
              <a:rPr lang="en-US" sz="2400" dirty="0">
                <a:solidFill>
                  <a:schemeClr val="tx1"/>
                </a:solidFill>
                <a:latin typeface="Futura Bk"/>
              </a:rPr>
              <a:t>Please be advised that it is a requirement for </a:t>
            </a:r>
            <a:r>
              <a:rPr lang="en-US" sz="2400" dirty="0" smtClean="0">
                <a:solidFill>
                  <a:schemeClr val="tx1"/>
                </a:solidFill>
                <a:latin typeface="Futura Bk"/>
              </a:rPr>
              <a:t>all prospective </a:t>
            </a:r>
            <a:r>
              <a:rPr lang="en-US" sz="2400" dirty="0">
                <a:solidFill>
                  <a:schemeClr val="tx1"/>
                </a:solidFill>
                <a:latin typeface="Futura Bk"/>
              </a:rPr>
              <a:t>contractors to be determined </a:t>
            </a:r>
            <a:r>
              <a:rPr lang="en-US" sz="2400" dirty="0" smtClean="0">
                <a:solidFill>
                  <a:schemeClr val="tx1"/>
                </a:solidFill>
                <a:latin typeface="Futura Bk"/>
              </a:rPr>
              <a:t>responsible in </a:t>
            </a:r>
            <a:r>
              <a:rPr lang="en-US" sz="2400" dirty="0">
                <a:solidFill>
                  <a:schemeClr val="tx1"/>
                </a:solidFill>
                <a:latin typeface="Futura Bk"/>
              </a:rPr>
              <a:t>the Post Award phase. Therefore, please make </a:t>
            </a:r>
            <a:r>
              <a:rPr lang="en-US" sz="2400" dirty="0" smtClean="0">
                <a:solidFill>
                  <a:schemeClr val="tx1"/>
                </a:solidFill>
                <a:latin typeface="Futura Bk"/>
              </a:rPr>
              <a:t>sure your </a:t>
            </a:r>
            <a:r>
              <a:rPr lang="en-US" sz="2400" dirty="0">
                <a:solidFill>
                  <a:schemeClr val="tx1"/>
                </a:solidFill>
                <a:latin typeface="Futura Bk"/>
              </a:rPr>
              <a:t>Charities’ filings are current and ensure that </a:t>
            </a:r>
            <a:r>
              <a:rPr lang="en-US" sz="2400" dirty="0" smtClean="0">
                <a:solidFill>
                  <a:schemeClr val="tx1"/>
                </a:solidFill>
                <a:latin typeface="Futura Bk"/>
              </a:rPr>
              <a:t>any outstanding </a:t>
            </a:r>
            <a:r>
              <a:rPr lang="en-US" sz="2400" dirty="0">
                <a:solidFill>
                  <a:schemeClr val="tx1"/>
                </a:solidFill>
                <a:latin typeface="Futura Bk"/>
              </a:rPr>
              <a:t>liens or adverse information has </a:t>
            </a:r>
            <a:r>
              <a:rPr lang="en-US" sz="2400" dirty="0" smtClean="0">
                <a:solidFill>
                  <a:schemeClr val="tx1"/>
                </a:solidFill>
                <a:latin typeface="Futura Bk"/>
              </a:rPr>
              <a:t>been resolved. Unresolved </a:t>
            </a:r>
            <a:r>
              <a:rPr lang="en-US" sz="2400" dirty="0">
                <a:solidFill>
                  <a:schemeClr val="tx1"/>
                </a:solidFill>
                <a:latin typeface="Futura Bk"/>
              </a:rPr>
              <a:t>issues often cause </a:t>
            </a:r>
            <a:r>
              <a:rPr lang="en-US" sz="2400" dirty="0" smtClean="0">
                <a:solidFill>
                  <a:schemeClr val="tx1"/>
                </a:solidFill>
                <a:latin typeface="Futura Bk"/>
              </a:rPr>
              <a:t>significant delays </a:t>
            </a:r>
            <a:r>
              <a:rPr lang="en-US" sz="2400" dirty="0">
                <a:solidFill>
                  <a:schemeClr val="tx1"/>
                </a:solidFill>
                <a:latin typeface="Futura Bk"/>
              </a:rPr>
              <a:t>in the post award process.</a:t>
            </a:r>
          </a:p>
        </p:txBody>
      </p:sp>
      <p:sp>
        <p:nvSpPr>
          <p:cNvPr id="5" name="Slide Number Placeholder 4"/>
          <p:cNvSpPr>
            <a:spLocks noGrp="1"/>
          </p:cNvSpPr>
          <p:nvPr>
            <p:ph type="sldNum" sz="quarter" idx="12"/>
          </p:nvPr>
        </p:nvSpPr>
        <p:spPr/>
        <p:txBody>
          <a:bodyPr/>
          <a:lstStyle/>
          <a:p>
            <a:fld id="{6066F0F5-36F4-4A20-B5A7-1AB1EE7DC651}" type="slidenum">
              <a:rPr lang="en-US" smtClean="0"/>
              <a:pPr/>
              <a:t>19</a:t>
            </a:fld>
            <a:endParaRPr lang="en-US" dirty="0"/>
          </a:p>
        </p:txBody>
      </p:sp>
    </p:spTree>
    <p:extLst>
      <p:ext uri="{BB962C8B-B14F-4D97-AF65-F5344CB8AC3E}">
        <p14:creationId xmlns:p14="http://schemas.microsoft.com/office/powerpoint/2010/main" val="28006027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5"/>
          <p:cNvSpPr>
            <a:spLocks noGrp="1"/>
          </p:cNvSpPr>
          <p:nvPr>
            <p:ph type="sldNum" sz="quarter" idx="12"/>
          </p:nvPr>
        </p:nvSpPr>
        <p:spPr>
          <a:xfrm>
            <a:off x="6324600" y="6248400"/>
            <a:ext cx="2133600" cy="457200"/>
          </a:xfrm>
        </p:spPr>
        <p:txBody>
          <a:bodyPr/>
          <a:lstStyle>
            <a:lvl1pPr eaLnBrk="0" hangingPunct="0">
              <a:spcBef>
                <a:spcPct val="20000"/>
              </a:spcBef>
              <a:buClr>
                <a:schemeClr val="tx1"/>
              </a:buClr>
              <a:buSzPct val="65000"/>
              <a:buFont typeface="Times" pitchFamily="18" charset="0"/>
              <a:buChar char="•"/>
              <a:defRPr sz="3000">
                <a:solidFill>
                  <a:schemeClr val="tx1"/>
                </a:solidFill>
                <a:latin typeface="Berlin Sans FB" pitchFamily="34" charset="0"/>
              </a:defRPr>
            </a:lvl1pPr>
            <a:lvl2pPr marL="742950" indent="-285750" eaLnBrk="0" hangingPunct="0">
              <a:spcBef>
                <a:spcPct val="20000"/>
              </a:spcBef>
              <a:buClr>
                <a:schemeClr val="tx1"/>
              </a:buClr>
              <a:buSzPct val="60000"/>
              <a:buFont typeface="Times" pitchFamily="18" charset="0"/>
              <a:buChar char="•"/>
              <a:defRPr sz="2600">
                <a:solidFill>
                  <a:schemeClr val="tx1"/>
                </a:solidFill>
                <a:latin typeface="Berlin Sans FB" pitchFamily="34" charset="0"/>
              </a:defRPr>
            </a:lvl2pPr>
            <a:lvl3pPr marL="1143000" indent="-228600" eaLnBrk="0" hangingPunct="0">
              <a:spcBef>
                <a:spcPct val="20000"/>
              </a:spcBef>
              <a:buClr>
                <a:schemeClr val="tx1"/>
              </a:buClr>
              <a:buSzPct val="65000"/>
              <a:buFont typeface="Times" pitchFamily="18" charset="0"/>
              <a:buChar char="•"/>
              <a:defRPr sz="2200">
                <a:solidFill>
                  <a:schemeClr val="tx1"/>
                </a:solidFill>
                <a:latin typeface="Berlin Sans FB" pitchFamily="34" charset="0"/>
              </a:defRPr>
            </a:lvl3pPr>
            <a:lvl4pPr marL="1600200" indent="-228600" eaLnBrk="0" hangingPunct="0">
              <a:spcBef>
                <a:spcPct val="20000"/>
              </a:spcBef>
              <a:buClr>
                <a:schemeClr val="tx1"/>
              </a:buClr>
              <a:buSzPct val="70000"/>
              <a:buFont typeface="Times" pitchFamily="18" charset="0"/>
              <a:buChar char="•"/>
              <a:defRPr sz="2000">
                <a:solidFill>
                  <a:schemeClr val="tx1"/>
                </a:solidFill>
                <a:latin typeface="Berlin Sans FB" pitchFamily="34" charset="0"/>
              </a:defRPr>
            </a:lvl4pPr>
            <a:lvl5pPr marL="2057400" indent="-228600" eaLnBrk="0" hangingPunct="0">
              <a:spcBef>
                <a:spcPct val="20000"/>
              </a:spcBef>
              <a:buClr>
                <a:schemeClr val="tx1"/>
              </a:buClr>
              <a:buSzPct val="75000"/>
              <a:buFont typeface="Times" pitchFamily="18" charset="0"/>
              <a:buChar char="•"/>
              <a:defRPr sz="2000">
                <a:solidFill>
                  <a:schemeClr val="tx1"/>
                </a:solidFill>
                <a:latin typeface="Berlin Sans FB" pitchFamily="34" charset="0"/>
              </a:defRPr>
            </a:lvl5pPr>
            <a:lvl6pPr marL="2514600" indent="-228600" eaLnBrk="0" fontAlgn="base" hangingPunct="0">
              <a:spcBef>
                <a:spcPct val="20000"/>
              </a:spcBef>
              <a:spcAft>
                <a:spcPct val="0"/>
              </a:spcAft>
              <a:buClr>
                <a:schemeClr val="tx1"/>
              </a:buClr>
              <a:buSzPct val="75000"/>
              <a:buFont typeface="Times" pitchFamily="18" charset="0"/>
              <a:buChar char="•"/>
              <a:defRPr sz="2000">
                <a:solidFill>
                  <a:schemeClr val="tx1"/>
                </a:solidFill>
                <a:latin typeface="Berlin Sans FB" pitchFamily="34" charset="0"/>
              </a:defRPr>
            </a:lvl6pPr>
            <a:lvl7pPr marL="2971800" indent="-228600" eaLnBrk="0" fontAlgn="base" hangingPunct="0">
              <a:spcBef>
                <a:spcPct val="20000"/>
              </a:spcBef>
              <a:spcAft>
                <a:spcPct val="0"/>
              </a:spcAft>
              <a:buClr>
                <a:schemeClr val="tx1"/>
              </a:buClr>
              <a:buSzPct val="75000"/>
              <a:buFont typeface="Times" pitchFamily="18" charset="0"/>
              <a:buChar char="•"/>
              <a:defRPr sz="2000">
                <a:solidFill>
                  <a:schemeClr val="tx1"/>
                </a:solidFill>
                <a:latin typeface="Berlin Sans FB" pitchFamily="34" charset="0"/>
              </a:defRPr>
            </a:lvl7pPr>
            <a:lvl8pPr marL="3429000" indent="-228600" eaLnBrk="0" fontAlgn="base" hangingPunct="0">
              <a:spcBef>
                <a:spcPct val="20000"/>
              </a:spcBef>
              <a:spcAft>
                <a:spcPct val="0"/>
              </a:spcAft>
              <a:buClr>
                <a:schemeClr val="tx1"/>
              </a:buClr>
              <a:buSzPct val="75000"/>
              <a:buFont typeface="Times" pitchFamily="18" charset="0"/>
              <a:buChar char="•"/>
              <a:defRPr sz="2000">
                <a:solidFill>
                  <a:schemeClr val="tx1"/>
                </a:solidFill>
                <a:latin typeface="Berlin Sans FB" pitchFamily="34" charset="0"/>
              </a:defRPr>
            </a:lvl8pPr>
            <a:lvl9pPr marL="3886200" indent="-228600" eaLnBrk="0" fontAlgn="base" hangingPunct="0">
              <a:spcBef>
                <a:spcPct val="20000"/>
              </a:spcBef>
              <a:spcAft>
                <a:spcPct val="0"/>
              </a:spcAft>
              <a:buClr>
                <a:schemeClr val="tx1"/>
              </a:buClr>
              <a:buSzPct val="75000"/>
              <a:buFont typeface="Times" pitchFamily="18" charset="0"/>
              <a:buChar char="•"/>
              <a:defRPr sz="2000">
                <a:solidFill>
                  <a:schemeClr val="tx1"/>
                </a:solidFill>
                <a:latin typeface="Berlin Sans FB" pitchFamily="34" charset="0"/>
              </a:defRPr>
            </a:lvl9pPr>
          </a:lstStyle>
          <a:p>
            <a:pPr eaLnBrk="1" hangingPunct="1">
              <a:spcBef>
                <a:spcPct val="0"/>
              </a:spcBef>
              <a:buClrTx/>
              <a:buSzTx/>
              <a:buFontTx/>
              <a:buNone/>
              <a:defRPr/>
            </a:pPr>
            <a:fld id="{0237847F-3DA8-405F-B890-8DBC1BD6E6EE}" type="slidenum">
              <a:rPr lang="en-US" altLang="en-US" sz="1200" smtClean="0">
                <a:latin typeface="Arial" pitchFamily="34" charset="0"/>
              </a:rPr>
              <a:pPr eaLnBrk="1" hangingPunct="1">
                <a:spcBef>
                  <a:spcPct val="0"/>
                </a:spcBef>
                <a:buClrTx/>
                <a:buSzTx/>
                <a:buFontTx/>
                <a:buNone/>
                <a:defRPr/>
              </a:pPr>
              <a:t>2</a:t>
            </a:fld>
            <a:endParaRPr lang="en-US" altLang="en-US" sz="1200" smtClean="0">
              <a:latin typeface="Arial" pitchFamily="34" charset="0"/>
            </a:endParaRPr>
          </a:p>
        </p:txBody>
      </p:sp>
      <p:sp>
        <p:nvSpPr>
          <p:cNvPr id="3075" name="Rectangle 4"/>
          <p:cNvSpPr>
            <a:spLocks noChangeArrowheads="1"/>
          </p:cNvSpPr>
          <p:nvPr/>
        </p:nvSpPr>
        <p:spPr bwMode="auto">
          <a:xfrm>
            <a:off x="535499" y="1905000"/>
            <a:ext cx="82296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spcBef>
                <a:spcPct val="20000"/>
              </a:spcBef>
              <a:buClr>
                <a:schemeClr val="tx1"/>
              </a:buClr>
              <a:buSzPct val="65000"/>
              <a:buFont typeface="Times" pitchFamily="-112" charset="0"/>
              <a:buChar char="•"/>
              <a:defRPr sz="3000">
                <a:solidFill>
                  <a:schemeClr val="tx1"/>
                </a:solidFill>
                <a:latin typeface="Berlin Sans FB" pitchFamily="34" charset="0"/>
              </a:defRPr>
            </a:lvl1pPr>
            <a:lvl2pPr marL="746125" indent="-285750" eaLnBrk="0" hangingPunct="0">
              <a:spcBef>
                <a:spcPct val="20000"/>
              </a:spcBef>
              <a:buClr>
                <a:schemeClr val="tx1"/>
              </a:buClr>
              <a:buSzPct val="60000"/>
              <a:buFont typeface="Times" pitchFamily="-112" charset="0"/>
              <a:buChar char="•"/>
              <a:defRPr sz="2600">
                <a:solidFill>
                  <a:schemeClr val="tx1"/>
                </a:solidFill>
                <a:latin typeface="Berlin Sans FB" pitchFamily="34" charset="0"/>
              </a:defRPr>
            </a:lvl2pPr>
            <a:lvl3pPr marL="684213" indent="-109538" eaLnBrk="0" hangingPunct="0">
              <a:spcBef>
                <a:spcPct val="20000"/>
              </a:spcBef>
              <a:buClr>
                <a:schemeClr val="tx1"/>
              </a:buClr>
              <a:buSzPct val="65000"/>
              <a:buFont typeface="Times" pitchFamily="-112" charset="0"/>
              <a:buChar char="•"/>
              <a:defRPr sz="2200">
                <a:solidFill>
                  <a:schemeClr val="tx1"/>
                </a:solidFill>
                <a:latin typeface="Berlin Sans FB" pitchFamily="34" charset="0"/>
              </a:defRPr>
            </a:lvl3pPr>
            <a:lvl4pPr marL="914400" indent="-115888" eaLnBrk="0" hangingPunct="0">
              <a:spcBef>
                <a:spcPct val="20000"/>
              </a:spcBef>
              <a:buClr>
                <a:schemeClr val="tx1"/>
              </a:buClr>
              <a:buSzPct val="70000"/>
              <a:buFont typeface="Times" pitchFamily="-112" charset="0"/>
              <a:buChar char="•"/>
              <a:defRPr sz="2000">
                <a:solidFill>
                  <a:schemeClr val="tx1"/>
                </a:solidFill>
                <a:latin typeface="Berlin Sans FB" pitchFamily="34" charset="0"/>
              </a:defRPr>
            </a:lvl4pPr>
            <a:lvl5pPr marL="1200150" indent="-115888" eaLnBrk="0" hangingPunct="0">
              <a:spcBef>
                <a:spcPct val="20000"/>
              </a:spcBef>
              <a:buClr>
                <a:schemeClr val="tx1"/>
              </a:buClr>
              <a:buSzPct val="75000"/>
              <a:buFont typeface="Times" pitchFamily="-112" charset="0"/>
              <a:buChar char="•"/>
              <a:defRPr sz="2000">
                <a:solidFill>
                  <a:schemeClr val="tx1"/>
                </a:solidFill>
                <a:latin typeface="Berlin Sans FB" pitchFamily="34" charset="0"/>
              </a:defRPr>
            </a:lvl5pPr>
            <a:lvl6pPr marL="1657350" indent="-115888" eaLnBrk="0" fontAlgn="base" hangingPunct="0">
              <a:spcBef>
                <a:spcPct val="20000"/>
              </a:spcBef>
              <a:spcAft>
                <a:spcPct val="0"/>
              </a:spcAft>
              <a:buClr>
                <a:schemeClr val="tx1"/>
              </a:buClr>
              <a:buSzPct val="75000"/>
              <a:buFont typeface="Times" pitchFamily="-112" charset="0"/>
              <a:buChar char="•"/>
              <a:defRPr sz="2000">
                <a:solidFill>
                  <a:schemeClr val="tx1"/>
                </a:solidFill>
                <a:latin typeface="Berlin Sans FB" pitchFamily="34" charset="0"/>
              </a:defRPr>
            </a:lvl6pPr>
            <a:lvl7pPr marL="2114550" indent="-115888" eaLnBrk="0" fontAlgn="base" hangingPunct="0">
              <a:spcBef>
                <a:spcPct val="20000"/>
              </a:spcBef>
              <a:spcAft>
                <a:spcPct val="0"/>
              </a:spcAft>
              <a:buClr>
                <a:schemeClr val="tx1"/>
              </a:buClr>
              <a:buSzPct val="75000"/>
              <a:buFont typeface="Times" pitchFamily="-112" charset="0"/>
              <a:buChar char="•"/>
              <a:defRPr sz="2000">
                <a:solidFill>
                  <a:schemeClr val="tx1"/>
                </a:solidFill>
                <a:latin typeface="Berlin Sans FB" pitchFamily="34" charset="0"/>
              </a:defRPr>
            </a:lvl7pPr>
            <a:lvl8pPr marL="2571750" indent="-115888" eaLnBrk="0" fontAlgn="base" hangingPunct="0">
              <a:spcBef>
                <a:spcPct val="20000"/>
              </a:spcBef>
              <a:spcAft>
                <a:spcPct val="0"/>
              </a:spcAft>
              <a:buClr>
                <a:schemeClr val="tx1"/>
              </a:buClr>
              <a:buSzPct val="75000"/>
              <a:buFont typeface="Times" pitchFamily="-112" charset="0"/>
              <a:buChar char="•"/>
              <a:defRPr sz="2000">
                <a:solidFill>
                  <a:schemeClr val="tx1"/>
                </a:solidFill>
                <a:latin typeface="Berlin Sans FB" pitchFamily="34" charset="0"/>
              </a:defRPr>
            </a:lvl8pPr>
            <a:lvl9pPr marL="3028950" indent="-115888" eaLnBrk="0" fontAlgn="base" hangingPunct="0">
              <a:spcBef>
                <a:spcPct val="20000"/>
              </a:spcBef>
              <a:spcAft>
                <a:spcPct val="0"/>
              </a:spcAft>
              <a:buClr>
                <a:schemeClr val="tx1"/>
              </a:buClr>
              <a:buSzPct val="75000"/>
              <a:buFont typeface="Times" pitchFamily="-112" charset="0"/>
              <a:buChar char="•"/>
              <a:defRPr sz="2000">
                <a:solidFill>
                  <a:schemeClr val="tx1"/>
                </a:solidFill>
                <a:latin typeface="Berlin Sans FB" pitchFamily="34" charset="0"/>
              </a:defRPr>
            </a:lvl9pPr>
          </a:lstStyle>
          <a:p>
            <a:pPr marL="285750" indent="-285750" eaLnBrk="1" hangingPunct="1">
              <a:spcAft>
                <a:spcPts val="1000"/>
              </a:spcAft>
              <a:buClr>
                <a:srgbClr val="009AD0"/>
              </a:buClr>
              <a:buSzPct val="75000"/>
              <a:defRPr/>
            </a:pPr>
            <a:r>
              <a:rPr lang="en-US" altLang="en-US" sz="2000" dirty="0" smtClean="0">
                <a:latin typeface="Futura Bk"/>
              </a:rPr>
              <a:t>Welcome! - </a:t>
            </a:r>
            <a:r>
              <a:rPr lang="en-US" altLang="en-US" sz="2000" dirty="0">
                <a:latin typeface="Futura Bk"/>
              </a:rPr>
              <a:t>Keith</a:t>
            </a:r>
            <a:endParaRPr lang="en-US" altLang="en-US" sz="2000" dirty="0" smtClean="0">
              <a:latin typeface="Futura Bk"/>
            </a:endParaRPr>
          </a:p>
          <a:p>
            <a:pPr marL="285750" indent="-285750" eaLnBrk="1" hangingPunct="1">
              <a:spcAft>
                <a:spcPts val="1000"/>
              </a:spcAft>
              <a:buClr>
                <a:srgbClr val="009AD0"/>
              </a:buClr>
              <a:buSzPct val="75000"/>
              <a:defRPr/>
            </a:pPr>
            <a:r>
              <a:rPr lang="en-US" altLang="en-US" sz="2000" dirty="0" smtClean="0">
                <a:latin typeface="Futura Bk"/>
              </a:rPr>
              <a:t>RFP Timeline, Requirements and Proposal Submission – Keith</a:t>
            </a:r>
          </a:p>
          <a:p>
            <a:pPr marL="285750" indent="-285750" eaLnBrk="1" hangingPunct="1">
              <a:spcAft>
                <a:spcPts val="1000"/>
              </a:spcAft>
              <a:buClr>
                <a:srgbClr val="009AD0"/>
              </a:buClr>
              <a:buSzPct val="75000"/>
              <a:defRPr/>
            </a:pPr>
            <a:r>
              <a:rPr lang="en-US" altLang="en-US" sz="2000" dirty="0" smtClean="0">
                <a:latin typeface="Futura Bk"/>
              </a:rPr>
              <a:t>Overview of Applied Research and Evaluation – Jessica</a:t>
            </a:r>
            <a:endParaRPr lang="en-US" altLang="en-US" sz="2000" dirty="0">
              <a:latin typeface="Futura Bk"/>
            </a:endParaRPr>
          </a:p>
          <a:p>
            <a:pPr marL="285750" indent="-285750" eaLnBrk="1" hangingPunct="1">
              <a:spcAft>
                <a:spcPts val="1000"/>
              </a:spcAft>
              <a:buClr>
                <a:srgbClr val="009AD0"/>
              </a:buClr>
              <a:buSzPct val="75000"/>
              <a:defRPr/>
            </a:pPr>
            <a:r>
              <a:rPr lang="en-US" altLang="en-US" sz="2000" dirty="0" smtClean="0">
                <a:latin typeface="Futura Bk"/>
              </a:rPr>
              <a:t>Post </a:t>
            </a:r>
            <a:r>
              <a:rPr lang="en-US" altLang="en-US" sz="2000" dirty="0">
                <a:latin typeface="Futura Bk"/>
              </a:rPr>
              <a:t>Award </a:t>
            </a:r>
            <a:r>
              <a:rPr lang="en-US" altLang="en-US" sz="2000" dirty="0" smtClean="0">
                <a:latin typeface="Futura Bk"/>
              </a:rPr>
              <a:t>Requirements- </a:t>
            </a:r>
            <a:r>
              <a:rPr lang="en-US" altLang="en-US" sz="2000" dirty="0">
                <a:latin typeface="Futura Bk"/>
              </a:rPr>
              <a:t>Keith</a:t>
            </a:r>
            <a:endParaRPr lang="en-US" altLang="en-US" sz="2000" dirty="0" smtClean="0">
              <a:latin typeface="Futura Bk"/>
            </a:endParaRPr>
          </a:p>
          <a:p>
            <a:pPr marL="285750" indent="-285750" eaLnBrk="1" hangingPunct="1">
              <a:spcAft>
                <a:spcPts val="1000"/>
              </a:spcAft>
              <a:buClr>
                <a:srgbClr val="009AD0"/>
              </a:buClr>
              <a:buSzPct val="75000"/>
              <a:defRPr/>
            </a:pPr>
            <a:r>
              <a:rPr lang="en-US" altLang="en-US" sz="2000" dirty="0" smtClean="0">
                <a:latin typeface="Futura Bk"/>
              </a:rPr>
              <a:t>Question and Answer - Everyone</a:t>
            </a:r>
            <a:endParaRPr lang="en-US" altLang="en-US" sz="2000" dirty="0">
              <a:latin typeface="Futura Bk"/>
            </a:endParaRPr>
          </a:p>
          <a:p>
            <a:pPr marL="285750" indent="-285750" eaLnBrk="1" hangingPunct="1">
              <a:spcAft>
                <a:spcPts val="600"/>
              </a:spcAft>
              <a:defRPr/>
            </a:pPr>
            <a:endParaRPr lang="en-US" altLang="en-US" sz="2400" dirty="0" smtClean="0">
              <a:latin typeface="Futura Bk"/>
            </a:endParaRPr>
          </a:p>
          <a:p>
            <a:pPr eaLnBrk="1" hangingPunct="1">
              <a:spcAft>
                <a:spcPts val="500"/>
              </a:spcAft>
              <a:buFont typeface="Times" pitchFamily="-112" charset="0"/>
              <a:buNone/>
              <a:defRPr/>
            </a:pPr>
            <a:endParaRPr lang="en-US" altLang="en-US" sz="2400" dirty="0" smtClean="0">
              <a:latin typeface="Futura Bk"/>
            </a:endParaRPr>
          </a:p>
        </p:txBody>
      </p:sp>
      <p:sp>
        <p:nvSpPr>
          <p:cNvPr id="12293" name="Rectangle 5"/>
          <p:cNvSpPr>
            <a:spLocks noChangeArrowheads="1"/>
          </p:cNvSpPr>
          <p:nvPr/>
        </p:nvSpPr>
        <p:spPr bwMode="auto">
          <a:xfrm>
            <a:off x="7620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800">
                <a:solidFill>
                  <a:srgbClr val="DCDEDE"/>
                </a:solidFill>
                <a:latin typeface="Arial" charset="0"/>
              </a:defRPr>
            </a:lvl1pPr>
            <a:lvl2pPr>
              <a:defRPr sz="2800">
                <a:solidFill>
                  <a:srgbClr val="DCDEDE"/>
                </a:solidFill>
                <a:latin typeface="Arial" charset="0"/>
              </a:defRPr>
            </a:lvl2pPr>
            <a:lvl3pPr>
              <a:defRPr sz="2800">
                <a:solidFill>
                  <a:srgbClr val="DCDEDE"/>
                </a:solidFill>
                <a:latin typeface="Arial" charset="0"/>
              </a:defRPr>
            </a:lvl3pPr>
            <a:lvl4pPr>
              <a:defRPr sz="2800">
                <a:solidFill>
                  <a:srgbClr val="DCDEDE"/>
                </a:solidFill>
                <a:latin typeface="Arial" charset="0"/>
              </a:defRPr>
            </a:lvl4pPr>
            <a:lvl5pPr>
              <a:defRPr sz="2800">
                <a:solidFill>
                  <a:srgbClr val="DCDEDE"/>
                </a:solidFill>
                <a:latin typeface="Arial" charset="0"/>
              </a:defRPr>
            </a:lvl5pPr>
            <a:lvl6pPr marL="457200" fontAlgn="base">
              <a:spcBef>
                <a:spcPct val="0"/>
              </a:spcBef>
              <a:spcAft>
                <a:spcPct val="0"/>
              </a:spcAft>
              <a:defRPr sz="2800">
                <a:solidFill>
                  <a:srgbClr val="DCDEDE"/>
                </a:solidFill>
                <a:latin typeface="Arial" charset="0"/>
              </a:defRPr>
            </a:lvl6pPr>
            <a:lvl7pPr marL="914400" fontAlgn="base">
              <a:spcBef>
                <a:spcPct val="0"/>
              </a:spcBef>
              <a:spcAft>
                <a:spcPct val="0"/>
              </a:spcAft>
              <a:defRPr sz="2800">
                <a:solidFill>
                  <a:srgbClr val="DCDEDE"/>
                </a:solidFill>
                <a:latin typeface="Arial" charset="0"/>
              </a:defRPr>
            </a:lvl7pPr>
            <a:lvl8pPr marL="1371600" fontAlgn="base">
              <a:spcBef>
                <a:spcPct val="0"/>
              </a:spcBef>
              <a:spcAft>
                <a:spcPct val="0"/>
              </a:spcAft>
              <a:defRPr sz="2800">
                <a:solidFill>
                  <a:srgbClr val="DCDEDE"/>
                </a:solidFill>
                <a:latin typeface="Arial" charset="0"/>
              </a:defRPr>
            </a:lvl8pPr>
            <a:lvl9pPr marL="1828800" fontAlgn="base">
              <a:spcBef>
                <a:spcPct val="0"/>
              </a:spcBef>
              <a:spcAft>
                <a:spcPct val="0"/>
              </a:spcAft>
              <a:defRPr sz="2800">
                <a:solidFill>
                  <a:srgbClr val="DCDEDE"/>
                </a:solidFill>
                <a:latin typeface="Arial" charset="0"/>
              </a:defRPr>
            </a:lvl9pPr>
          </a:lstStyle>
          <a:p>
            <a:pPr algn="r">
              <a:defRPr/>
            </a:pPr>
            <a:r>
              <a:rPr lang="en-US" altLang="en-US" sz="4000" dirty="0" smtClean="0">
                <a:solidFill>
                  <a:schemeClr val="bg1"/>
                </a:solidFill>
                <a:latin typeface="Futura Bk"/>
              </a:rPr>
              <a:t>Welcome &amp; Agenda</a:t>
            </a:r>
          </a:p>
        </p:txBody>
      </p:sp>
    </p:spTree>
    <p:extLst>
      <p:ext uri="{BB962C8B-B14F-4D97-AF65-F5344CB8AC3E}">
        <p14:creationId xmlns:p14="http://schemas.microsoft.com/office/powerpoint/2010/main" val="337234106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1"/>
          <p:cNvSpPr>
            <a:spLocks noGrp="1"/>
          </p:cNvSpPr>
          <p:nvPr>
            <p:ph idx="1"/>
          </p:nvPr>
        </p:nvSpPr>
        <p:spPr>
          <a:xfrm>
            <a:off x="1219200" y="1219200"/>
            <a:ext cx="7467600" cy="4525962"/>
          </a:xfrm>
        </p:spPr>
        <p:txBody>
          <a:bodyPr>
            <a:normAutofit fontScale="92500" lnSpcReduction="20000"/>
          </a:bodyPr>
          <a:lstStyle/>
          <a:p>
            <a:pPr>
              <a:buFont typeface="Wingdings" pitchFamily="2" charset="2"/>
              <a:buChar char="Ø"/>
            </a:pPr>
            <a:endParaRPr lang="en-US" altLang="en-US" sz="2000" dirty="0" smtClean="0">
              <a:solidFill>
                <a:schemeClr val="tx1"/>
              </a:solidFill>
              <a:latin typeface="Futura Bk"/>
            </a:endParaRPr>
          </a:p>
          <a:p>
            <a:r>
              <a:rPr lang="en-US" altLang="en-US" sz="2000" dirty="0">
                <a:solidFill>
                  <a:schemeClr val="tx1"/>
                </a:solidFill>
                <a:latin typeface="Futura Bk"/>
              </a:rPr>
              <a:t>Commercial General Liability Insurance: $1 million</a:t>
            </a:r>
          </a:p>
          <a:p>
            <a:pPr marL="0" indent="0">
              <a:buNone/>
            </a:pPr>
            <a:r>
              <a:rPr lang="en-US" altLang="en-US" sz="2000" dirty="0" smtClean="0">
                <a:solidFill>
                  <a:schemeClr val="tx1"/>
                </a:solidFill>
                <a:latin typeface="Futura Bk"/>
              </a:rPr>
              <a:t>     per </a:t>
            </a:r>
            <a:r>
              <a:rPr lang="en-US" altLang="en-US" sz="2000" dirty="0">
                <a:solidFill>
                  <a:schemeClr val="tx1"/>
                </a:solidFill>
                <a:latin typeface="Futura Bk"/>
              </a:rPr>
              <a:t>occurrence and $2 million </a:t>
            </a:r>
            <a:r>
              <a:rPr lang="en-US" altLang="en-US" sz="2000" dirty="0" smtClean="0">
                <a:solidFill>
                  <a:schemeClr val="tx1"/>
                </a:solidFill>
                <a:latin typeface="Futura Bk"/>
              </a:rPr>
              <a:t>aggregate</a:t>
            </a:r>
            <a:endParaRPr lang="en-US" altLang="en-US" sz="2000" dirty="0">
              <a:solidFill>
                <a:schemeClr val="tx1"/>
              </a:solidFill>
              <a:latin typeface="Futura Bk"/>
            </a:endParaRPr>
          </a:p>
          <a:p>
            <a:r>
              <a:rPr lang="en-US" altLang="en-US" sz="2000" dirty="0">
                <a:solidFill>
                  <a:schemeClr val="tx1"/>
                </a:solidFill>
                <a:latin typeface="Futura Bk"/>
              </a:rPr>
              <a:t>Motor Vehicle Liability (if applicable)</a:t>
            </a:r>
          </a:p>
          <a:p>
            <a:pPr marL="0" indent="0">
              <a:buNone/>
            </a:pPr>
            <a:r>
              <a:rPr lang="en-US" altLang="en-US" sz="2000" dirty="0" smtClean="0">
                <a:solidFill>
                  <a:schemeClr val="tx1"/>
                </a:solidFill>
                <a:latin typeface="Futura Bk"/>
              </a:rPr>
              <a:t>	-- </a:t>
            </a:r>
            <a:r>
              <a:rPr lang="en-US" altLang="en-US" sz="2000" dirty="0">
                <a:solidFill>
                  <a:schemeClr val="tx1"/>
                </a:solidFill>
                <a:latin typeface="Futura Bk"/>
              </a:rPr>
              <a:t>$1 million per accident combined single limit</a:t>
            </a:r>
          </a:p>
          <a:p>
            <a:r>
              <a:rPr lang="en-US" altLang="en-US" sz="2000" dirty="0">
                <a:solidFill>
                  <a:schemeClr val="tx1"/>
                </a:solidFill>
                <a:latin typeface="Futura Bk"/>
              </a:rPr>
              <a:t>Workers’ Compensation, Disability Benefits</a:t>
            </a:r>
          </a:p>
          <a:p>
            <a:pPr marL="0" indent="0">
              <a:buNone/>
            </a:pPr>
            <a:r>
              <a:rPr lang="en-US" altLang="en-US" sz="2000" dirty="0" smtClean="0">
                <a:solidFill>
                  <a:schemeClr val="tx1"/>
                </a:solidFill>
                <a:latin typeface="Futura Bk"/>
              </a:rPr>
              <a:t>      Insurance, Cyber Liability Insurance and Employers’</a:t>
            </a:r>
          </a:p>
          <a:p>
            <a:pPr marL="0" indent="0">
              <a:buNone/>
            </a:pPr>
            <a:r>
              <a:rPr lang="en-US" altLang="en-US" sz="2000" dirty="0">
                <a:solidFill>
                  <a:schemeClr val="tx1"/>
                </a:solidFill>
                <a:latin typeface="Futura Bk"/>
              </a:rPr>
              <a:t> </a:t>
            </a:r>
            <a:r>
              <a:rPr lang="en-US" altLang="en-US" sz="2000" dirty="0" smtClean="0">
                <a:solidFill>
                  <a:schemeClr val="tx1"/>
                </a:solidFill>
                <a:latin typeface="Futura Bk"/>
              </a:rPr>
              <a:t>     Liability Insurance</a:t>
            </a:r>
            <a:endParaRPr lang="en-US" altLang="en-US" sz="2000" dirty="0">
              <a:solidFill>
                <a:schemeClr val="tx1"/>
              </a:solidFill>
              <a:latin typeface="Futura Bk"/>
            </a:endParaRPr>
          </a:p>
          <a:p>
            <a:r>
              <a:rPr lang="en-US" altLang="en-US" sz="2000" dirty="0">
                <a:solidFill>
                  <a:schemeClr val="tx1"/>
                </a:solidFill>
                <a:latin typeface="Futura Bk"/>
              </a:rPr>
              <a:t>DYCD will not be able to proceed with processing</a:t>
            </a:r>
          </a:p>
          <a:p>
            <a:pPr marL="0" indent="0">
              <a:buNone/>
            </a:pPr>
            <a:r>
              <a:rPr lang="en-US" altLang="en-US" sz="2000" dirty="0" smtClean="0">
                <a:solidFill>
                  <a:schemeClr val="tx1"/>
                </a:solidFill>
                <a:latin typeface="Futura Bk"/>
              </a:rPr>
              <a:t>     an </a:t>
            </a:r>
            <a:r>
              <a:rPr lang="en-US" altLang="en-US" sz="2000" dirty="0">
                <a:solidFill>
                  <a:schemeClr val="tx1"/>
                </a:solidFill>
                <a:latin typeface="Futura Bk"/>
              </a:rPr>
              <a:t>awarded contract until it has obtained</a:t>
            </a:r>
          </a:p>
          <a:p>
            <a:pPr marL="0" indent="0">
              <a:buNone/>
            </a:pPr>
            <a:r>
              <a:rPr lang="en-US" altLang="en-US" sz="2000" dirty="0" smtClean="0">
                <a:solidFill>
                  <a:schemeClr val="tx1"/>
                </a:solidFill>
                <a:latin typeface="Futura Bk"/>
              </a:rPr>
              <a:t>     acceptable </a:t>
            </a:r>
            <a:r>
              <a:rPr lang="en-US" altLang="en-US" sz="2000" dirty="0">
                <a:solidFill>
                  <a:schemeClr val="tx1"/>
                </a:solidFill>
                <a:latin typeface="Futura Bk"/>
              </a:rPr>
              <a:t>proof of the necessary insurance</a:t>
            </a:r>
          </a:p>
          <a:p>
            <a:pPr marL="0" indent="0">
              <a:buNone/>
            </a:pPr>
            <a:r>
              <a:rPr lang="en-US" altLang="en-US" sz="2000" dirty="0" smtClean="0">
                <a:solidFill>
                  <a:schemeClr val="tx1"/>
                </a:solidFill>
                <a:latin typeface="Futura Bk"/>
              </a:rPr>
              <a:t>     coverage</a:t>
            </a:r>
            <a:r>
              <a:rPr lang="en-US" altLang="en-US" sz="2000" dirty="0">
                <a:solidFill>
                  <a:schemeClr val="tx1"/>
                </a:solidFill>
                <a:latin typeface="Futura Bk"/>
              </a:rPr>
              <a:t>.</a:t>
            </a:r>
          </a:p>
          <a:p>
            <a:r>
              <a:rPr lang="en-US" altLang="en-US" sz="2000" dirty="0">
                <a:solidFill>
                  <a:schemeClr val="tx1"/>
                </a:solidFill>
                <a:latin typeface="Futura Bk"/>
              </a:rPr>
              <a:t>DYCD reserves the right to notify </a:t>
            </a:r>
            <a:r>
              <a:rPr lang="en-US" altLang="en-US" sz="2000" dirty="0" smtClean="0">
                <a:solidFill>
                  <a:schemeClr val="tx1"/>
                </a:solidFill>
                <a:latin typeface="Futura Bk"/>
              </a:rPr>
              <a:t>contractors </a:t>
            </a:r>
            <a:r>
              <a:rPr lang="en-US" altLang="en-US" sz="2000" dirty="0">
                <a:solidFill>
                  <a:schemeClr val="tx1"/>
                </a:solidFill>
                <a:latin typeface="Futura Bk"/>
              </a:rPr>
              <a:t>of</a:t>
            </a:r>
          </a:p>
          <a:p>
            <a:pPr marL="0" indent="0">
              <a:buNone/>
            </a:pPr>
            <a:r>
              <a:rPr lang="en-US" altLang="en-US" sz="2000" dirty="0" smtClean="0">
                <a:solidFill>
                  <a:schemeClr val="tx1"/>
                </a:solidFill>
                <a:latin typeface="Futura Bk"/>
              </a:rPr>
              <a:t>     additional </a:t>
            </a:r>
            <a:r>
              <a:rPr lang="en-US" altLang="en-US" sz="2000" dirty="0">
                <a:solidFill>
                  <a:schemeClr val="tx1"/>
                </a:solidFill>
                <a:latin typeface="Futura Bk"/>
              </a:rPr>
              <a:t>insurance requirements at the time of</a:t>
            </a:r>
          </a:p>
          <a:p>
            <a:pPr marL="0" indent="0">
              <a:buNone/>
            </a:pPr>
            <a:r>
              <a:rPr lang="en-US" altLang="en-US" sz="2000" dirty="0" smtClean="0">
                <a:solidFill>
                  <a:schemeClr val="tx1"/>
                </a:solidFill>
                <a:latin typeface="Futura Bk"/>
              </a:rPr>
              <a:t>     contract </a:t>
            </a:r>
            <a:r>
              <a:rPr lang="en-US" altLang="en-US" sz="2000" dirty="0">
                <a:solidFill>
                  <a:schemeClr val="tx1"/>
                </a:solidFill>
                <a:latin typeface="Futura Bk"/>
              </a:rPr>
              <a:t>award.</a:t>
            </a:r>
            <a:endParaRPr lang="en-US" altLang="en-US" sz="2000" dirty="0" smtClean="0">
              <a:solidFill>
                <a:schemeClr val="tx1"/>
              </a:solidFill>
              <a:latin typeface="Futura Bk"/>
            </a:endParaRPr>
          </a:p>
        </p:txBody>
      </p:sp>
      <p:sp>
        <p:nvSpPr>
          <p:cNvPr id="3" name="Slide Number Placeholder 2"/>
          <p:cNvSpPr>
            <a:spLocks noGrp="1"/>
          </p:cNvSpPr>
          <p:nvPr>
            <p:ph type="sldNum" sz="quarter" idx="12"/>
          </p:nvPr>
        </p:nvSpPr>
        <p:spPr/>
        <p:txBody>
          <a:bodyPr/>
          <a:lstStyle/>
          <a:p>
            <a:pPr>
              <a:defRPr/>
            </a:pPr>
            <a:fld id="{AF1EF81D-C31B-41C7-A12A-2D8973FD0638}" type="slidenum">
              <a:rPr lang="en-US" smtClean="0"/>
              <a:pPr>
                <a:defRPr/>
              </a:pPr>
              <a:t>20</a:t>
            </a:fld>
            <a:endParaRPr lang="en-US"/>
          </a:p>
        </p:txBody>
      </p:sp>
      <p:sp>
        <p:nvSpPr>
          <p:cNvPr id="4" name="Title 3"/>
          <p:cNvSpPr>
            <a:spLocks noGrp="1"/>
          </p:cNvSpPr>
          <p:nvPr>
            <p:ph type="title"/>
          </p:nvPr>
        </p:nvSpPr>
        <p:spPr>
          <a:xfrm>
            <a:off x="914400" y="152400"/>
            <a:ext cx="8229600" cy="1143000"/>
          </a:xfrm>
        </p:spPr>
        <p:txBody>
          <a:bodyPr>
            <a:normAutofit fontScale="90000"/>
          </a:bodyPr>
          <a:lstStyle/>
          <a:p>
            <a:pPr>
              <a:defRPr/>
            </a:pPr>
            <a:r>
              <a:rPr lang="en-US" dirty="0" smtClean="0">
                <a:latin typeface="Calibri" panose="020F0502020204030204" pitchFamily="34" charset="0"/>
              </a:rPr>
              <a:t>       </a:t>
            </a:r>
            <a:r>
              <a:rPr lang="en-US" dirty="0">
                <a:latin typeface="Calibri" panose="020F0502020204030204" pitchFamily="34" charset="0"/>
              </a:rPr>
              <a:t/>
            </a:r>
            <a:br>
              <a:rPr lang="en-US" dirty="0">
                <a:latin typeface="Calibri" panose="020F0502020204030204" pitchFamily="34" charset="0"/>
              </a:rPr>
            </a:br>
            <a:r>
              <a:rPr lang="en-US" sz="4400" dirty="0" smtClean="0">
                <a:solidFill>
                  <a:schemeClr val="bg1"/>
                </a:solidFill>
                <a:latin typeface="Futura Bk"/>
              </a:rPr>
              <a:t>NYC Insurance </a:t>
            </a:r>
            <a:r>
              <a:rPr lang="en-US" sz="4400" dirty="0" smtClean="0">
                <a:solidFill>
                  <a:schemeClr val="bg1"/>
                </a:solidFill>
              </a:rPr>
              <a:t>Requirements</a:t>
            </a:r>
            <a:r>
              <a:rPr lang="en-US" dirty="0"/>
              <a:t/>
            </a:r>
            <a:br>
              <a:rPr lang="en-US" dirty="0"/>
            </a:br>
            <a:endParaRPr lang="en-US" dirty="0"/>
          </a:p>
        </p:txBody>
      </p:sp>
    </p:spTree>
    <p:extLst>
      <p:ext uri="{BB962C8B-B14F-4D97-AF65-F5344CB8AC3E}">
        <p14:creationId xmlns:p14="http://schemas.microsoft.com/office/powerpoint/2010/main" val="59856641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Wrap-up</a:t>
            </a:r>
            <a:endParaRPr lang="en-US" dirty="0">
              <a:solidFill>
                <a:schemeClr val="bg1"/>
              </a:solidFill>
            </a:endParaRPr>
          </a:p>
        </p:txBody>
      </p:sp>
      <p:sp>
        <p:nvSpPr>
          <p:cNvPr id="3" name="Content Placeholder 2"/>
          <p:cNvSpPr>
            <a:spLocks noGrp="1"/>
          </p:cNvSpPr>
          <p:nvPr>
            <p:ph idx="1"/>
          </p:nvPr>
        </p:nvSpPr>
        <p:spPr/>
        <p:txBody>
          <a:bodyPr/>
          <a:lstStyle/>
          <a:p>
            <a:r>
              <a:rPr lang="en-US" sz="2800" dirty="0" smtClean="0">
                <a:solidFill>
                  <a:schemeClr val="tx1"/>
                </a:solidFill>
                <a:latin typeface="Futura Bk"/>
              </a:rPr>
              <a:t>Q&amp;A</a:t>
            </a:r>
          </a:p>
          <a:p>
            <a:endParaRPr lang="en-US" sz="2800" dirty="0">
              <a:solidFill>
                <a:schemeClr val="tx1"/>
              </a:solidFill>
              <a:latin typeface="Futura Bk"/>
            </a:endParaRPr>
          </a:p>
          <a:p>
            <a:pPr marL="0" indent="0" algn="ctr">
              <a:buNone/>
            </a:pPr>
            <a:r>
              <a:rPr lang="en-US" sz="2800" dirty="0" smtClean="0">
                <a:solidFill>
                  <a:schemeClr val="tx1"/>
                </a:solidFill>
                <a:latin typeface="Futura Bk"/>
              </a:rPr>
              <a:t>Transcript</a:t>
            </a:r>
            <a:r>
              <a:rPr lang="en-US" sz="2800" dirty="0">
                <a:solidFill>
                  <a:schemeClr val="tx1"/>
                </a:solidFill>
                <a:latin typeface="Futura Bk"/>
              </a:rPr>
              <a:t>, presentation and attendance rosters will be posted to DYCD website for viewing </a:t>
            </a:r>
            <a:endParaRPr lang="en-US" sz="2800" dirty="0" smtClean="0">
              <a:solidFill>
                <a:schemeClr val="tx1"/>
              </a:solidFill>
              <a:latin typeface="Futura Bk"/>
            </a:endParaRPr>
          </a:p>
          <a:p>
            <a:pPr marL="0" indent="0" algn="ctr">
              <a:buNone/>
            </a:pPr>
            <a:r>
              <a:rPr lang="en-US" sz="2800" dirty="0" smtClean="0">
                <a:solidFill>
                  <a:schemeClr val="tx1"/>
                </a:solidFill>
                <a:latin typeface="Futura Bk"/>
                <a:hlinkClick r:id="rId2"/>
              </a:rPr>
              <a:t>www.nyc.gov/DYCD</a:t>
            </a:r>
            <a:r>
              <a:rPr lang="en-US" sz="2800" dirty="0" smtClean="0">
                <a:solidFill>
                  <a:schemeClr val="tx1"/>
                </a:solidFill>
                <a:latin typeface="Futura Bk"/>
              </a:rPr>
              <a:t> </a:t>
            </a:r>
            <a:endParaRPr lang="en-US" sz="2800" dirty="0">
              <a:solidFill>
                <a:schemeClr val="tx1"/>
              </a:solidFill>
              <a:latin typeface="Futura Bk"/>
            </a:endParaRPr>
          </a:p>
          <a:p>
            <a:endParaRPr lang="en-US" dirty="0">
              <a:solidFill>
                <a:schemeClr val="tx1"/>
              </a:solidFill>
            </a:endParaRPr>
          </a:p>
        </p:txBody>
      </p:sp>
      <p:sp>
        <p:nvSpPr>
          <p:cNvPr id="6" name="Slide Number Placeholder 5"/>
          <p:cNvSpPr>
            <a:spLocks noGrp="1"/>
          </p:cNvSpPr>
          <p:nvPr>
            <p:ph type="sldNum" sz="quarter" idx="12"/>
          </p:nvPr>
        </p:nvSpPr>
        <p:spPr/>
        <p:txBody>
          <a:bodyPr/>
          <a:lstStyle/>
          <a:p>
            <a:fld id="{6066F0F5-36F4-4A20-B5A7-1AB1EE7DC651}" type="slidenum">
              <a:rPr lang="en-US" smtClean="0"/>
              <a:pPr/>
              <a:t>21</a:t>
            </a:fld>
            <a:endParaRPr lang="en-US" dirty="0"/>
          </a:p>
        </p:txBody>
      </p:sp>
    </p:spTree>
    <p:extLst>
      <p:ext uri="{BB962C8B-B14F-4D97-AF65-F5344CB8AC3E}">
        <p14:creationId xmlns:p14="http://schemas.microsoft.com/office/powerpoint/2010/main" val="18450820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altLang="en-US" dirty="0">
                <a:solidFill>
                  <a:schemeClr val="bg1"/>
                </a:solidFill>
              </a:rPr>
              <a:t>About DYCD</a:t>
            </a:r>
            <a:endParaRPr lang="en-US" dirty="0">
              <a:solidFill>
                <a:schemeClr val="bg1"/>
              </a:solidFill>
            </a:endParaRPr>
          </a:p>
        </p:txBody>
      </p:sp>
      <p:sp>
        <p:nvSpPr>
          <p:cNvPr id="5123" name="Content Placeholder 2"/>
          <p:cNvSpPr>
            <a:spLocks noGrp="1"/>
          </p:cNvSpPr>
          <p:nvPr>
            <p:ph idx="1"/>
          </p:nvPr>
        </p:nvSpPr>
        <p:spPr/>
        <p:txBody>
          <a:bodyPr>
            <a:normAutofit/>
          </a:bodyPr>
          <a:lstStyle/>
          <a:p>
            <a:r>
              <a:rPr lang="en-US" altLang="en-US" sz="2000" b="1" dirty="0" smtClean="0">
                <a:solidFill>
                  <a:schemeClr val="tx1"/>
                </a:solidFill>
                <a:latin typeface="Futura Bk"/>
              </a:rPr>
              <a:t>Mission: </a:t>
            </a:r>
            <a:r>
              <a:rPr lang="en-US" altLang="en-US" sz="2000" dirty="0" smtClean="0">
                <a:solidFill>
                  <a:schemeClr val="tx1"/>
                </a:solidFill>
                <a:latin typeface="Futura Bk"/>
              </a:rPr>
              <a:t>The New York City Department of Youth and Community Development (DYCD) invests in a network of community-based organizations and programs to alleviate the effects of poverty and to provide opportunities for New Yorkers and communities to flourish.</a:t>
            </a:r>
          </a:p>
          <a:p>
            <a:endParaRPr lang="en-US" altLang="en-US" sz="2000" dirty="0" smtClean="0">
              <a:solidFill>
                <a:schemeClr val="tx1"/>
              </a:solidFill>
              <a:latin typeface="Futura Bk"/>
            </a:endParaRPr>
          </a:p>
          <a:p>
            <a:r>
              <a:rPr lang="en-US" altLang="en-US" sz="2000" b="1" dirty="0" smtClean="0">
                <a:solidFill>
                  <a:schemeClr val="tx1"/>
                </a:solidFill>
                <a:latin typeface="Futura Bk"/>
              </a:rPr>
              <a:t>Vision: </a:t>
            </a:r>
            <a:r>
              <a:rPr lang="en-US" altLang="en-US" sz="2000" dirty="0" smtClean="0">
                <a:solidFill>
                  <a:schemeClr val="tx1"/>
                </a:solidFill>
                <a:latin typeface="Futura Bk"/>
              </a:rPr>
              <a:t>DYCD strives to improve the quality of life of New Yorkers by collaborating with local organizations and investing in the talents and assets of our communities to help them develop, grow and thrive. </a:t>
            </a:r>
          </a:p>
          <a:p>
            <a:pPr marL="0" indent="0" algn="ctr">
              <a:buNone/>
            </a:pPr>
            <a:endParaRPr lang="en-US" altLang="en-US" sz="1600" i="1" dirty="0" smtClean="0">
              <a:solidFill>
                <a:schemeClr val="tx1"/>
              </a:solidFill>
              <a:latin typeface="Futura Bk"/>
            </a:endParaRPr>
          </a:p>
          <a:p>
            <a:pPr marL="0" indent="0" algn="ctr">
              <a:buNone/>
            </a:pPr>
            <a:endParaRPr lang="en-US" altLang="en-US" sz="1600" i="1" dirty="0">
              <a:solidFill>
                <a:schemeClr val="tx1"/>
              </a:solidFill>
              <a:latin typeface="Futura Bk"/>
            </a:endParaRPr>
          </a:p>
          <a:p>
            <a:pPr marL="0" indent="0" algn="ctr">
              <a:buNone/>
            </a:pPr>
            <a:r>
              <a:rPr lang="en-US" altLang="en-US" sz="1600" i="1" dirty="0" smtClean="0">
                <a:solidFill>
                  <a:schemeClr val="tx1"/>
                </a:solidFill>
                <a:latin typeface="Futura Bk"/>
              </a:rPr>
              <a:t>Empowering individuals, Strengthening Families. Investing in Communities</a:t>
            </a:r>
          </a:p>
        </p:txBody>
      </p:sp>
      <p:sp>
        <p:nvSpPr>
          <p:cNvPr id="4" name="Slide Number Placeholder 3"/>
          <p:cNvSpPr>
            <a:spLocks noGrp="1"/>
          </p:cNvSpPr>
          <p:nvPr>
            <p:ph type="sldNum" sz="quarter" idx="12"/>
          </p:nvPr>
        </p:nvSpPr>
        <p:spPr/>
        <p:txBody>
          <a:bodyPr/>
          <a:lstStyle/>
          <a:p>
            <a:pPr>
              <a:defRPr/>
            </a:pPr>
            <a:fld id="{F27ED68C-348E-4733-BB78-491AEA3B1313}" type="slidenum">
              <a:rPr lang="en-US" altLang="en-US" smtClean="0"/>
              <a:pPr>
                <a:defRPr/>
              </a:pPr>
              <a:t>3</a:t>
            </a:fld>
            <a:endParaRPr lang="en-US" altLang="en-US"/>
          </a:p>
        </p:txBody>
      </p:sp>
    </p:spTree>
    <p:extLst>
      <p:ext uri="{BB962C8B-B14F-4D97-AF65-F5344CB8AC3E}">
        <p14:creationId xmlns:p14="http://schemas.microsoft.com/office/powerpoint/2010/main" val="36304968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3"/>
          <p:cNvSpPr>
            <a:spLocks noGrp="1"/>
          </p:cNvSpPr>
          <p:nvPr>
            <p:ph type="title"/>
          </p:nvPr>
        </p:nvSpPr>
        <p:spPr>
          <a:xfrm>
            <a:off x="1219200" y="0"/>
            <a:ext cx="7315200" cy="1220611"/>
          </a:xfrm>
        </p:spPr>
        <p:txBody>
          <a:bodyPr>
            <a:normAutofit/>
          </a:bodyPr>
          <a:lstStyle/>
          <a:p>
            <a:r>
              <a:rPr lang="en-US" altLang="en-US" dirty="0" smtClean="0">
                <a:solidFill>
                  <a:schemeClr val="bg1"/>
                </a:solidFill>
              </a:rPr>
              <a:t>RFP Timeline</a:t>
            </a:r>
          </a:p>
        </p:txBody>
      </p:sp>
      <p:sp>
        <p:nvSpPr>
          <p:cNvPr id="5" name="Slide Number Placeholder 2"/>
          <p:cNvSpPr>
            <a:spLocks noGrp="1"/>
          </p:cNvSpPr>
          <p:nvPr>
            <p:ph type="sldNum" sz="quarter" idx="12"/>
          </p:nvPr>
        </p:nvSpPr>
        <p:spPr>
          <a:xfrm>
            <a:off x="8008938" y="5916613"/>
            <a:ext cx="796925" cy="490537"/>
          </a:xfrm>
        </p:spPr>
        <p:txBody>
          <a:bodyPr/>
          <a:lstStyle/>
          <a:p>
            <a:pPr>
              <a:defRPr/>
            </a:pPr>
            <a:fld id="{514E28D7-C8FD-4EE3-B27F-816F2CDFBF87}" type="slidenum">
              <a:rPr lang="en-US" smtClean="0"/>
              <a:pPr>
                <a:defRPr/>
              </a:pPr>
              <a:t>4</a:t>
            </a:fld>
            <a:endParaRPr lang="en-US" dirty="0"/>
          </a:p>
        </p:txBody>
      </p:sp>
      <p:sp>
        <p:nvSpPr>
          <p:cNvPr id="6" name="TextBox 5"/>
          <p:cNvSpPr txBox="1"/>
          <p:nvPr/>
        </p:nvSpPr>
        <p:spPr>
          <a:xfrm>
            <a:off x="228600" y="1066800"/>
            <a:ext cx="8839200" cy="4770537"/>
          </a:xfrm>
          <a:prstGeom prst="rect">
            <a:avLst/>
          </a:prstGeom>
          <a:noFill/>
        </p:spPr>
        <p:txBody>
          <a:bodyPr wrap="square">
            <a:spAutoFit/>
          </a:bodyPr>
          <a:lstStyle/>
          <a:p>
            <a:pPr marL="624078" indent="-514350">
              <a:lnSpc>
                <a:spcPct val="200000"/>
              </a:lnSpc>
              <a:buClr>
                <a:srgbClr val="0097CC"/>
              </a:buClr>
              <a:buFont typeface="Arial" panose="020B0604020202020204" pitchFamily="34" charset="0"/>
              <a:buChar char="•"/>
              <a:defRPr/>
            </a:pPr>
            <a:r>
              <a:rPr lang="en-US" sz="2400" dirty="0" smtClean="0">
                <a:latin typeface="Futura Bk"/>
              </a:rPr>
              <a:t>Proposal </a:t>
            </a:r>
            <a:r>
              <a:rPr lang="en-US" sz="2400" dirty="0">
                <a:latin typeface="Futura Bk"/>
              </a:rPr>
              <a:t>Due Date: </a:t>
            </a:r>
            <a:r>
              <a:rPr lang="en-US" sz="2400" b="1" dirty="0" smtClean="0">
                <a:latin typeface="Futura Bk"/>
              </a:rPr>
              <a:t>July 10, 2019 </a:t>
            </a:r>
            <a:r>
              <a:rPr lang="en-US" sz="2400" dirty="0">
                <a:latin typeface="Futura Bk"/>
              </a:rPr>
              <a:t>at </a:t>
            </a:r>
            <a:r>
              <a:rPr lang="en-US" sz="2400" b="1" u="sng" dirty="0">
                <a:latin typeface="Futura Bk"/>
              </a:rPr>
              <a:t>2:00PM</a:t>
            </a:r>
          </a:p>
          <a:p>
            <a:pPr marL="624078" indent="-514350">
              <a:lnSpc>
                <a:spcPct val="200000"/>
              </a:lnSpc>
              <a:buClr>
                <a:srgbClr val="0097CC"/>
              </a:buClr>
              <a:buFont typeface="Arial" panose="020B0604020202020204" pitchFamily="34" charset="0"/>
              <a:buChar char="•"/>
              <a:defRPr/>
            </a:pPr>
            <a:r>
              <a:rPr lang="en-US" sz="2400" dirty="0">
                <a:latin typeface="Futura Bk"/>
              </a:rPr>
              <a:t>Award Announcement: </a:t>
            </a:r>
            <a:r>
              <a:rPr lang="en-US" sz="2400" dirty="0" smtClean="0">
                <a:latin typeface="Futura Bk"/>
              </a:rPr>
              <a:t>Summer of 2019 </a:t>
            </a:r>
          </a:p>
          <a:p>
            <a:pPr marL="624078" indent="-514350">
              <a:lnSpc>
                <a:spcPct val="200000"/>
              </a:lnSpc>
              <a:buClr>
                <a:srgbClr val="0097CC"/>
              </a:buClr>
              <a:buFont typeface="Arial" panose="020B0604020202020204" pitchFamily="34" charset="0"/>
              <a:buChar char="•"/>
              <a:defRPr/>
            </a:pPr>
            <a:r>
              <a:rPr lang="en-US" sz="2400" dirty="0" smtClean="0">
                <a:latin typeface="Futura Bk"/>
              </a:rPr>
              <a:t>Anticipated master contract term: September 1, 2019 – June 30, 2022 </a:t>
            </a:r>
            <a:r>
              <a:rPr lang="en-US" sz="2000" dirty="0" smtClean="0">
                <a:latin typeface="Futura Bk"/>
              </a:rPr>
              <a:t>(option to review for up to 3 </a:t>
            </a:r>
            <a:r>
              <a:rPr lang="en-US" sz="2000" dirty="0" err="1" smtClean="0">
                <a:latin typeface="Futura Bk"/>
              </a:rPr>
              <a:t>yrs</a:t>
            </a:r>
            <a:r>
              <a:rPr lang="en-US" sz="2000" dirty="0" smtClean="0">
                <a:latin typeface="Futura Bk"/>
              </a:rPr>
              <a:t>)</a:t>
            </a:r>
          </a:p>
          <a:p>
            <a:pPr marL="624078" indent="-514350">
              <a:lnSpc>
                <a:spcPct val="200000"/>
              </a:lnSpc>
              <a:buClr>
                <a:srgbClr val="0097CC"/>
              </a:buClr>
              <a:buFont typeface="Arial" panose="020B0604020202020204" pitchFamily="34" charset="0"/>
              <a:buChar char="•"/>
              <a:defRPr/>
            </a:pPr>
            <a:r>
              <a:rPr lang="en-US" sz="2000" dirty="0" smtClean="0">
                <a:latin typeface="Futura Bk"/>
              </a:rPr>
              <a:t>Task Order terms will vary depending on the individual projects</a:t>
            </a:r>
          </a:p>
          <a:p>
            <a:pPr marL="624078" indent="-514350">
              <a:lnSpc>
                <a:spcPct val="200000"/>
              </a:lnSpc>
              <a:buClr>
                <a:srgbClr val="0097CC"/>
              </a:buClr>
              <a:buFont typeface="Arial" panose="020B0604020202020204" pitchFamily="34" charset="0"/>
              <a:buChar char="•"/>
              <a:defRPr/>
            </a:pPr>
            <a:r>
              <a:rPr lang="en-US" sz="2400" dirty="0" smtClean="0">
                <a:latin typeface="Futura Bk"/>
              </a:rPr>
              <a:t>Questions</a:t>
            </a:r>
            <a:r>
              <a:rPr lang="en-US" sz="2400" dirty="0">
                <a:latin typeface="Futura Bk"/>
              </a:rPr>
              <a:t>: Must be received by </a:t>
            </a:r>
            <a:r>
              <a:rPr lang="en-US" sz="2400" b="1" dirty="0" smtClean="0">
                <a:latin typeface="Futura Bk"/>
              </a:rPr>
              <a:t>July 5, 2019</a:t>
            </a:r>
            <a:endParaRPr lang="en-US" sz="2400" b="1" dirty="0">
              <a:latin typeface="Futura Bk"/>
            </a:endParaRPr>
          </a:p>
          <a:p>
            <a:pPr marL="109728" algn="ctr">
              <a:buClr>
                <a:srgbClr val="0097CC"/>
              </a:buClr>
              <a:defRPr/>
            </a:pPr>
            <a:r>
              <a:rPr lang="en-US" sz="2400" dirty="0">
                <a:latin typeface="Futura Bk"/>
                <a:hlinkClick r:id="rId2"/>
              </a:rPr>
              <a:t>RFPquestions@dycd.nyc.gov</a:t>
            </a:r>
          </a:p>
        </p:txBody>
      </p:sp>
    </p:spTree>
    <p:extLst>
      <p:ext uri="{BB962C8B-B14F-4D97-AF65-F5344CB8AC3E}">
        <p14:creationId xmlns:p14="http://schemas.microsoft.com/office/powerpoint/2010/main" val="773223764"/>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solidFill>
                  <a:schemeClr val="bg1"/>
                </a:solidFill>
              </a:rPr>
              <a:t>Proposal Submission</a:t>
            </a:r>
            <a:endParaRPr lang="en-US" dirty="0"/>
          </a:p>
        </p:txBody>
      </p:sp>
      <p:sp>
        <p:nvSpPr>
          <p:cNvPr id="3" name="Content Placeholder 2"/>
          <p:cNvSpPr>
            <a:spLocks noGrp="1"/>
          </p:cNvSpPr>
          <p:nvPr>
            <p:ph idx="1"/>
          </p:nvPr>
        </p:nvSpPr>
        <p:spPr>
          <a:xfrm>
            <a:off x="533400" y="1219200"/>
            <a:ext cx="8229600" cy="5029200"/>
          </a:xfrm>
        </p:spPr>
        <p:txBody>
          <a:bodyPr>
            <a:normAutofit fontScale="85000" lnSpcReduction="10000"/>
          </a:bodyPr>
          <a:lstStyle/>
          <a:p>
            <a:pPr>
              <a:defRPr/>
            </a:pPr>
            <a:r>
              <a:rPr lang="en-US" sz="2400" dirty="0">
                <a:solidFill>
                  <a:schemeClr val="tx1"/>
                </a:solidFill>
                <a:latin typeface="Futura Bk"/>
              </a:rPr>
              <a:t>Proposal packages </a:t>
            </a:r>
            <a:r>
              <a:rPr lang="en-US" sz="2400" b="1" dirty="0" smtClean="0">
                <a:solidFill>
                  <a:schemeClr val="tx1"/>
                </a:solidFill>
                <a:latin typeface="Futura Bk"/>
              </a:rPr>
              <a:t>MUST BE submitted in person </a:t>
            </a:r>
            <a:r>
              <a:rPr lang="en-US" sz="2400" dirty="0" smtClean="0">
                <a:solidFill>
                  <a:schemeClr val="tx1"/>
                </a:solidFill>
                <a:latin typeface="Futura Bk"/>
              </a:rPr>
              <a:t>(pg</a:t>
            </a:r>
            <a:r>
              <a:rPr lang="en-US" sz="2400" dirty="0">
                <a:solidFill>
                  <a:schemeClr val="tx1"/>
                </a:solidFill>
                <a:latin typeface="Futura Bk"/>
              </a:rPr>
              <a:t>. </a:t>
            </a:r>
            <a:r>
              <a:rPr lang="en-US" sz="2400" dirty="0" smtClean="0">
                <a:solidFill>
                  <a:schemeClr val="tx1"/>
                </a:solidFill>
                <a:latin typeface="Futura Bk"/>
              </a:rPr>
              <a:t>5 </a:t>
            </a:r>
            <a:r>
              <a:rPr lang="en-US" sz="2400" dirty="0">
                <a:solidFill>
                  <a:schemeClr val="tx1"/>
                </a:solidFill>
                <a:latin typeface="Futura Bk"/>
              </a:rPr>
              <a:t>of RFP):</a:t>
            </a:r>
          </a:p>
          <a:p>
            <a:pPr marL="0" indent="0" algn="ctr">
              <a:buFont typeface="Times" pitchFamily="18" charset="0"/>
              <a:buNone/>
              <a:defRPr/>
            </a:pPr>
            <a:r>
              <a:rPr lang="en-US" sz="2000" dirty="0">
                <a:solidFill>
                  <a:schemeClr val="accent1">
                    <a:lumMod val="75000"/>
                  </a:schemeClr>
                </a:solidFill>
                <a:latin typeface="Futura Bk"/>
              </a:rPr>
              <a:t>  Dana Cantelmi, DYCD Agency Chief Contracting Officer</a:t>
            </a:r>
          </a:p>
          <a:p>
            <a:pPr marL="0" indent="0" algn="ctr">
              <a:buFont typeface="Times" pitchFamily="18" charset="0"/>
              <a:buNone/>
              <a:defRPr/>
            </a:pPr>
            <a:r>
              <a:rPr lang="en-US" sz="2000" dirty="0">
                <a:solidFill>
                  <a:schemeClr val="accent1">
                    <a:lumMod val="75000"/>
                  </a:schemeClr>
                </a:solidFill>
                <a:latin typeface="Futura Bk"/>
              </a:rPr>
              <a:t>Department of Youth and Community Development</a:t>
            </a:r>
          </a:p>
          <a:p>
            <a:pPr marL="0" indent="0" algn="ctr">
              <a:buFont typeface="Times" pitchFamily="18" charset="0"/>
              <a:buNone/>
              <a:defRPr/>
            </a:pPr>
            <a:r>
              <a:rPr lang="en-US" sz="2000" dirty="0">
                <a:solidFill>
                  <a:schemeClr val="accent1">
                    <a:lumMod val="75000"/>
                  </a:schemeClr>
                </a:solidFill>
                <a:latin typeface="Futura Bk"/>
              </a:rPr>
              <a:t>2 Lafayette Street, 14th Floor</a:t>
            </a:r>
          </a:p>
          <a:p>
            <a:pPr marL="0" indent="0" algn="ctr">
              <a:buFont typeface="Times" pitchFamily="18" charset="0"/>
              <a:buNone/>
              <a:defRPr/>
            </a:pPr>
            <a:endParaRPr lang="en-US" sz="1800" dirty="0" smtClean="0">
              <a:solidFill>
                <a:srgbClr val="0099CC"/>
              </a:solidFill>
              <a:latin typeface="Futura Bk"/>
            </a:endParaRPr>
          </a:p>
          <a:p>
            <a:pPr>
              <a:defRPr/>
            </a:pPr>
            <a:r>
              <a:rPr lang="en-US" sz="2400" dirty="0" smtClean="0">
                <a:solidFill>
                  <a:schemeClr val="tx1"/>
                </a:solidFill>
                <a:latin typeface="Futura Bk"/>
              </a:rPr>
              <a:t>The Following documents must be submitted in a separate sealed and labeled inner envelope:</a:t>
            </a:r>
          </a:p>
          <a:p>
            <a:pPr lvl="1">
              <a:defRPr/>
            </a:pPr>
            <a:r>
              <a:rPr lang="en-US" sz="2000" dirty="0">
                <a:solidFill>
                  <a:schemeClr val="accent1">
                    <a:lumMod val="75000"/>
                  </a:schemeClr>
                </a:solidFill>
                <a:latin typeface="Futura Bk"/>
              </a:rPr>
              <a:t>Attachment F: </a:t>
            </a:r>
            <a:r>
              <a:rPr lang="en-US" altLang="en-US" sz="2000" dirty="0">
                <a:solidFill>
                  <a:schemeClr val="accent1">
                    <a:lumMod val="75000"/>
                  </a:schemeClr>
                </a:solidFill>
                <a:latin typeface="Futura Bk"/>
              </a:rPr>
              <a:t>Schedule B- MWBE Participation Requirements for Master Service Agreements that will Require Individually Registered Task </a:t>
            </a:r>
            <a:r>
              <a:rPr lang="en-US" altLang="en-US" sz="2000" dirty="0" smtClean="0">
                <a:solidFill>
                  <a:schemeClr val="accent1">
                    <a:lumMod val="75000"/>
                  </a:schemeClr>
                </a:solidFill>
                <a:latin typeface="Futura Bk"/>
              </a:rPr>
              <a:t>Orders</a:t>
            </a:r>
          </a:p>
          <a:p>
            <a:pPr lvl="1">
              <a:defRPr/>
            </a:pPr>
            <a:r>
              <a:rPr lang="en-US" sz="2000" dirty="0" smtClean="0">
                <a:solidFill>
                  <a:schemeClr val="accent1">
                    <a:lumMod val="75000"/>
                  </a:schemeClr>
                </a:solidFill>
                <a:latin typeface="Futura Bk"/>
              </a:rPr>
              <a:t>Attachment G: Doing Business Data Form</a:t>
            </a:r>
          </a:p>
          <a:p>
            <a:pPr lvl="1">
              <a:defRPr/>
            </a:pPr>
            <a:r>
              <a:rPr lang="en-US" sz="2000" dirty="0" smtClean="0">
                <a:solidFill>
                  <a:schemeClr val="accent1">
                    <a:lumMod val="75000"/>
                  </a:schemeClr>
                </a:solidFill>
                <a:latin typeface="Futura Bk"/>
              </a:rPr>
              <a:t>Attachment H: Acknowledgement of Addenda</a:t>
            </a:r>
          </a:p>
          <a:p>
            <a:pPr lvl="1">
              <a:defRPr/>
            </a:pPr>
            <a:endParaRPr lang="en-US" sz="2000" dirty="0" smtClean="0">
              <a:solidFill>
                <a:schemeClr val="tx1"/>
              </a:solidFill>
              <a:latin typeface="Futura Bk"/>
            </a:endParaRPr>
          </a:p>
          <a:p>
            <a:pPr>
              <a:defRPr/>
            </a:pPr>
            <a:r>
              <a:rPr lang="en-US" sz="2400" dirty="0" smtClean="0">
                <a:solidFill>
                  <a:schemeClr val="tx1"/>
                </a:solidFill>
                <a:latin typeface="Futura Bk"/>
              </a:rPr>
              <a:t>E-mailed </a:t>
            </a:r>
            <a:r>
              <a:rPr lang="en-US" sz="2400" dirty="0">
                <a:solidFill>
                  <a:schemeClr val="tx1"/>
                </a:solidFill>
                <a:latin typeface="Futura Bk"/>
              </a:rPr>
              <a:t>or faxed proposals will </a:t>
            </a:r>
            <a:r>
              <a:rPr lang="en-US" sz="2400" b="1" u="sng" dirty="0">
                <a:solidFill>
                  <a:schemeClr val="tx1"/>
                </a:solidFill>
                <a:latin typeface="Futura Bk"/>
              </a:rPr>
              <a:t>not</a:t>
            </a:r>
            <a:r>
              <a:rPr lang="en-US" sz="2400" dirty="0">
                <a:solidFill>
                  <a:schemeClr val="tx1"/>
                </a:solidFill>
                <a:latin typeface="Futura Bk"/>
              </a:rPr>
              <a:t> be </a:t>
            </a:r>
            <a:r>
              <a:rPr lang="en-US" sz="2400" dirty="0" smtClean="0">
                <a:solidFill>
                  <a:schemeClr val="tx1"/>
                </a:solidFill>
                <a:latin typeface="Futura Bk"/>
              </a:rPr>
              <a:t>accepted</a:t>
            </a:r>
          </a:p>
          <a:p>
            <a:pPr>
              <a:defRPr/>
            </a:pPr>
            <a:endParaRPr lang="en-US" sz="2400" dirty="0">
              <a:solidFill>
                <a:schemeClr val="tx1"/>
              </a:solidFill>
              <a:latin typeface="Futura Bk"/>
            </a:endParaRPr>
          </a:p>
          <a:p>
            <a:pPr>
              <a:defRPr/>
            </a:pPr>
            <a:r>
              <a:rPr lang="en-US" sz="2400" dirty="0" smtClean="0">
                <a:solidFill>
                  <a:schemeClr val="tx1"/>
                </a:solidFill>
                <a:latin typeface="Futura Bk"/>
              </a:rPr>
              <a:t>Proposal </a:t>
            </a:r>
            <a:r>
              <a:rPr lang="en-US" sz="2400" dirty="0">
                <a:solidFill>
                  <a:schemeClr val="tx1"/>
                </a:solidFill>
                <a:latin typeface="Futura Bk"/>
              </a:rPr>
              <a:t>package must include one original hard copy and </a:t>
            </a:r>
            <a:r>
              <a:rPr lang="en-US" sz="2400" dirty="0" smtClean="0">
                <a:solidFill>
                  <a:schemeClr val="tx1"/>
                </a:solidFill>
                <a:latin typeface="Futura Bk"/>
              </a:rPr>
              <a:t>two exact </a:t>
            </a:r>
            <a:r>
              <a:rPr lang="en-US" sz="2400" dirty="0">
                <a:solidFill>
                  <a:schemeClr val="tx1"/>
                </a:solidFill>
                <a:latin typeface="Futura Bk"/>
              </a:rPr>
              <a:t>electronic </a:t>
            </a:r>
            <a:r>
              <a:rPr lang="en-US" sz="2400" dirty="0" smtClean="0">
                <a:solidFill>
                  <a:schemeClr val="tx1"/>
                </a:solidFill>
                <a:latin typeface="Futura Bk"/>
              </a:rPr>
              <a:t>copies on two separate USB drives</a:t>
            </a:r>
            <a:endParaRPr lang="en-US" sz="2400" dirty="0">
              <a:solidFill>
                <a:schemeClr val="tx1"/>
              </a:solidFill>
              <a:latin typeface="Futura Bk"/>
            </a:endParaRPr>
          </a:p>
          <a:p>
            <a:pPr>
              <a:defRPr/>
            </a:pPr>
            <a:endParaRPr lang="en-US" dirty="0"/>
          </a:p>
        </p:txBody>
      </p:sp>
      <p:sp>
        <p:nvSpPr>
          <p:cNvPr id="5" name="Slide Number Placeholder 4"/>
          <p:cNvSpPr>
            <a:spLocks noGrp="1"/>
          </p:cNvSpPr>
          <p:nvPr>
            <p:ph type="sldNum" sz="quarter" idx="12"/>
          </p:nvPr>
        </p:nvSpPr>
        <p:spPr/>
        <p:txBody>
          <a:bodyPr/>
          <a:lstStyle/>
          <a:p>
            <a:fld id="{6066F0F5-36F4-4A20-B5A7-1AB1EE7DC651}" type="slidenum">
              <a:rPr lang="en-US" smtClean="0"/>
              <a:pPr/>
              <a:t>5</a:t>
            </a:fld>
            <a:endParaRPr lang="en-US" dirty="0"/>
          </a:p>
        </p:txBody>
      </p:sp>
    </p:spTree>
    <p:extLst>
      <p:ext uri="{BB962C8B-B14F-4D97-AF65-F5344CB8AC3E}">
        <p14:creationId xmlns:p14="http://schemas.microsoft.com/office/powerpoint/2010/main" val="15596961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685800" y="228600"/>
            <a:ext cx="8229600" cy="1143000"/>
          </a:xfrm>
        </p:spPr>
        <p:txBody>
          <a:bodyPr>
            <a:normAutofit/>
          </a:bodyPr>
          <a:lstStyle/>
          <a:p>
            <a:pPr algn="ctr"/>
            <a:r>
              <a:rPr lang="en-US" altLang="en-US" sz="5400" dirty="0" smtClean="0">
                <a:solidFill>
                  <a:schemeClr val="bg1"/>
                </a:solidFill>
              </a:rPr>
              <a:t>MWBE Utilization Plan</a:t>
            </a:r>
            <a:endParaRPr lang="en-US" altLang="en-US" sz="2000" dirty="0" smtClean="0">
              <a:solidFill>
                <a:schemeClr val="bg1"/>
              </a:solidFill>
            </a:endParaRPr>
          </a:p>
        </p:txBody>
      </p:sp>
      <p:sp>
        <p:nvSpPr>
          <p:cNvPr id="8195" name="Content Placeholder 2"/>
          <p:cNvSpPr>
            <a:spLocks noGrp="1"/>
          </p:cNvSpPr>
          <p:nvPr>
            <p:ph idx="1"/>
          </p:nvPr>
        </p:nvSpPr>
        <p:spPr>
          <a:xfrm>
            <a:off x="533400" y="1676400"/>
            <a:ext cx="8153400" cy="3429000"/>
          </a:xfrm>
        </p:spPr>
        <p:txBody>
          <a:bodyPr>
            <a:normAutofit/>
          </a:bodyPr>
          <a:lstStyle/>
          <a:p>
            <a:pPr marL="457200" lvl="1" indent="0">
              <a:buNone/>
              <a:defRPr/>
            </a:pPr>
            <a:r>
              <a:rPr lang="en-US" altLang="en-US" sz="2400" dirty="0" smtClean="0">
                <a:solidFill>
                  <a:schemeClr val="accent1">
                    <a:lumMod val="75000"/>
                  </a:schemeClr>
                </a:solidFill>
                <a:latin typeface="Futura Bk"/>
              </a:rPr>
              <a:t>Awarded master agreements are subject to MWBE participation requirements.</a:t>
            </a:r>
          </a:p>
          <a:p>
            <a:pPr lvl="2">
              <a:defRPr/>
            </a:pPr>
            <a:r>
              <a:rPr lang="en-US" altLang="en-US" sz="2000" dirty="0" smtClean="0">
                <a:solidFill>
                  <a:schemeClr val="accent1">
                    <a:lumMod val="75000"/>
                  </a:schemeClr>
                </a:solidFill>
                <a:latin typeface="Futura Bk"/>
              </a:rPr>
              <a:t>Depending on the scope of work, M/WBE participation goals will be established for each individual task order, as applicable</a:t>
            </a:r>
          </a:p>
        </p:txBody>
      </p:sp>
    </p:spTree>
    <p:extLst>
      <p:ext uri="{BB962C8B-B14F-4D97-AF65-F5344CB8AC3E}">
        <p14:creationId xmlns:p14="http://schemas.microsoft.com/office/powerpoint/2010/main" val="35259763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43400" y="2133600"/>
            <a:ext cx="4648200" cy="1470025"/>
          </a:xfrm>
        </p:spPr>
        <p:txBody>
          <a:bodyPr>
            <a:normAutofit fontScale="90000"/>
          </a:bodyPr>
          <a:lstStyle/>
          <a:p>
            <a:r>
              <a:rPr lang="en-US" sz="3600" dirty="0">
                <a:solidFill>
                  <a:schemeClr val="bg1"/>
                </a:solidFill>
              </a:rPr>
              <a:t>Overview of Applied Research and Evaluation</a:t>
            </a:r>
            <a:endParaRPr lang="en-US" sz="3100" dirty="0">
              <a:solidFill>
                <a:schemeClr val="bg1"/>
              </a:solidFill>
            </a:endParaRPr>
          </a:p>
        </p:txBody>
      </p:sp>
      <p:sp>
        <p:nvSpPr>
          <p:cNvPr id="3" name="Subtitle 2"/>
          <p:cNvSpPr>
            <a:spLocks noGrp="1"/>
          </p:cNvSpPr>
          <p:nvPr>
            <p:ph type="subTitle" idx="1"/>
          </p:nvPr>
        </p:nvSpPr>
        <p:spPr/>
        <p:txBody>
          <a:bodyPr>
            <a:normAutofit/>
          </a:bodyPr>
          <a:lstStyle/>
          <a:p>
            <a:endParaRPr lang="en-US" b="1" dirty="0"/>
          </a:p>
        </p:txBody>
      </p:sp>
    </p:spTree>
    <p:extLst>
      <p:ext uri="{BB962C8B-B14F-4D97-AF65-F5344CB8AC3E}">
        <p14:creationId xmlns:p14="http://schemas.microsoft.com/office/powerpoint/2010/main" val="1900350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chemeClr val="bg1"/>
                </a:solidFill>
              </a:rPr>
              <a:t>Overview of Structure</a:t>
            </a:r>
          </a:p>
        </p:txBody>
      </p:sp>
      <p:sp>
        <p:nvSpPr>
          <p:cNvPr id="3" name="Content Placeholder 2"/>
          <p:cNvSpPr>
            <a:spLocks noGrp="1"/>
          </p:cNvSpPr>
          <p:nvPr>
            <p:ph idx="1"/>
          </p:nvPr>
        </p:nvSpPr>
        <p:spPr>
          <a:xfrm>
            <a:off x="457200" y="1600200"/>
            <a:ext cx="8229600" cy="4525963"/>
          </a:xfrm>
        </p:spPr>
        <p:txBody>
          <a:bodyPr>
            <a:normAutofit fontScale="55000" lnSpcReduction="20000"/>
          </a:bodyPr>
          <a:lstStyle/>
          <a:p>
            <a:pPr>
              <a:lnSpc>
                <a:spcPct val="120000"/>
              </a:lnSpc>
              <a:spcBef>
                <a:spcPts val="600"/>
              </a:spcBef>
            </a:pPr>
            <a:r>
              <a:rPr lang="en-US" sz="3500" dirty="0">
                <a:solidFill>
                  <a:schemeClr val="tx1"/>
                </a:solidFill>
                <a:latin typeface="Futura Bk" panose="020B0502020204020303"/>
              </a:rPr>
              <a:t>RFP is for a Master Services Agreement to become a </a:t>
            </a:r>
            <a:r>
              <a:rPr lang="en-US" sz="3500">
                <a:solidFill>
                  <a:schemeClr val="tx1"/>
                </a:solidFill>
                <a:latin typeface="Futura Bk" panose="020B0502020204020303"/>
              </a:rPr>
              <a:t>part of a pool </a:t>
            </a:r>
            <a:r>
              <a:rPr lang="en-US" sz="3500" dirty="0">
                <a:solidFill>
                  <a:schemeClr val="tx1"/>
                </a:solidFill>
                <a:latin typeface="Futura Bk" panose="020B0502020204020303"/>
              </a:rPr>
              <a:t>of Contractors </a:t>
            </a:r>
          </a:p>
          <a:p>
            <a:pPr>
              <a:lnSpc>
                <a:spcPct val="120000"/>
              </a:lnSpc>
              <a:spcBef>
                <a:spcPts val="600"/>
              </a:spcBef>
            </a:pPr>
            <a:r>
              <a:rPr lang="en-US" sz="3500" dirty="0">
                <a:solidFill>
                  <a:schemeClr val="tx1"/>
                </a:solidFill>
                <a:latin typeface="Futura Bk" panose="020B0502020204020303"/>
              </a:rPr>
              <a:t>Award up to seven organizations </a:t>
            </a:r>
          </a:p>
          <a:p>
            <a:pPr>
              <a:lnSpc>
                <a:spcPct val="120000"/>
              </a:lnSpc>
              <a:spcBef>
                <a:spcPts val="600"/>
              </a:spcBef>
            </a:pPr>
            <a:r>
              <a:rPr lang="en-US" sz="3500" dirty="0">
                <a:solidFill>
                  <a:schemeClr val="tx1"/>
                </a:solidFill>
                <a:latin typeface="Futura Bk" panose="020B0502020204020303"/>
              </a:rPr>
              <a:t>As the need arises for services, DYCD will issue work requests to the pool of Contractors</a:t>
            </a:r>
          </a:p>
          <a:p>
            <a:pPr>
              <a:lnSpc>
                <a:spcPct val="120000"/>
              </a:lnSpc>
              <a:spcBef>
                <a:spcPts val="600"/>
              </a:spcBef>
            </a:pPr>
            <a:r>
              <a:rPr lang="en-US" sz="3500" dirty="0">
                <a:solidFill>
                  <a:schemeClr val="tx1"/>
                </a:solidFill>
                <a:latin typeface="Futura Bk" panose="020B0502020204020303"/>
              </a:rPr>
              <a:t>Contractors will be invited to submit proposals for each work request through mini-competitions </a:t>
            </a:r>
          </a:p>
          <a:p>
            <a:pPr>
              <a:lnSpc>
                <a:spcPct val="120000"/>
              </a:lnSpc>
              <a:spcBef>
                <a:spcPts val="600"/>
              </a:spcBef>
            </a:pPr>
            <a:r>
              <a:rPr lang="en-US" sz="3500" dirty="0">
                <a:solidFill>
                  <a:schemeClr val="tx1"/>
                </a:solidFill>
                <a:latin typeface="Futura Bk" panose="020B0502020204020303"/>
              </a:rPr>
              <a:t>Work proposals will be rated and the work is expected to go to the highest rated Contractor, taking into account reasonableness of price</a:t>
            </a:r>
          </a:p>
          <a:p>
            <a:pPr>
              <a:lnSpc>
                <a:spcPct val="120000"/>
              </a:lnSpc>
              <a:spcBef>
                <a:spcPts val="600"/>
              </a:spcBef>
            </a:pPr>
            <a:r>
              <a:rPr lang="en-US" sz="3600" dirty="0">
                <a:solidFill>
                  <a:schemeClr val="tx1"/>
                </a:solidFill>
                <a:latin typeface="Futura Bk" panose="020B0502020204020303"/>
              </a:rPr>
              <a:t>Once a Contractor is selected, DYCD will work with the Contractor to finalize a work scope and develop a Project Task Order. </a:t>
            </a:r>
          </a:p>
          <a:p>
            <a:pPr>
              <a:lnSpc>
                <a:spcPct val="120000"/>
              </a:lnSpc>
              <a:spcBef>
                <a:spcPts val="600"/>
              </a:spcBef>
            </a:pPr>
            <a:endParaRPr lang="en-US" sz="3500" dirty="0">
              <a:solidFill>
                <a:schemeClr val="tx1"/>
              </a:solidFill>
              <a:latin typeface="Futura Bk" panose="020B0502020204020303"/>
            </a:endParaRPr>
          </a:p>
          <a:p>
            <a:endParaRPr lang="en-US" dirty="0"/>
          </a:p>
          <a:p>
            <a:endParaRPr lang="en-US" dirty="0"/>
          </a:p>
        </p:txBody>
      </p:sp>
      <p:sp>
        <p:nvSpPr>
          <p:cNvPr id="5" name="Slide Number Placeholder 4"/>
          <p:cNvSpPr>
            <a:spLocks noGrp="1"/>
          </p:cNvSpPr>
          <p:nvPr>
            <p:ph type="sldNum" sz="quarter" idx="12"/>
          </p:nvPr>
        </p:nvSpPr>
        <p:spPr/>
        <p:txBody>
          <a:bodyPr/>
          <a:lstStyle/>
          <a:p>
            <a:fld id="{6066F0F5-36F4-4A20-B5A7-1AB1EE7DC651}" type="slidenum">
              <a:rPr lang="en-US" smtClean="0"/>
              <a:pPr/>
              <a:t>8</a:t>
            </a:fld>
            <a:endParaRPr lang="en-US" dirty="0"/>
          </a:p>
        </p:txBody>
      </p:sp>
    </p:spTree>
    <p:extLst>
      <p:ext uri="{BB962C8B-B14F-4D97-AF65-F5344CB8AC3E}">
        <p14:creationId xmlns:p14="http://schemas.microsoft.com/office/powerpoint/2010/main" val="5532344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Rectangle 87">
            <a:extLst>
              <a:ext uri="{FF2B5EF4-FFF2-40B4-BE49-F238E27FC236}">
                <a16:creationId xmlns:a16="http://schemas.microsoft.com/office/drawing/2014/main" xmlns="" id="{34CAC4AE-2056-4DDB-AF1F-0810CAA1BF98}"/>
              </a:ext>
            </a:extLst>
          </p:cNvPr>
          <p:cNvSpPr/>
          <p:nvPr/>
        </p:nvSpPr>
        <p:spPr>
          <a:xfrm>
            <a:off x="94520" y="1674073"/>
            <a:ext cx="640774" cy="1983523"/>
          </a:xfrm>
          <a:prstGeom prst="rect">
            <a:avLst/>
          </a:prstGeom>
          <a:solidFill>
            <a:srgbClr val="0BB89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14400" y="274638"/>
            <a:ext cx="8229600" cy="1143000"/>
          </a:xfrm>
        </p:spPr>
        <p:txBody>
          <a:bodyPr>
            <a:normAutofit/>
          </a:bodyPr>
          <a:lstStyle/>
          <a:p>
            <a:r>
              <a:rPr lang="en-US" dirty="0">
                <a:solidFill>
                  <a:schemeClr val="bg1"/>
                </a:solidFill>
              </a:rPr>
              <a:t>Overview of Structure</a:t>
            </a:r>
          </a:p>
        </p:txBody>
      </p:sp>
      <p:sp>
        <p:nvSpPr>
          <p:cNvPr id="5" name="Slide Number Placeholder 4"/>
          <p:cNvSpPr>
            <a:spLocks noGrp="1"/>
          </p:cNvSpPr>
          <p:nvPr>
            <p:ph type="sldNum" sz="quarter" idx="12"/>
          </p:nvPr>
        </p:nvSpPr>
        <p:spPr/>
        <p:txBody>
          <a:bodyPr/>
          <a:lstStyle/>
          <a:p>
            <a:fld id="{6066F0F5-36F4-4A20-B5A7-1AB1EE7DC651}" type="slidenum">
              <a:rPr lang="en-US" smtClean="0"/>
              <a:pPr/>
              <a:t>9</a:t>
            </a:fld>
            <a:endParaRPr lang="en-US" dirty="0"/>
          </a:p>
        </p:txBody>
      </p:sp>
      <p:sp>
        <p:nvSpPr>
          <p:cNvPr id="8" name="Oval 7">
            <a:extLst>
              <a:ext uri="{FF2B5EF4-FFF2-40B4-BE49-F238E27FC236}">
                <a16:creationId xmlns:a16="http://schemas.microsoft.com/office/drawing/2014/main" xmlns="" id="{1550BE78-7C1E-4951-9744-53FDB71ECE4C}"/>
              </a:ext>
            </a:extLst>
          </p:cNvPr>
          <p:cNvSpPr/>
          <p:nvPr/>
        </p:nvSpPr>
        <p:spPr>
          <a:xfrm>
            <a:off x="1556004" y="1828800"/>
            <a:ext cx="182880" cy="1828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xmlns="" id="{82B510D4-2D51-41AA-BDD1-923DBD9DBCE7}"/>
              </a:ext>
            </a:extLst>
          </p:cNvPr>
          <p:cNvSpPr/>
          <p:nvPr/>
        </p:nvSpPr>
        <p:spPr>
          <a:xfrm>
            <a:off x="1937004" y="1909572"/>
            <a:ext cx="182880" cy="1828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xmlns="" id="{425977F2-8031-4B90-B3FA-B1BF4FEE1516}"/>
              </a:ext>
            </a:extLst>
          </p:cNvPr>
          <p:cNvSpPr/>
          <p:nvPr/>
        </p:nvSpPr>
        <p:spPr>
          <a:xfrm>
            <a:off x="1208532" y="2138172"/>
            <a:ext cx="182880" cy="1828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xmlns="" id="{86111ABA-A7FE-45F0-8546-2D04460E3F22}"/>
              </a:ext>
            </a:extLst>
          </p:cNvPr>
          <p:cNvSpPr/>
          <p:nvPr/>
        </p:nvSpPr>
        <p:spPr>
          <a:xfrm>
            <a:off x="1670304" y="2252472"/>
            <a:ext cx="182880" cy="1828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xmlns="" id="{94941F51-8A36-4C9B-AF47-7C42E19E66B4}"/>
              </a:ext>
            </a:extLst>
          </p:cNvPr>
          <p:cNvSpPr/>
          <p:nvPr/>
        </p:nvSpPr>
        <p:spPr>
          <a:xfrm>
            <a:off x="2165604" y="2359152"/>
            <a:ext cx="182880" cy="1828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xmlns="" id="{1C1BBFB6-E383-4BB7-85C6-351563CD9B3E}"/>
              </a:ext>
            </a:extLst>
          </p:cNvPr>
          <p:cNvSpPr/>
          <p:nvPr/>
        </p:nvSpPr>
        <p:spPr>
          <a:xfrm>
            <a:off x="1316736" y="2587752"/>
            <a:ext cx="182880" cy="1828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xmlns="" id="{1473F716-AD96-450E-B993-7C9967C22298}"/>
              </a:ext>
            </a:extLst>
          </p:cNvPr>
          <p:cNvSpPr/>
          <p:nvPr/>
        </p:nvSpPr>
        <p:spPr>
          <a:xfrm>
            <a:off x="1912620" y="2587752"/>
            <a:ext cx="182880" cy="1828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xmlns="" id="{EFAA48EB-14E0-48F4-8323-02D6184052D7}"/>
              </a:ext>
            </a:extLst>
          </p:cNvPr>
          <p:cNvSpPr/>
          <p:nvPr/>
        </p:nvSpPr>
        <p:spPr>
          <a:xfrm>
            <a:off x="1594104" y="2844546"/>
            <a:ext cx="182880" cy="1828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xmlns="" id="{2456B992-75F7-4DBF-8E2A-2D968A0DADA2}"/>
              </a:ext>
            </a:extLst>
          </p:cNvPr>
          <p:cNvSpPr/>
          <p:nvPr/>
        </p:nvSpPr>
        <p:spPr>
          <a:xfrm>
            <a:off x="2228088" y="2651760"/>
            <a:ext cx="182880" cy="1828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xmlns="" id="{1A9E978F-26C0-4CDE-B426-B57AA42A97C9}"/>
              </a:ext>
            </a:extLst>
          </p:cNvPr>
          <p:cNvSpPr/>
          <p:nvPr/>
        </p:nvSpPr>
        <p:spPr>
          <a:xfrm>
            <a:off x="1312164" y="1920240"/>
            <a:ext cx="182880" cy="1828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xmlns="" id="{73F29F7C-2526-4F3D-ABED-1A60400E57F0}"/>
              </a:ext>
            </a:extLst>
          </p:cNvPr>
          <p:cNvSpPr/>
          <p:nvPr/>
        </p:nvSpPr>
        <p:spPr>
          <a:xfrm>
            <a:off x="1693164" y="2001012"/>
            <a:ext cx="182880" cy="1828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xmlns="" id="{E7A1193F-F954-4BFE-8EB8-B0DD4F95E594}"/>
              </a:ext>
            </a:extLst>
          </p:cNvPr>
          <p:cNvSpPr/>
          <p:nvPr/>
        </p:nvSpPr>
        <p:spPr>
          <a:xfrm>
            <a:off x="1082803" y="2403689"/>
            <a:ext cx="182880" cy="1828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xmlns="" id="{29A56FBC-A701-47DC-A6F5-7BD80ACC37C0}"/>
              </a:ext>
            </a:extLst>
          </p:cNvPr>
          <p:cNvSpPr/>
          <p:nvPr/>
        </p:nvSpPr>
        <p:spPr>
          <a:xfrm>
            <a:off x="1426464" y="2343912"/>
            <a:ext cx="182880" cy="1828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xmlns="" id="{BAE32905-0DA5-4CDC-BEDC-B9B3619BAF0F}"/>
              </a:ext>
            </a:extLst>
          </p:cNvPr>
          <p:cNvSpPr/>
          <p:nvPr/>
        </p:nvSpPr>
        <p:spPr>
          <a:xfrm>
            <a:off x="1921764" y="2209800"/>
            <a:ext cx="182880" cy="1828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xmlns="" id="{38FE3BC9-F76F-42BC-B433-C85BA7579377}"/>
              </a:ext>
            </a:extLst>
          </p:cNvPr>
          <p:cNvSpPr/>
          <p:nvPr/>
        </p:nvSpPr>
        <p:spPr>
          <a:xfrm>
            <a:off x="2211324" y="2057400"/>
            <a:ext cx="182880" cy="1828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xmlns="" id="{827BBC5C-5BB1-4795-ACFD-B97E1F43116F}"/>
              </a:ext>
            </a:extLst>
          </p:cNvPr>
          <p:cNvSpPr/>
          <p:nvPr/>
        </p:nvSpPr>
        <p:spPr>
          <a:xfrm>
            <a:off x="1072896" y="2679192"/>
            <a:ext cx="182880" cy="1828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xmlns="" id="{EFAF7EAD-B650-4AE6-981D-0E6AD1967812}"/>
              </a:ext>
            </a:extLst>
          </p:cNvPr>
          <p:cNvSpPr/>
          <p:nvPr/>
        </p:nvSpPr>
        <p:spPr>
          <a:xfrm>
            <a:off x="1632204" y="2560320"/>
            <a:ext cx="182880" cy="1828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xmlns="" id="{0FB62673-D6C3-4219-BFE2-D4E62731FA17}"/>
              </a:ext>
            </a:extLst>
          </p:cNvPr>
          <p:cNvSpPr/>
          <p:nvPr/>
        </p:nvSpPr>
        <p:spPr>
          <a:xfrm>
            <a:off x="1350264" y="2935986"/>
            <a:ext cx="182880" cy="1828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xmlns="" id="{D586B9CE-5E5A-4854-B508-7761BC39CCB0}"/>
              </a:ext>
            </a:extLst>
          </p:cNvPr>
          <p:cNvSpPr/>
          <p:nvPr/>
        </p:nvSpPr>
        <p:spPr>
          <a:xfrm>
            <a:off x="1799082" y="2981637"/>
            <a:ext cx="182880" cy="1828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xmlns="" id="{F068A0CA-08BC-42F6-B10F-C2B1298C4546}"/>
              </a:ext>
            </a:extLst>
          </p:cNvPr>
          <p:cNvSpPr/>
          <p:nvPr/>
        </p:nvSpPr>
        <p:spPr>
          <a:xfrm>
            <a:off x="2048256" y="2889123"/>
            <a:ext cx="182880" cy="1828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Arrow: Right 31">
            <a:extLst>
              <a:ext uri="{FF2B5EF4-FFF2-40B4-BE49-F238E27FC236}">
                <a16:creationId xmlns:a16="http://schemas.microsoft.com/office/drawing/2014/main" xmlns="" id="{30BBC11E-2AAB-42E8-BC44-433098E0F13F}"/>
              </a:ext>
            </a:extLst>
          </p:cNvPr>
          <p:cNvSpPr/>
          <p:nvPr/>
        </p:nvSpPr>
        <p:spPr>
          <a:xfrm>
            <a:off x="2626576" y="1971353"/>
            <a:ext cx="1332739" cy="847547"/>
          </a:xfrm>
          <a:prstGeom prst="rightArrow">
            <a:avLst/>
          </a:prstGeom>
          <a:solidFill>
            <a:srgbClr val="0BB89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xmlns="" id="{941A157F-D2FB-4329-A63E-C60759B23752}"/>
              </a:ext>
            </a:extLst>
          </p:cNvPr>
          <p:cNvSpPr/>
          <p:nvPr/>
        </p:nvSpPr>
        <p:spPr>
          <a:xfrm>
            <a:off x="4269448" y="2151888"/>
            <a:ext cx="182880" cy="1828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xmlns="" id="{F01473EA-9A7D-4935-BB25-135EA7622087}"/>
              </a:ext>
            </a:extLst>
          </p:cNvPr>
          <p:cNvSpPr/>
          <p:nvPr/>
        </p:nvSpPr>
        <p:spPr>
          <a:xfrm>
            <a:off x="4447757" y="2487168"/>
            <a:ext cx="182880" cy="1828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xmlns="" id="{B97AC61A-C3C8-47C9-BC57-8E3F34178BE5}"/>
              </a:ext>
            </a:extLst>
          </p:cNvPr>
          <p:cNvSpPr/>
          <p:nvPr/>
        </p:nvSpPr>
        <p:spPr>
          <a:xfrm>
            <a:off x="4940010" y="1976787"/>
            <a:ext cx="182880" cy="1828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xmlns="" id="{A009F99A-E8F3-4BFF-A335-3FE7267BDBD1}"/>
              </a:ext>
            </a:extLst>
          </p:cNvPr>
          <p:cNvSpPr/>
          <p:nvPr/>
        </p:nvSpPr>
        <p:spPr>
          <a:xfrm>
            <a:off x="4536148" y="1852962"/>
            <a:ext cx="182880" cy="1828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xmlns="" id="{8FB22F6F-296D-483D-B995-C3F4BB508532}"/>
              </a:ext>
            </a:extLst>
          </p:cNvPr>
          <p:cNvSpPr/>
          <p:nvPr/>
        </p:nvSpPr>
        <p:spPr>
          <a:xfrm>
            <a:off x="5037546" y="2362200"/>
            <a:ext cx="182880" cy="1828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xmlns="" id="{D9892EC8-5D84-4DBE-8662-706919A0CE4C}"/>
              </a:ext>
            </a:extLst>
          </p:cNvPr>
          <p:cNvSpPr/>
          <p:nvPr/>
        </p:nvSpPr>
        <p:spPr>
          <a:xfrm>
            <a:off x="4696168" y="2243328"/>
            <a:ext cx="182880" cy="1828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xmlns="" id="{A9A0FFD5-1997-40A2-8B9F-D53A149C8CA5}"/>
              </a:ext>
            </a:extLst>
          </p:cNvPr>
          <p:cNvSpPr/>
          <p:nvPr/>
        </p:nvSpPr>
        <p:spPr>
          <a:xfrm>
            <a:off x="4848570" y="2670048"/>
            <a:ext cx="182880" cy="1828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2" name="Graphic 41" descr="Contract">
            <a:extLst>
              <a:ext uri="{FF2B5EF4-FFF2-40B4-BE49-F238E27FC236}">
                <a16:creationId xmlns:a16="http://schemas.microsoft.com/office/drawing/2014/main" xmlns="" id="{34DAFD35-217E-4AF9-AF9D-5ECBCC254762}"/>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7430267" y="1838156"/>
            <a:ext cx="1005840" cy="1005840"/>
          </a:xfrm>
          <a:prstGeom prst="rect">
            <a:avLst/>
          </a:prstGeom>
        </p:spPr>
      </p:pic>
      <p:sp>
        <p:nvSpPr>
          <p:cNvPr id="43" name="Oval 42">
            <a:extLst>
              <a:ext uri="{FF2B5EF4-FFF2-40B4-BE49-F238E27FC236}">
                <a16:creationId xmlns:a16="http://schemas.microsoft.com/office/drawing/2014/main" xmlns="" id="{BB988A94-4A22-4552-B00B-41FC1753D9AB}"/>
              </a:ext>
            </a:extLst>
          </p:cNvPr>
          <p:cNvSpPr/>
          <p:nvPr/>
        </p:nvSpPr>
        <p:spPr>
          <a:xfrm>
            <a:off x="4033228" y="4761789"/>
            <a:ext cx="182880" cy="1828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xmlns="" id="{0C7B717A-6654-4F37-B717-DA5B4DBBC992}"/>
              </a:ext>
            </a:extLst>
          </p:cNvPr>
          <p:cNvSpPr/>
          <p:nvPr/>
        </p:nvSpPr>
        <p:spPr>
          <a:xfrm>
            <a:off x="4211537" y="5097069"/>
            <a:ext cx="182880" cy="1828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xmlns="" id="{83C98BE3-F536-4223-9F11-9E2EA5881B32}"/>
              </a:ext>
            </a:extLst>
          </p:cNvPr>
          <p:cNvSpPr/>
          <p:nvPr/>
        </p:nvSpPr>
        <p:spPr>
          <a:xfrm>
            <a:off x="4703790" y="4586688"/>
            <a:ext cx="182880" cy="1828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xmlns="" id="{2AB9F13E-CF4D-4562-8E79-399CFD28E740}"/>
              </a:ext>
            </a:extLst>
          </p:cNvPr>
          <p:cNvSpPr/>
          <p:nvPr/>
        </p:nvSpPr>
        <p:spPr>
          <a:xfrm>
            <a:off x="4299928" y="4386663"/>
            <a:ext cx="182880" cy="1828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xmlns="" id="{7109F23E-D34E-412E-898E-F1291EC7C80D}"/>
              </a:ext>
            </a:extLst>
          </p:cNvPr>
          <p:cNvSpPr/>
          <p:nvPr/>
        </p:nvSpPr>
        <p:spPr>
          <a:xfrm>
            <a:off x="4801326" y="4972101"/>
            <a:ext cx="182880" cy="1828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xmlns="" id="{AF79D1C6-DC97-47D8-BFD6-19C8E0874A74}"/>
              </a:ext>
            </a:extLst>
          </p:cNvPr>
          <p:cNvSpPr/>
          <p:nvPr/>
        </p:nvSpPr>
        <p:spPr>
          <a:xfrm>
            <a:off x="4459948" y="4853229"/>
            <a:ext cx="182880" cy="1828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xmlns="" id="{3DA5B49E-B4AA-4D54-9330-FB52B2E3582F}"/>
              </a:ext>
            </a:extLst>
          </p:cNvPr>
          <p:cNvSpPr/>
          <p:nvPr/>
        </p:nvSpPr>
        <p:spPr>
          <a:xfrm>
            <a:off x="4612350" y="5279949"/>
            <a:ext cx="182880" cy="1828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xmlns="" id="{B8BCFEB9-F63E-4613-9845-F6251B040230}"/>
              </a:ext>
            </a:extLst>
          </p:cNvPr>
          <p:cNvSpPr/>
          <p:nvPr/>
        </p:nvSpPr>
        <p:spPr>
          <a:xfrm>
            <a:off x="7057646" y="4502210"/>
            <a:ext cx="365760" cy="3657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6" name="Graphic 55" descr="Checklist">
            <a:extLst>
              <a:ext uri="{FF2B5EF4-FFF2-40B4-BE49-F238E27FC236}">
                <a16:creationId xmlns:a16="http://schemas.microsoft.com/office/drawing/2014/main" xmlns="" id="{FC19D347-41A6-4ECC-A734-B05979F2AFBE}"/>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p:blipFill>
        <p:spPr>
          <a:xfrm>
            <a:off x="7680962" y="4410770"/>
            <a:ext cx="914400" cy="914400"/>
          </a:xfrm>
          <a:prstGeom prst="rect">
            <a:avLst/>
          </a:prstGeom>
        </p:spPr>
      </p:pic>
      <p:pic>
        <p:nvPicPr>
          <p:cNvPr id="58" name="Graphic 57" descr="List">
            <a:extLst>
              <a:ext uri="{FF2B5EF4-FFF2-40B4-BE49-F238E27FC236}">
                <a16:creationId xmlns:a16="http://schemas.microsoft.com/office/drawing/2014/main" xmlns="" id="{1249ACF5-5601-49FB-A422-20CE2808F6D6}"/>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xmlns="" r:embed="rId7"/>
              </a:ext>
            </a:extLst>
          </a:blip>
          <a:stretch>
            <a:fillRect/>
          </a:stretch>
        </p:blipFill>
        <p:spPr>
          <a:xfrm>
            <a:off x="1019556" y="4524994"/>
            <a:ext cx="1005840" cy="1005840"/>
          </a:xfrm>
          <a:prstGeom prst="rect">
            <a:avLst/>
          </a:prstGeom>
        </p:spPr>
      </p:pic>
      <p:grpSp>
        <p:nvGrpSpPr>
          <p:cNvPr id="59" name="Graphic 53" descr="Handshake">
            <a:extLst>
              <a:ext uri="{FF2B5EF4-FFF2-40B4-BE49-F238E27FC236}">
                <a16:creationId xmlns:a16="http://schemas.microsoft.com/office/drawing/2014/main" xmlns="" id="{73058BDC-4A0F-47E6-B667-F95EC5CB91B2}"/>
              </a:ext>
            </a:extLst>
          </p:cNvPr>
          <p:cNvGrpSpPr/>
          <p:nvPr/>
        </p:nvGrpSpPr>
        <p:grpSpPr>
          <a:xfrm>
            <a:off x="6821427" y="4876800"/>
            <a:ext cx="914400" cy="914400"/>
            <a:chOff x="7539226" y="4216449"/>
            <a:chExt cx="914400" cy="914400"/>
          </a:xfrm>
        </p:grpSpPr>
        <p:sp>
          <p:nvSpPr>
            <p:cNvPr id="60" name="Freeform: Shape 59">
              <a:extLst>
                <a:ext uri="{FF2B5EF4-FFF2-40B4-BE49-F238E27FC236}">
                  <a16:creationId xmlns:a16="http://schemas.microsoft.com/office/drawing/2014/main" xmlns="" id="{5428A2DD-75B3-431E-A2B8-9CA8CD7EBD97}"/>
                </a:ext>
              </a:extLst>
            </p:cNvPr>
            <p:cNvSpPr/>
            <p:nvPr/>
          </p:nvSpPr>
          <p:spPr>
            <a:xfrm>
              <a:off x="7939103" y="4818256"/>
              <a:ext cx="85725" cy="85725"/>
            </a:xfrm>
            <a:custGeom>
              <a:avLst/>
              <a:gdLst>
                <a:gd name="connsiteX0" fmla="*/ 27795 w 85725"/>
                <a:gd name="connsiteY0" fmla="*/ 87803 h 85725"/>
                <a:gd name="connsiteX1" fmla="*/ 13508 w 85725"/>
                <a:gd name="connsiteY1" fmla="*/ 83040 h 85725"/>
                <a:gd name="connsiteX2" fmla="*/ 11603 w 85725"/>
                <a:gd name="connsiteY2" fmla="*/ 56370 h 85725"/>
                <a:gd name="connsiteX3" fmla="*/ 48750 w 85725"/>
                <a:gd name="connsiteY3" fmla="*/ 13508 h 85725"/>
                <a:gd name="connsiteX4" fmla="*/ 75420 w 85725"/>
                <a:gd name="connsiteY4" fmla="*/ 11603 h 85725"/>
                <a:gd name="connsiteX5" fmla="*/ 77325 w 85725"/>
                <a:gd name="connsiteY5" fmla="*/ 38272 h 85725"/>
                <a:gd name="connsiteX6" fmla="*/ 40178 w 85725"/>
                <a:gd name="connsiteY6" fmla="*/ 81135 h 85725"/>
                <a:gd name="connsiteX7" fmla="*/ 27795 w 85725"/>
                <a:gd name="connsiteY7" fmla="*/ 87803 h 85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5725" h="85725">
                  <a:moveTo>
                    <a:pt x="27795" y="87803"/>
                  </a:moveTo>
                  <a:cubicBezTo>
                    <a:pt x="23033" y="87803"/>
                    <a:pt x="17318" y="86850"/>
                    <a:pt x="13508" y="83040"/>
                  </a:cubicBezTo>
                  <a:cubicBezTo>
                    <a:pt x="5888" y="76372"/>
                    <a:pt x="4935" y="63990"/>
                    <a:pt x="11603" y="56370"/>
                  </a:cubicBezTo>
                  <a:lnTo>
                    <a:pt x="48750" y="13508"/>
                  </a:lnTo>
                  <a:cubicBezTo>
                    <a:pt x="55418" y="5888"/>
                    <a:pt x="67800" y="4935"/>
                    <a:pt x="75420" y="11603"/>
                  </a:cubicBezTo>
                  <a:cubicBezTo>
                    <a:pt x="83040" y="18270"/>
                    <a:pt x="83993" y="30653"/>
                    <a:pt x="77325" y="38272"/>
                  </a:cubicBezTo>
                  <a:lnTo>
                    <a:pt x="40178" y="81135"/>
                  </a:lnTo>
                  <a:cubicBezTo>
                    <a:pt x="37320" y="84945"/>
                    <a:pt x="32558" y="86850"/>
                    <a:pt x="27795" y="87803"/>
                  </a:cubicBezTo>
                  <a:close/>
                </a:path>
              </a:pathLst>
            </a:custGeom>
            <a:solidFill>
              <a:srgbClr val="008AB7"/>
            </a:solidFill>
            <a:ln w="9525" cap="flat">
              <a:noFill/>
              <a:prstDash val="solid"/>
              <a:miter/>
            </a:ln>
          </p:spPr>
          <p:txBody>
            <a:bodyPr rtlCol="0" anchor="ctr"/>
            <a:lstStyle/>
            <a:p>
              <a:endParaRPr lang="en-US"/>
            </a:p>
          </p:txBody>
        </p:sp>
        <p:sp>
          <p:nvSpPr>
            <p:cNvPr id="61" name="Freeform: Shape 60">
              <a:extLst>
                <a:ext uri="{FF2B5EF4-FFF2-40B4-BE49-F238E27FC236}">
                  <a16:creationId xmlns:a16="http://schemas.microsoft.com/office/drawing/2014/main" xmlns="" id="{AB699A15-05AD-4FAF-9B04-22526B3A7ECF}"/>
                </a:ext>
              </a:extLst>
            </p:cNvPr>
            <p:cNvSpPr/>
            <p:nvPr/>
          </p:nvSpPr>
          <p:spPr>
            <a:xfrm>
              <a:off x="7875773" y="4779691"/>
              <a:ext cx="104775" cy="104775"/>
            </a:xfrm>
            <a:custGeom>
              <a:avLst/>
              <a:gdLst>
                <a:gd name="connsiteX0" fmla="*/ 33023 w 104775"/>
                <a:gd name="connsiteY0" fmla="*/ 104460 h 104775"/>
                <a:gd name="connsiteX1" fmla="*/ 14925 w 104775"/>
                <a:gd name="connsiteY1" fmla="*/ 98745 h 104775"/>
                <a:gd name="connsiteX2" fmla="*/ 13020 w 104775"/>
                <a:gd name="connsiteY2" fmla="*/ 65408 h 104775"/>
                <a:gd name="connsiteX3" fmla="*/ 56835 w 104775"/>
                <a:gd name="connsiteY3" fmla="*/ 14925 h 104775"/>
                <a:gd name="connsiteX4" fmla="*/ 90173 w 104775"/>
                <a:gd name="connsiteY4" fmla="*/ 13020 h 104775"/>
                <a:gd name="connsiteX5" fmla="*/ 92078 w 104775"/>
                <a:gd name="connsiteY5" fmla="*/ 46358 h 104775"/>
                <a:gd name="connsiteX6" fmla="*/ 48263 w 104775"/>
                <a:gd name="connsiteY6" fmla="*/ 96840 h 104775"/>
                <a:gd name="connsiteX7" fmla="*/ 33023 w 104775"/>
                <a:gd name="connsiteY7" fmla="*/ 104460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4775" h="104775">
                  <a:moveTo>
                    <a:pt x="33023" y="104460"/>
                  </a:moveTo>
                  <a:cubicBezTo>
                    <a:pt x="26355" y="105413"/>
                    <a:pt x="20640" y="103508"/>
                    <a:pt x="14925" y="98745"/>
                  </a:cubicBezTo>
                  <a:cubicBezTo>
                    <a:pt x="5400" y="90173"/>
                    <a:pt x="4448" y="74933"/>
                    <a:pt x="13020" y="65408"/>
                  </a:cubicBezTo>
                  <a:lnTo>
                    <a:pt x="56835" y="14925"/>
                  </a:lnTo>
                  <a:cubicBezTo>
                    <a:pt x="65408" y="5400"/>
                    <a:pt x="80648" y="4448"/>
                    <a:pt x="90173" y="13020"/>
                  </a:cubicBezTo>
                  <a:cubicBezTo>
                    <a:pt x="99698" y="21593"/>
                    <a:pt x="100650" y="36833"/>
                    <a:pt x="92078" y="46358"/>
                  </a:cubicBezTo>
                  <a:lnTo>
                    <a:pt x="48263" y="96840"/>
                  </a:lnTo>
                  <a:cubicBezTo>
                    <a:pt x="44453" y="101603"/>
                    <a:pt x="38738" y="104460"/>
                    <a:pt x="33023" y="104460"/>
                  </a:cubicBezTo>
                  <a:close/>
                </a:path>
              </a:pathLst>
            </a:custGeom>
            <a:solidFill>
              <a:srgbClr val="008AB7"/>
            </a:solidFill>
            <a:ln w="9525" cap="flat">
              <a:noFill/>
              <a:prstDash val="solid"/>
              <a:miter/>
            </a:ln>
          </p:spPr>
          <p:txBody>
            <a:bodyPr rtlCol="0" anchor="ctr"/>
            <a:lstStyle/>
            <a:p>
              <a:endParaRPr lang="en-US"/>
            </a:p>
          </p:txBody>
        </p:sp>
        <p:sp>
          <p:nvSpPr>
            <p:cNvPr id="62" name="Freeform: Shape 61">
              <a:extLst>
                <a:ext uri="{FF2B5EF4-FFF2-40B4-BE49-F238E27FC236}">
                  <a16:creationId xmlns:a16="http://schemas.microsoft.com/office/drawing/2014/main" xmlns="" id="{F3E82FB7-52F8-4138-A05E-554E22D5E58D}"/>
                </a:ext>
              </a:extLst>
            </p:cNvPr>
            <p:cNvSpPr/>
            <p:nvPr/>
          </p:nvSpPr>
          <p:spPr>
            <a:xfrm>
              <a:off x="7810949" y="4734870"/>
              <a:ext cx="114300" cy="114300"/>
            </a:xfrm>
            <a:custGeom>
              <a:avLst/>
              <a:gdLst>
                <a:gd name="connsiteX0" fmla="*/ 37839 w 114300"/>
                <a:gd name="connsiteY0" fmla="*/ 114039 h 114300"/>
                <a:gd name="connsiteX1" fmla="*/ 16884 w 114300"/>
                <a:gd name="connsiteY1" fmla="*/ 107372 h 114300"/>
                <a:gd name="connsiteX2" fmla="*/ 14027 w 114300"/>
                <a:gd name="connsiteY2" fmla="*/ 67367 h 114300"/>
                <a:gd name="connsiteX3" fmla="*/ 57842 w 114300"/>
                <a:gd name="connsiteY3" fmla="*/ 16884 h 114300"/>
                <a:gd name="connsiteX4" fmla="*/ 97847 w 114300"/>
                <a:gd name="connsiteY4" fmla="*/ 14027 h 114300"/>
                <a:gd name="connsiteX5" fmla="*/ 100704 w 114300"/>
                <a:gd name="connsiteY5" fmla="*/ 54032 h 114300"/>
                <a:gd name="connsiteX6" fmla="*/ 56889 w 114300"/>
                <a:gd name="connsiteY6" fmla="*/ 104514 h 114300"/>
                <a:gd name="connsiteX7" fmla="*/ 37839 w 114300"/>
                <a:gd name="connsiteY7" fmla="*/ 114039 h 114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4300" h="114300">
                  <a:moveTo>
                    <a:pt x="37839" y="114039"/>
                  </a:moveTo>
                  <a:cubicBezTo>
                    <a:pt x="30219" y="114992"/>
                    <a:pt x="22599" y="112134"/>
                    <a:pt x="16884" y="107372"/>
                  </a:cubicBezTo>
                  <a:cubicBezTo>
                    <a:pt x="5454" y="96894"/>
                    <a:pt x="3549" y="78797"/>
                    <a:pt x="14027" y="67367"/>
                  </a:cubicBezTo>
                  <a:lnTo>
                    <a:pt x="57842" y="16884"/>
                  </a:lnTo>
                  <a:cubicBezTo>
                    <a:pt x="68319" y="5454"/>
                    <a:pt x="86417" y="3549"/>
                    <a:pt x="97847" y="14027"/>
                  </a:cubicBezTo>
                  <a:cubicBezTo>
                    <a:pt x="109277" y="24504"/>
                    <a:pt x="111182" y="42602"/>
                    <a:pt x="100704" y="54032"/>
                  </a:cubicBezTo>
                  <a:lnTo>
                    <a:pt x="56889" y="104514"/>
                  </a:lnTo>
                  <a:cubicBezTo>
                    <a:pt x="52127" y="110229"/>
                    <a:pt x="44507" y="114039"/>
                    <a:pt x="37839" y="114039"/>
                  </a:cubicBezTo>
                  <a:close/>
                </a:path>
              </a:pathLst>
            </a:custGeom>
            <a:solidFill>
              <a:srgbClr val="008AB7"/>
            </a:solidFill>
            <a:ln w="9525" cap="flat">
              <a:noFill/>
              <a:prstDash val="solid"/>
              <a:miter/>
            </a:ln>
          </p:spPr>
          <p:txBody>
            <a:bodyPr rtlCol="0" anchor="ctr"/>
            <a:lstStyle/>
            <a:p>
              <a:endParaRPr lang="en-US"/>
            </a:p>
          </p:txBody>
        </p:sp>
        <p:sp>
          <p:nvSpPr>
            <p:cNvPr id="63" name="Freeform: Shape 62">
              <a:extLst>
                <a:ext uri="{FF2B5EF4-FFF2-40B4-BE49-F238E27FC236}">
                  <a16:creationId xmlns:a16="http://schemas.microsoft.com/office/drawing/2014/main" xmlns="" id="{8E1C7B1A-7469-4D91-A415-44AB2BECB9B4}"/>
                </a:ext>
              </a:extLst>
            </p:cNvPr>
            <p:cNvSpPr/>
            <p:nvPr/>
          </p:nvSpPr>
          <p:spPr>
            <a:xfrm>
              <a:off x="7741417" y="4692960"/>
              <a:ext cx="114300" cy="123825"/>
            </a:xfrm>
            <a:custGeom>
              <a:avLst/>
              <a:gdLst>
                <a:gd name="connsiteX0" fmla="*/ 37839 w 114300"/>
                <a:gd name="connsiteY0" fmla="*/ 120707 h 123825"/>
                <a:gd name="connsiteX1" fmla="*/ 16884 w 114300"/>
                <a:gd name="connsiteY1" fmla="*/ 114039 h 123825"/>
                <a:gd name="connsiteX2" fmla="*/ 14027 w 114300"/>
                <a:gd name="connsiteY2" fmla="*/ 74034 h 123825"/>
                <a:gd name="connsiteX3" fmla="*/ 64509 w 114300"/>
                <a:gd name="connsiteY3" fmla="*/ 16884 h 123825"/>
                <a:gd name="connsiteX4" fmla="*/ 104514 w 114300"/>
                <a:gd name="connsiteY4" fmla="*/ 14027 h 123825"/>
                <a:gd name="connsiteX5" fmla="*/ 107372 w 114300"/>
                <a:gd name="connsiteY5" fmla="*/ 54032 h 123825"/>
                <a:gd name="connsiteX6" fmla="*/ 56889 w 114300"/>
                <a:gd name="connsiteY6" fmla="*/ 111182 h 123825"/>
                <a:gd name="connsiteX7" fmla="*/ 37839 w 114300"/>
                <a:gd name="connsiteY7" fmla="*/ 120707 h 123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4300" h="123825">
                  <a:moveTo>
                    <a:pt x="37839" y="120707"/>
                  </a:moveTo>
                  <a:cubicBezTo>
                    <a:pt x="30219" y="121659"/>
                    <a:pt x="22599" y="118802"/>
                    <a:pt x="16884" y="114039"/>
                  </a:cubicBezTo>
                  <a:cubicBezTo>
                    <a:pt x="5454" y="103562"/>
                    <a:pt x="3549" y="85464"/>
                    <a:pt x="14027" y="74034"/>
                  </a:cubicBezTo>
                  <a:lnTo>
                    <a:pt x="64509" y="16884"/>
                  </a:lnTo>
                  <a:cubicBezTo>
                    <a:pt x="74987" y="5454"/>
                    <a:pt x="93084" y="3549"/>
                    <a:pt x="104514" y="14027"/>
                  </a:cubicBezTo>
                  <a:cubicBezTo>
                    <a:pt x="115944" y="24504"/>
                    <a:pt x="117849" y="42602"/>
                    <a:pt x="107372" y="54032"/>
                  </a:cubicBezTo>
                  <a:lnTo>
                    <a:pt x="56889" y="111182"/>
                  </a:lnTo>
                  <a:cubicBezTo>
                    <a:pt x="51174" y="116897"/>
                    <a:pt x="44507" y="119754"/>
                    <a:pt x="37839" y="120707"/>
                  </a:cubicBezTo>
                  <a:close/>
                </a:path>
              </a:pathLst>
            </a:custGeom>
            <a:solidFill>
              <a:srgbClr val="008AB7"/>
            </a:solidFill>
            <a:ln w="9525" cap="flat">
              <a:noFill/>
              <a:prstDash val="solid"/>
              <a:miter/>
            </a:ln>
          </p:spPr>
          <p:txBody>
            <a:bodyPr rtlCol="0" anchor="ctr"/>
            <a:lstStyle/>
            <a:p>
              <a:endParaRPr lang="en-US"/>
            </a:p>
          </p:txBody>
        </p:sp>
        <p:sp>
          <p:nvSpPr>
            <p:cNvPr id="64" name="Freeform: Shape 63">
              <a:extLst>
                <a:ext uri="{FF2B5EF4-FFF2-40B4-BE49-F238E27FC236}">
                  <a16:creationId xmlns:a16="http://schemas.microsoft.com/office/drawing/2014/main" xmlns="" id="{19B4DDD7-9CD6-483A-9BB5-5809F3922389}"/>
                </a:ext>
              </a:extLst>
            </p:cNvPr>
            <p:cNvSpPr/>
            <p:nvPr/>
          </p:nvSpPr>
          <p:spPr>
            <a:xfrm>
              <a:off x="7575897" y="4417903"/>
              <a:ext cx="200025" cy="238125"/>
            </a:xfrm>
            <a:custGeom>
              <a:avLst/>
              <a:gdLst>
                <a:gd name="connsiteX0" fmla="*/ 7144 w 200025"/>
                <a:gd name="connsiteY0" fmla="*/ 186214 h 238125"/>
                <a:gd name="connsiteX1" fmla="*/ 80486 w 200025"/>
                <a:gd name="connsiteY1" fmla="*/ 230981 h 238125"/>
                <a:gd name="connsiteX2" fmla="*/ 106204 w 200025"/>
                <a:gd name="connsiteY2" fmla="*/ 224314 h 238125"/>
                <a:gd name="connsiteX3" fmla="*/ 194786 w 200025"/>
                <a:gd name="connsiteY3" fmla="*/ 77629 h 238125"/>
                <a:gd name="connsiteX4" fmla="*/ 188119 w 200025"/>
                <a:gd name="connsiteY4" fmla="*/ 51911 h 238125"/>
                <a:gd name="connsiteX5" fmla="*/ 115729 w 200025"/>
                <a:gd name="connsiteY5" fmla="*/ 7144 h 238125"/>
                <a:gd name="connsiteX6" fmla="*/ 7144 w 200025"/>
                <a:gd name="connsiteY6" fmla="*/ 186214 h 238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0025" h="238125">
                  <a:moveTo>
                    <a:pt x="7144" y="186214"/>
                  </a:moveTo>
                  <a:lnTo>
                    <a:pt x="80486" y="230981"/>
                  </a:lnTo>
                  <a:cubicBezTo>
                    <a:pt x="89059" y="236696"/>
                    <a:pt x="101441" y="233839"/>
                    <a:pt x="106204" y="224314"/>
                  </a:cubicBezTo>
                  <a:lnTo>
                    <a:pt x="194786" y="77629"/>
                  </a:lnTo>
                  <a:cubicBezTo>
                    <a:pt x="200501" y="69056"/>
                    <a:pt x="197644" y="56674"/>
                    <a:pt x="188119" y="51911"/>
                  </a:cubicBezTo>
                  <a:lnTo>
                    <a:pt x="115729" y="7144"/>
                  </a:lnTo>
                  <a:lnTo>
                    <a:pt x="7144" y="186214"/>
                  </a:lnTo>
                  <a:close/>
                </a:path>
              </a:pathLst>
            </a:custGeom>
            <a:solidFill>
              <a:srgbClr val="004E7C"/>
            </a:solidFill>
            <a:ln w="9525" cap="flat">
              <a:noFill/>
              <a:prstDash val="solid"/>
              <a:miter/>
            </a:ln>
          </p:spPr>
          <p:txBody>
            <a:bodyPr rtlCol="0" anchor="ctr"/>
            <a:lstStyle/>
            <a:p>
              <a:endParaRPr lang="en-US"/>
            </a:p>
          </p:txBody>
        </p:sp>
        <p:sp>
          <p:nvSpPr>
            <p:cNvPr id="65" name="Freeform: Shape 64">
              <a:extLst>
                <a:ext uri="{FF2B5EF4-FFF2-40B4-BE49-F238E27FC236}">
                  <a16:creationId xmlns:a16="http://schemas.microsoft.com/office/drawing/2014/main" xmlns="" id="{569BEACE-3A26-406B-B9A5-C81391A01029}"/>
                </a:ext>
              </a:extLst>
            </p:cNvPr>
            <p:cNvSpPr/>
            <p:nvPr/>
          </p:nvSpPr>
          <p:spPr>
            <a:xfrm>
              <a:off x="7693055" y="4503628"/>
              <a:ext cx="523875" cy="419100"/>
            </a:xfrm>
            <a:custGeom>
              <a:avLst/>
              <a:gdLst>
                <a:gd name="connsiteX0" fmla="*/ 507206 w 523875"/>
                <a:gd name="connsiteY0" fmla="*/ 225266 h 419100"/>
                <a:gd name="connsiteX1" fmla="*/ 353854 w 523875"/>
                <a:gd name="connsiteY1" fmla="*/ 93821 h 419100"/>
                <a:gd name="connsiteX2" fmla="*/ 343376 w 523875"/>
                <a:gd name="connsiteY2" fmla="*/ 84296 h 419100"/>
                <a:gd name="connsiteX3" fmla="*/ 277654 w 523875"/>
                <a:gd name="connsiteY3" fmla="*/ 159544 h 419100"/>
                <a:gd name="connsiteX4" fmla="*/ 239554 w 523875"/>
                <a:gd name="connsiteY4" fmla="*/ 178594 h 419100"/>
                <a:gd name="connsiteX5" fmla="*/ 234791 w 523875"/>
                <a:gd name="connsiteY5" fmla="*/ 178594 h 419100"/>
                <a:gd name="connsiteX6" fmla="*/ 197644 w 523875"/>
                <a:gd name="connsiteY6" fmla="*/ 164306 h 419100"/>
                <a:gd name="connsiteX7" fmla="*/ 191929 w 523875"/>
                <a:gd name="connsiteY7" fmla="*/ 83344 h 419100"/>
                <a:gd name="connsiteX8" fmla="*/ 248126 w 523875"/>
                <a:gd name="connsiteY8" fmla="*/ 18574 h 419100"/>
                <a:gd name="connsiteX9" fmla="*/ 90011 w 523875"/>
                <a:gd name="connsiteY9" fmla="*/ 7144 h 419100"/>
                <a:gd name="connsiteX10" fmla="*/ 7144 w 523875"/>
                <a:gd name="connsiteY10" fmla="*/ 144304 h 419100"/>
                <a:gd name="connsiteX11" fmla="*/ 71914 w 523875"/>
                <a:gd name="connsiteY11" fmla="*/ 219551 h 419100"/>
                <a:gd name="connsiteX12" fmla="*/ 96679 w 523875"/>
                <a:gd name="connsiteY12" fmla="*/ 190976 h 419100"/>
                <a:gd name="connsiteX13" fmla="*/ 132874 w 523875"/>
                <a:gd name="connsiteY13" fmla="*/ 174784 h 419100"/>
                <a:gd name="connsiteX14" fmla="*/ 132874 w 523875"/>
                <a:gd name="connsiteY14" fmla="*/ 174784 h 419100"/>
                <a:gd name="connsiteX15" fmla="*/ 164306 w 523875"/>
                <a:gd name="connsiteY15" fmla="*/ 186214 h 419100"/>
                <a:gd name="connsiteX16" fmla="*/ 180499 w 523875"/>
                <a:gd name="connsiteY16" fmla="*/ 220504 h 419100"/>
                <a:gd name="connsiteX17" fmla="*/ 196691 w 523875"/>
                <a:gd name="connsiteY17" fmla="*/ 217646 h 419100"/>
                <a:gd name="connsiteX18" fmla="*/ 228124 w 523875"/>
                <a:gd name="connsiteY18" fmla="*/ 229076 h 419100"/>
                <a:gd name="connsiteX19" fmla="*/ 244316 w 523875"/>
                <a:gd name="connsiteY19" fmla="*/ 264319 h 419100"/>
                <a:gd name="connsiteX20" fmla="*/ 256699 w 523875"/>
                <a:gd name="connsiteY20" fmla="*/ 262414 h 419100"/>
                <a:gd name="connsiteX21" fmla="*/ 256699 w 523875"/>
                <a:gd name="connsiteY21" fmla="*/ 262414 h 419100"/>
                <a:gd name="connsiteX22" fmla="*/ 285274 w 523875"/>
                <a:gd name="connsiteY22" fmla="*/ 272891 h 419100"/>
                <a:gd name="connsiteX23" fmla="*/ 299561 w 523875"/>
                <a:gd name="connsiteY23" fmla="*/ 302419 h 419100"/>
                <a:gd name="connsiteX24" fmla="*/ 310039 w 523875"/>
                <a:gd name="connsiteY24" fmla="*/ 300514 h 419100"/>
                <a:gd name="connsiteX25" fmla="*/ 310039 w 523875"/>
                <a:gd name="connsiteY25" fmla="*/ 300514 h 419100"/>
                <a:gd name="connsiteX26" fmla="*/ 334804 w 523875"/>
                <a:gd name="connsiteY26" fmla="*/ 310039 h 419100"/>
                <a:gd name="connsiteX27" fmla="*/ 348139 w 523875"/>
                <a:gd name="connsiteY27" fmla="*/ 335756 h 419100"/>
                <a:gd name="connsiteX28" fmla="*/ 338614 w 523875"/>
                <a:gd name="connsiteY28" fmla="*/ 363379 h 419100"/>
                <a:gd name="connsiteX29" fmla="*/ 306229 w 523875"/>
                <a:gd name="connsiteY29" fmla="*/ 400526 h 419100"/>
                <a:gd name="connsiteX30" fmla="*/ 319564 w 523875"/>
                <a:gd name="connsiteY30" fmla="*/ 411004 h 419100"/>
                <a:gd name="connsiteX31" fmla="*/ 342424 w 523875"/>
                <a:gd name="connsiteY31" fmla="*/ 416719 h 419100"/>
                <a:gd name="connsiteX32" fmla="*/ 376714 w 523875"/>
                <a:gd name="connsiteY32" fmla="*/ 375761 h 419100"/>
                <a:gd name="connsiteX33" fmla="*/ 376714 w 523875"/>
                <a:gd name="connsiteY33" fmla="*/ 374809 h 419100"/>
                <a:gd name="connsiteX34" fmla="*/ 386239 w 523875"/>
                <a:gd name="connsiteY34" fmla="*/ 375761 h 419100"/>
                <a:gd name="connsiteX35" fmla="*/ 420529 w 523875"/>
                <a:gd name="connsiteY35" fmla="*/ 334804 h 419100"/>
                <a:gd name="connsiteX36" fmla="*/ 420529 w 523875"/>
                <a:gd name="connsiteY36" fmla="*/ 333851 h 419100"/>
                <a:gd name="connsiteX37" fmla="*/ 430054 w 523875"/>
                <a:gd name="connsiteY37" fmla="*/ 334804 h 419100"/>
                <a:gd name="connsiteX38" fmla="*/ 464344 w 523875"/>
                <a:gd name="connsiteY38" fmla="*/ 293846 h 419100"/>
                <a:gd name="connsiteX39" fmla="*/ 463391 w 523875"/>
                <a:gd name="connsiteY39" fmla="*/ 288131 h 419100"/>
                <a:gd name="connsiteX40" fmla="*/ 483394 w 523875"/>
                <a:gd name="connsiteY40" fmla="*/ 291941 h 419100"/>
                <a:gd name="connsiteX41" fmla="*/ 517684 w 523875"/>
                <a:gd name="connsiteY41" fmla="*/ 250984 h 419100"/>
                <a:gd name="connsiteX42" fmla="*/ 507206 w 523875"/>
                <a:gd name="connsiteY42" fmla="*/ 225266 h 419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523875" h="419100">
                  <a:moveTo>
                    <a:pt x="507206" y="225266"/>
                  </a:moveTo>
                  <a:lnTo>
                    <a:pt x="353854" y="93821"/>
                  </a:lnTo>
                  <a:lnTo>
                    <a:pt x="343376" y="84296"/>
                  </a:lnTo>
                  <a:lnTo>
                    <a:pt x="277654" y="159544"/>
                  </a:lnTo>
                  <a:cubicBezTo>
                    <a:pt x="268129" y="170974"/>
                    <a:pt x="254794" y="177641"/>
                    <a:pt x="239554" y="178594"/>
                  </a:cubicBezTo>
                  <a:cubicBezTo>
                    <a:pt x="237649" y="178594"/>
                    <a:pt x="235744" y="178594"/>
                    <a:pt x="234791" y="178594"/>
                  </a:cubicBezTo>
                  <a:cubicBezTo>
                    <a:pt x="220504" y="178594"/>
                    <a:pt x="207169" y="173831"/>
                    <a:pt x="197644" y="164306"/>
                  </a:cubicBezTo>
                  <a:cubicBezTo>
                    <a:pt x="173831" y="143351"/>
                    <a:pt x="171926" y="107156"/>
                    <a:pt x="191929" y="83344"/>
                  </a:cubicBezTo>
                  <a:lnTo>
                    <a:pt x="248126" y="18574"/>
                  </a:lnTo>
                  <a:cubicBezTo>
                    <a:pt x="204311" y="12859"/>
                    <a:pt x="148114" y="35719"/>
                    <a:pt x="90011" y="7144"/>
                  </a:cubicBezTo>
                  <a:lnTo>
                    <a:pt x="7144" y="144304"/>
                  </a:lnTo>
                  <a:lnTo>
                    <a:pt x="71914" y="219551"/>
                  </a:lnTo>
                  <a:lnTo>
                    <a:pt x="96679" y="190976"/>
                  </a:lnTo>
                  <a:cubicBezTo>
                    <a:pt x="105251" y="180499"/>
                    <a:pt x="118586" y="174784"/>
                    <a:pt x="132874" y="174784"/>
                  </a:cubicBezTo>
                  <a:lnTo>
                    <a:pt x="132874" y="174784"/>
                  </a:lnTo>
                  <a:cubicBezTo>
                    <a:pt x="144304" y="174784"/>
                    <a:pt x="155734" y="178594"/>
                    <a:pt x="164306" y="186214"/>
                  </a:cubicBezTo>
                  <a:cubicBezTo>
                    <a:pt x="174784" y="194786"/>
                    <a:pt x="179546" y="207169"/>
                    <a:pt x="180499" y="220504"/>
                  </a:cubicBezTo>
                  <a:cubicBezTo>
                    <a:pt x="185261" y="218599"/>
                    <a:pt x="190976" y="217646"/>
                    <a:pt x="196691" y="217646"/>
                  </a:cubicBezTo>
                  <a:cubicBezTo>
                    <a:pt x="208121" y="217646"/>
                    <a:pt x="219551" y="221456"/>
                    <a:pt x="228124" y="229076"/>
                  </a:cubicBezTo>
                  <a:cubicBezTo>
                    <a:pt x="238601" y="238601"/>
                    <a:pt x="244316" y="250984"/>
                    <a:pt x="244316" y="264319"/>
                  </a:cubicBezTo>
                  <a:cubicBezTo>
                    <a:pt x="248126" y="263366"/>
                    <a:pt x="252889" y="262414"/>
                    <a:pt x="256699" y="262414"/>
                  </a:cubicBezTo>
                  <a:lnTo>
                    <a:pt x="256699" y="262414"/>
                  </a:lnTo>
                  <a:cubicBezTo>
                    <a:pt x="267176" y="262414"/>
                    <a:pt x="276701" y="266224"/>
                    <a:pt x="285274" y="272891"/>
                  </a:cubicBezTo>
                  <a:cubicBezTo>
                    <a:pt x="293846" y="280511"/>
                    <a:pt x="298609" y="290989"/>
                    <a:pt x="299561" y="302419"/>
                  </a:cubicBezTo>
                  <a:cubicBezTo>
                    <a:pt x="302419" y="301466"/>
                    <a:pt x="306229" y="300514"/>
                    <a:pt x="310039" y="300514"/>
                  </a:cubicBezTo>
                  <a:lnTo>
                    <a:pt x="310039" y="300514"/>
                  </a:lnTo>
                  <a:cubicBezTo>
                    <a:pt x="319564" y="300514"/>
                    <a:pt x="328136" y="303371"/>
                    <a:pt x="334804" y="310039"/>
                  </a:cubicBezTo>
                  <a:cubicBezTo>
                    <a:pt x="342424" y="316706"/>
                    <a:pt x="347186" y="326231"/>
                    <a:pt x="348139" y="335756"/>
                  </a:cubicBezTo>
                  <a:cubicBezTo>
                    <a:pt x="349091" y="346234"/>
                    <a:pt x="345281" y="355759"/>
                    <a:pt x="338614" y="363379"/>
                  </a:cubicBezTo>
                  <a:lnTo>
                    <a:pt x="306229" y="400526"/>
                  </a:lnTo>
                  <a:lnTo>
                    <a:pt x="319564" y="411004"/>
                  </a:lnTo>
                  <a:cubicBezTo>
                    <a:pt x="326231" y="414814"/>
                    <a:pt x="333851" y="417671"/>
                    <a:pt x="342424" y="416719"/>
                  </a:cubicBezTo>
                  <a:cubicBezTo>
                    <a:pt x="363379" y="414814"/>
                    <a:pt x="378619" y="396716"/>
                    <a:pt x="376714" y="375761"/>
                  </a:cubicBezTo>
                  <a:cubicBezTo>
                    <a:pt x="376714" y="375761"/>
                    <a:pt x="376714" y="374809"/>
                    <a:pt x="376714" y="374809"/>
                  </a:cubicBezTo>
                  <a:cubicBezTo>
                    <a:pt x="379571" y="375761"/>
                    <a:pt x="383381" y="375761"/>
                    <a:pt x="386239" y="375761"/>
                  </a:cubicBezTo>
                  <a:cubicBezTo>
                    <a:pt x="407194" y="373856"/>
                    <a:pt x="422434" y="355759"/>
                    <a:pt x="420529" y="334804"/>
                  </a:cubicBezTo>
                  <a:cubicBezTo>
                    <a:pt x="420529" y="334804"/>
                    <a:pt x="420529" y="333851"/>
                    <a:pt x="420529" y="333851"/>
                  </a:cubicBezTo>
                  <a:cubicBezTo>
                    <a:pt x="423386" y="334804"/>
                    <a:pt x="427196" y="334804"/>
                    <a:pt x="430054" y="334804"/>
                  </a:cubicBezTo>
                  <a:cubicBezTo>
                    <a:pt x="451009" y="332899"/>
                    <a:pt x="466249" y="314801"/>
                    <a:pt x="464344" y="293846"/>
                  </a:cubicBezTo>
                  <a:cubicBezTo>
                    <a:pt x="464344" y="291941"/>
                    <a:pt x="463391" y="290036"/>
                    <a:pt x="463391" y="288131"/>
                  </a:cubicBezTo>
                  <a:cubicBezTo>
                    <a:pt x="469106" y="290989"/>
                    <a:pt x="475774" y="292894"/>
                    <a:pt x="483394" y="291941"/>
                  </a:cubicBezTo>
                  <a:cubicBezTo>
                    <a:pt x="504349" y="290036"/>
                    <a:pt x="519589" y="271939"/>
                    <a:pt x="517684" y="250984"/>
                  </a:cubicBezTo>
                  <a:cubicBezTo>
                    <a:pt x="518636" y="240506"/>
                    <a:pt x="513874" y="231934"/>
                    <a:pt x="507206" y="225266"/>
                  </a:cubicBezTo>
                  <a:close/>
                </a:path>
              </a:pathLst>
            </a:custGeom>
            <a:solidFill>
              <a:srgbClr val="004E7C"/>
            </a:solidFill>
            <a:ln w="9525" cap="flat">
              <a:noFill/>
              <a:prstDash val="solid"/>
              <a:miter/>
            </a:ln>
          </p:spPr>
          <p:txBody>
            <a:bodyPr rtlCol="0" anchor="ctr"/>
            <a:lstStyle/>
            <a:p>
              <a:endParaRPr lang="en-US"/>
            </a:p>
          </p:txBody>
        </p:sp>
        <p:sp>
          <p:nvSpPr>
            <p:cNvPr id="66" name="Freeform: Shape 65">
              <a:extLst>
                <a:ext uri="{FF2B5EF4-FFF2-40B4-BE49-F238E27FC236}">
                  <a16:creationId xmlns:a16="http://schemas.microsoft.com/office/drawing/2014/main" xmlns="" id="{DABDAB64-033B-495B-BD92-5DBEC80F3BCA}"/>
                </a:ext>
              </a:extLst>
            </p:cNvPr>
            <p:cNvSpPr/>
            <p:nvPr/>
          </p:nvSpPr>
          <p:spPr>
            <a:xfrm>
              <a:off x="8212092" y="4417903"/>
              <a:ext cx="200025" cy="238125"/>
            </a:xfrm>
            <a:custGeom>
              <a:avLst/>
              <a:gdLst>
                <a:gd name="connsiteX0" fmla="*/ 197719 w 200025"/>
                <a:gd name="connsiteY0" fmla="*/ 186214 h 238125"/>
                <a:gd name="connsiteX1" fmla="*/ 124376 w 200025"/>
                <a:gd name="connsiteY1" fmla="*/ 230981 h 238125"/>
                <a:gd name="connsiteX2" fmla="*/ 98659 w 200025"/>
                <a:gd name="connsiteY2" fmla="*/ 224314 h 238125"/>
                <a:gd name="connsiteX3" fmla="*/ 10076 w 200025"/>
                <a:gd name="connsiteY3" fmla="*/ 77629 h 238125"/>
                <a:gd name="connsiteX4" fmla="*/ 16744 w 200025"/>
                <a:gd name="connsiteY4" fmla="*/ 51911 h 238125"/>
                <a:gd name="connsiteX5" fmla="*/ 90086 w 200025"/>
                <a:gd name="connsiteY5" fmla="*/ 7144 h 238125"/>
                <a:gd name="connsiteX6" fmla="*/ 197719 w 200025"/>
                <a:gd name="connsiteY6" fmla="*/ 186214 h 238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0025" h="238125">
                  <a:moveTo>
                    <a:pt x="197719" y="186214"/>
                  </a:moveTo>
                  <a:lnTo>
                    <a:pt x="124376" y="230981"/>
                  </a:lnTo>
                  <a:cubicBezTo>
                    <a:pt x="115804" y="236696"/>
                    <a:pt x="103421" y="233839"/>
                    <a:pt x="98659" y="224314"/>
                  </a:cubicBezTo>
                  <a:lnTo>
                    <a:pt x="10076" y="77629"/>
                  </a:lnTo>
                  <a:cubicBezTo>
                    <a:pt x="4361" y="69056"/>
                    <a:pt x="7219" y="56674"/>
                    <a:pt x="16744" y="51911"/>
                  </a:cubicBezTo>
                  <a:lnTo>
                    <a:pt x="90086" y="7144"/>
                  </a:lnTo>
                  <a:lnTo>
                    <a:pt x="197719" y="186214"/>
                  </a:lnTo>
                  <a:close/>
                </a:path>
              </a:pathLst>
            </a:custGeom>
            <a:solidFill>
              <a:srgbClr val="008AB7"/>
            </a:solidFill>
            <a:ln w="9525" cap="flat">
              <a:noFill/>
              <a:prstDash val="solid"/>
              <a:miter/>
            </a:ln>
          </p:spPr>
          <p:txBody>
            <a:bodyPr rtlCol="0" anchor="ctr"/>
            <a:lstStyle/>
            <a:p>
              <a:endParaRPr lang="en-US"/>
            </a:p>
          </p:txBody>
        </p:sp>
        <p:sp>
          <p:nvSpPr>
            <p:cNvPr id="67" name="Freeform: Shape 66">
              <a:extLst>
                <a:ext uri="{FF2B5EF4-FFF2-40B4-BE49-F238E27FC236}">
                  <a16:creationId xmlns:a16="http://schemas.microsoft.com/office/drawing/2014/main" xmlns="" id="{EDEF0045-21FE-4868-9933-81B47ED0C1A2}"/>
                </a:ext>
              </a:extLst>
            </p:cNvPr>
            <p:cNvSpPr/>
            <p:nvPr/>
          </p:nvSpPr>
          <p:spPr>
            <a:xfrm>
              <a:off x="7881549" y="4494913"/>
              <a:ext cx="409575" cy="238125"/>
            </a:xfrm>
            <a:custGeom>
              <a:avLst/>
              <a:gdLst>
                <a:gd name="connsiteX0" fmla="*/ 329189 w 409575"/>
                <a:gd name="connsiteY0" fmla="*/ 19668 h 238125"/>
                <a:gd name="connsiteX1" fmla="*/ 129164 w 409575"/>
                <a:gd name="connsiteY1" fmla="*/ 8238 h 238125"/>
                <a:gd name="connsiteX2" fmla="*/ 124402 w 409575"/>
                <a:gd name="connsiteY2" fmla="*/ 7286 h 238125"/>
                <a:gd name="connsiteX3" fmla="*/ 92016 w 409575"/>
                <a:gd name="connsiteY3" fmla="*/ 19668 h 238125"/>
                <a:gd name="connsiteX4" fmla="*/ 16769 w 409575"/>
                <a:gd name="connsiteY4" fmla="*/ 105393 h 238125"/>
                <a:gd name="connsiteX5" fmla="*/ 20579 w 409575"/>
                <a:gd name="connsiteY5" fmla="*/ 158733 h 238125"/>
                <a:gd name="connsiteX6" fmla="*/ 49154 w 409575"/>
                <a:gd name="connsiteY6" fmla="*/ 168258 h 238125"/>
                <a:gd name="connsiteX7" fmla="*/ 74872 w 409575"/>
                <a:gd name="connsiteY7" fmla="*/ 154923 h 238125"/>
                <a:gd name="connsiteX8" fmla="*/ 152977 w 409575"/>
                <a:gd name="connsiteY8" fmla="*/ 65388 h 238125"/>
                <a:gd name="connsiteX9" fmla="*/ 331094 w 409575"/>
                <a:gd name="connsiteY9" fmla="*/ 218741 h 238125"/>
                <a:gd name="connsiteX10" fmla="*/ 331094 w 409575"/>
                <a:gd name="connsiteY10" fmla="*/ 218741 h 238125"/>
                <a:gd name="connsiteX11" fmla="*/ 331094 w 409575"/>
                <a:gd name="connsiteY11" fmla="*/ 218741 h 238125"/>
                <a:gd name="connsiteX12" fmla="*/ 341572 w 409575"/>
                <a:gd name="connsiteY12" fmla="*/ 231123 h 238125"/>
                <a:gd name="connsiteX13" fmla="*/ 410152 w 409575"/>
                <a:gd name="connsiteY13" fmla="*/ 152066 h 238125"/>
                <a:gd name="connsiteX14" fmla="*/ 329189 w 409575"/>
                <a:gd name="connsiteY14" fmla="*/ 19668 h 238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9575" h="238125">
                  <a:moveTo>
                    <a:pt x="329189" y="19668"/>
                  </a:moveTo>
                  <a:cubicBezTo>
                    <a:pt x="250132" y="48243"/>
                    <a:pt x="192982" y="20621"/>
                    <a:pt x="129164" y="8238"/>
                  </a:cubicBezTo>
                  <a:cubicBezTo>
                    <a:pt x="128212" y="8238"/>
                    <a:pt x="124402" y="7286"/>
                    <a:pt x="124402" y="7286"/>
                  </a:cubicBezTo>
                  <a:cubicBezTo>
                    <a:pt x="112972" y="6333"/>
                    <a:pt x="100589" y="10143"/>
                    <a:pt x="92016" y="19668"/>
                  </a:cubicBezTo>
                  <a:lnTo>
                    <a:pt x="16769" y="105393"/>
                  </a:lnTo>
                  <a:cubicBezTo>
                    <a:pt x="2482" y="121586"/>
                    <a:pt x="4387" y="145398"/>
                    <a:pt x="20579" y="158733"/>
                  </a:cubicBezTo>
                  <a:cubicBezTo>
                    <a:pt x="29152" y="165401"/>
                    <a:pt x="38677" y="169211"/>
                    <a:pt x="49154" y="168258"/>
                  </a:cubicBezTo>
                  <a:cubicBezTo>
                    <a:pt x="58679" y="167306"/>
                    <a:pt x="68204" y="163496"/>
                    <a:pt x="74872" y="154923"/>
                  </a:cubicBezTo>
                  <a:cubicBezTo>
                    <a:pt x="74872" y="154923"/>
                    <a:pt x="152977" y="65388"/>
                    <a:pt x="152977" y="65388"/>
                  </a:cubicBezTo>
                  <a:lnTo>
                    <a:pt x="331094" y="218741"/>
                  </a:lnTo>
                  <a:lnTo>
                    <a:pt x="331094" y="218741"/>
                  </a:lnTo>
                  <a:lnTo>
                    <a:pt x="331094" y="218741"/>
                  </a:lnTo>
                  <a:cubicBezTo>
                    <a:pt x="335856" y="223503"/>
                    <a:pt x="337762" y="225408"/>
                    <a:pt x="341572" y="231123"/>
                  </a:cubicBezTo>
                  <a:lnTo>
                    <a:pt x="410152" y="152066"/>
                  </a:lnTo>
                  <a:lnTo>
                    <a:pt x="329189" y="19668"/>
                  </a:lnTo>
                  <a:close/>
                </a:path>
              </a:pathLst>
            </a:custGeom>
            <a:solidFill>
              <a:srgbClr val="008AB7"/>
            </a:solidFill>
            <a:ln w="9525" cap="flat">
              <a:noFill/>
              <a:prstDash val="solid"/>
              <a:miter/>
            </a:ln>
          </p:spPr>
          <p:txBody>
            <a:bodyPr rtlCol="0" anchor="ctr"/>
            <a:lstStyle/>
            <a:p>
              <a:endParaRPr lang="en-US"/>
            </a:p>
          </p:txBody>
        </p:sp>
      </p:grpSp>
      <p:sp>
        <p:nvSpPr>
          <p:cNvPr id="68" name="TextBox 67">
            <a:extLst>
              <a:ext uri="{FF2B5EF4-FFF2-40B4-BE49-F238E27FC236}">
                <a16:creationId xmlns:a16="http://schemas.microsoft.com/office/drawing/2014/main" xmlns="" id="{A02A33C1-B0EE-4C61-9F02-7268B57E9652}"/>
              </a:ext>
            </a:extLst>
          </p:cNvPr>
          <p:cNvSpPr txBox="1"/>
          <p:nvPr/>
        </p:nvSpPr>
        <p:spPr>
          <a:xfrm>
            <a:off x="1344168" y="3242102"/>
            <a:ext cx="1246632" cy="307777"/>
          </a:xfrm>
          <a:prstGeom prst="rect">
            <a:avLst/>
          </a:prstGeom>
          <a:noFill/>
        </p:spPr>
        <p:txBody>
          <a:bodyPr wrap="square" rtlCol="0">
            <a:spAutoFit/>
          </a:bodyPr>
          <a:lstStyle/>
          <a:p>
            <a:r>
              <a:rPr lang="en-US" sz="1400" b="1" dirty="0">
                <a:solidFill>
                  <a:srgbClr val="0BB89B"/>
                </a:solidFill>
                <a:latin typeface="Futura Bk" panose="020B0502020204020303"/>
              </a:rPr>
              <a:t>Proposers</a:t>
            </a:r>
          </a:p>
        </p:txBody>
      </p:sp>
      <p:sp>
        <p:nvSpPr>
          <p:cNvPr id="69" name="TextBox 68">
            <a:extLst>
              <a:ext uri="{FF2B5EF4-FFF2-40B4-BE49-F238E27FC236}">
                <a16:creationId xmlns:a16="http://schemas.microsoft.com/office/drawing/2014/main" xmlns="" id="{5075555A-EEFA-4B01-B696-0A7EA9EFEED3}"/>
              </a:ext>
            </a:extLst>
          </p:cNvPr>
          <p:cNvSpPr txBox="1"/>
          <p:nvPr/>
        </p:nvSpPr>
        <p:spPr>
          <a:xfrm>
            <a:off x="4200908" y="3134380"/>
            <a:ext cx="1537716" cy="523220"/>
          </a:xfrm>
          <a:prstGeom prst="rect">
            <a:avLst/>
          </a:prstGeom>
          <a:noFill/>
        </p:spPr>
        <p:txBody>
          <a:bodyPr wrap="square" rtlCol="0">
            <a:spAutoFit/>
          </a:bodyPr>
          <a:lstStyle/>
          <a:p>
            <a:pPr algn="ctr"/>
            <a:r>
              <a:rPr lang="en-US" sz="1400" b="1" dirty="0">
                <a:solidFill>
                  <a:srgbClr val="0BB89B"/>
                </a:solidFill>
                <a:latin typeface="Futura Bk" panose="020B0502020204020303"/>
              </a:rPr>
              <a:t>Pool of Contractors</a:t>
            </a:r>
          </a:p>
        </p:txBody>
      </p:sp>
      <p:sp>
        <p:nvSpPr>
          <p:cNvPr id="70" name="Rectangle 69">
            <a:extLst>
              <a:ext uri="{FF2B5EF4-FFF2-40B4-BE49-F238E27FC236}">
                <a16:creationId xmlns:a16="http://schemas.microsoft.com/office/drawing/2014/main" xmlns="" id="{546AC10B-1E2F-4031-9723-9609B4BD0568}"/>
              </a:ext>
            </a:extLst>
          </p:cNvPr>
          <p:cNvSpPr/>
          <p:nvPr/>
        </p:nvSpPr>
        <p:spPr>
          <a:xfrm>
            <a:off x="4062984" y="1676400"/>
            <a:ext cx="1371600" cy="1371600"/>
          </a:xfrm>
          <a:prstGeom prst="rect">
            <a:avLst/>
          </a:prstGeom>
          <a:noFill/>
          <a:ln w="28575">
            <a:solidFill>
              <a:srgbClr val="004E7C"/>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TextBox 70">
            <a:extLst>
              <a:ext uri="{FF2B5EF4-FFF2-40B4-BE49-F238E27FC236}">
                <a16:creationId xmlns:a16="http://schemas.microsoft.com/office/drawing/2014/main" xmlns="" id="{10BFD8BD-1BA3-4487-BFDD-95CEC26A3698}"/>
              </a:ext>
            </a:extLst>
          </p:cNvPr>
          <p:cNvSpPr txBox="1"/>
          <p:nvPr/>
        </p:nvSpPr>
        <p:spPr>
          <a:xfrm>
            <a:off x="7249668" y="3087986"/>
            <a:ext cx="1537716" cy="523220"/>
          </a:xfrm>
          <a:prstGeom prst="rect">
            <a:avLst/>
          </a:prstGeom>
          <a:noFill/>
        </p:spPr>
        <p:txBody>
          <a:bodyPr wrap="square" rtlCol="0">
            <a:spAutoFit/>
          </a:bodyPr>
          <a:lstStyle/>
          <a:p>
            <a:pPr algn="ctr"/>
            <a:r>
              <a:rPr lang="en-US" sz="1400" b="1" dirty="0">
                <a:solidFill>
                  <a:srgbClr val="0BB89B"/>
                </a:solidFill>
                <a:latin typeface="Futura Bk" panose="020B0502020204020303"/>
              </a:rPr>
              <a:t>Master Services Agreement</a:t>
            </a:r>
          </a:p>
        </p:txBody>
      </p:sp>
      <p:sp>
        <p:nvSpPr>
          <p:cNvPr id="72" name="TextBox 71">
            <a:extLst>
              <a:ext uri="{FF2B5EF4-FFF2-40B4-BE49-F238E27FC236}">
                <a16:creationId xmlns:a16="http://schemas.microsoft.com/office/drawing/2014/main" xmlns="" id="{10A0247A-08C2-437A-88F7-E00AA6C55B03}"/>
              </a:ext>
            </a:extLst>
          </p:cNvPr>
          <p:cNvSpPr txBox="1"/>
          <p:nvPr/>
        </p:nvSpPr>
        <p:spPr>
          <a:xfrm>
            <a:off x="863346" y="5764083"/>
            <a:ext cx="1537716" cy="307777"/>
          </a:xfrm>
          <a:prstGeom prst="rect">
            <a:avLst/>
          </a:prstGeom>
          <a:noFill/>
        </p:spPr>
        <p:txBody>
          <a:bodyPr wrap="square" rtlCol="0">
            <a:spAutoFit/>
          </a:bodyPr>
          <a:lstStyle/>
          <a:p>
            <a:pPr algn="ctr"/>
            <a:r>
              <a:rPr lang="en-US" sz="1400" b="1" dirty="0">
                <a:solidFill>
                  <a:srgbClr val="0BB89B"/>
                </a:solidFill>
                <a:latin typeface="Futura Bk" panose="020B0502020204020303"/>
              </a:rPr>
              <a:t>Work Request</a:t>
            </a:r>
          </a:p>
        </p:txBody>
      </p:sp>
      <p:sp>
        <p:nvSpPr>
          <p:cNvPr id="73" name="Rectangle 72">
            <a:extLst>
              <a:ext uri="{FF2B5EF4-FFF2-40B4-BE49-F238E27FC236}">
                <a16:creationId xmlns:a16="http://schemas.microsoft.com/office/drawing/2014/main" xmlns="" id="{2114661C-9519-48FB-BA09-4214F1CBB544}"/>
              </a:ext>
            </a:extLst>
          </p:cNvPr>
          <p:cNvSpPr/>
          <p:nvPr/>
        </p:nvSpPr>
        <p:spPr>
          <a:xfrm>
            <a:off x="3882352" y="4206830"/>
            <a:ext cx="1371600" cy="1371600"/>
          </a:xfrm>
          <a:prstGeom prst="rect">
            <a:avLst/>
          </a:prstGeom>
          <a:noFill/>
          <a:ln w="28575">
            <a:solidFill>
              <a:srgbClr val="004E7C"/>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TextBox 73">
            <a:extLst>
              <a:ext uri="{FF2B5EF4-FFF2-40B4-BE49-F238E27FC236}">
                <a16:creationId xmlns:a16="http://schemas.microsoft.com/office/drawing/2014/main" xmlns="" id="{EF214315-8CE6-4205-8823-21E9943CB455}"/>
              </a:ext>
            </a:extLst>
          </p:cNvPr>
          <p:cNvSpPr txBox="1"/>
          <p:nvPr/>
        </p:nvSpPr>
        <p:spPr>
          <a:xfrm>
            <a:off x="3811488" y="5648980"/>
            <a:ext cx="1537716" cy="523220"/>
          </a:xfrm>
          <a:prstGeom prst="rect">
            <a:avLst/>
          </a:prstGeom>
          <a:noFill/>
        </p:spPr>
        <p:txBody>
          <a:bodyPr wrap="square" rtlCol="0">
            <a:spAutoFit/>
          </a:bodyPr>
          <a:lstStyle/>
          <a:p>
            <a:pPr algn="ctr"/>
            <a:r>
              <a:rPr lang="en-US" sz="1400" b="1" dirty="0">
                <a:solidFill>
                  <a:srgbClr val="0BB89B"/>
                </a:solidFill>
                <a:latin typeface="Futura Bk" panose="020B0502020204020303"/>
              </a:rPr>
              <a:t>Pool of Contractors</a:t>
            </a:r>
          </a:p>
        </p:txBody>
      </p:sp>
      <p:sp>
        <p:nvSpPr>
          <p:cNvPr id="75" name="TextBox 74">
            <a:extLst>
              <a:ext uri="{FF2B5EF4-FFF2-40B4-BE49-F238E27FC236}">
                <a16:creationId xmlns:a16="http://schemas.microsoft.com/office/drawing/2014/main" xmlns="" id="{A3919CF6-19FA-47FD-9BD8-5F00BB1D0111}"/>
              </a:ext>
            </a:extLst>
          </p:cNvPr>
          <p:cNvSpPr txBox="1"/>
          <p:nvPr/>
        </p:nvSpPr>
        <p:spPr>
          <a:xfrm>
            <a:off x="7071075" y="5756702"/>
            <a:ext cx="1537716" cy="307777"/>
          </a:xfrm>
          <a:prstGeom prst="rect">
            <a:avLst/>
          </a:prstGeom>
          <a:noFill/>
        </p:spPr>
        <p:txBody>
          <a:bodyPr wrap="square" rtlCol="0">
            <a:spAutoFit/>
          </a:bodyPr>
          <a:lstStyle/>
          <a:p>
            <a:pPr algn="ctr"/>
            <a:r>
              <a:rPr lang="en-US" sz="1400" b="1" dirty="0">
                <a:solidFill>
                  <a:srgbClr val="0BB89B"/>
                </a:solidFill>
                <a:latin typeface="Futura Bk" panose="020B0502020204020303"/>
              </a:rPr>
              <a:t>Task Order</a:t>
            </a:r>
          </a:p>
        </p:txBody>
      </p:sp>
      <p:cxnSp>
        <p:nvCxnSpPr>
          <p:cNvPr id="79" name="Straight Connector 78">
            <a:extLst>
              <a:ext uri="{FF2B5EF4-FFF2-40B4-BE49-F238E27FC236}">
                <a16:creationId xmlns:a16="http://schemas.microsoft.com/office/drawing/2014/main" xmlns="" id="{1E6FEB24-42CD-4424-AB46-C3A8DC416CFE}"/>
              </a:ext>
            </a:extLst>
          </p:cNvPr>
          <p:cNvCxnSpPr/>
          <p:nvPr/>
        </p:nvCxnSpPr>
        <p:spPr>
          <a:xfrm flipH="1">
            <a:off x="1091184" y="3733800"/>
            <a:ext cx="7640574"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0" name="TextBox 79">
            <a:extLst>
              <a:ext uri="{FF2B5EF4-FFF2-40B4-BE49-F238E27FC236}">
                <a16:creationId xmlns:a16="http://schemas.microsoft.com/office/drawing/2014/main" xmlns="" id="{EACB691C-4574-4E91-8D8A-834B48F19673}"/>
              </a:ext>
            </a:extLst>
          </p:cNvPr>
          <p:cNvSpPr txBox="1"/>
          <p:nvPr/>
        </p:nvSpPr>
        <p:spPr>
          <a:xfrm>
            <a:off x="2614383" y="2164294"/>
            <a:ext cx="1258825" cy="461665"/>
          </a:xfrm>
          <a:prstGeom prst="rect">
            <a:avLst/>
          </a:prstGeom>
          <a:noFill/>
        </p:spPr>
        <p:txBody>
          <a:bodyPr wrap="square" rtlCol="0" anchor="ctr">
            <a:spAutoFit/>
          </a:bodyPr>
          <a:lstStyle/>
          <a:p>
            <a:r>
              <a:rPr lang="en-US" sz="1200" b="1" dirty="0">
                <a:solidFill>
                  <a:schemeClr val="bg1"/>
                </a:solidFill>
                <a:latin typeface="Futura Bk" panose="020B0502020204020303"/>
              </a:rPr>
              <a:t>Proposal Evaluation</a:t>
            </a:r>
          </a:p>
        </p:txBody>
      </p:sp>
      <p:sp>
        <p:nvSpPr>
          <p:cNvPr id="81" name="TextBox 80">
            <a:extLst>
              <a:ext uri="{FF2B5EF4-FFF2-40B4-BE49-F238E27FC236}">
                <a16:creationId xmlns:a16="http://schemas.microsoft.com/office/drawing/2014/main" xmlns="" id="{53CE1539-1C1E-47D4-927A-A50998565FCF}"/>
              </a:ext>
            </a:extLst>
          </p:cNvPr>
          <p:cNvSpPr txBox="1"/>
          <p:nvPr/>
        </p:nvSpPr>
        <p:spPr>
          <a:xfrm>
            <a:off x="5813303" y="2113895"/>
            <a:ext cx="1258825" cy="461665"/>
          </a:xfrm>
          <a:prstGeom prst="rect">
            <a:avLst/>
          </a:prstGeom>
          <a:noFill/>
        </p:spPr>
        <p:txBody>
          <a:bodyPr wrap="square" rtlCol="0" anchor="ctr">
            <a:spAutoFit/>
          </a:bodyPr>
          <a:lstStyle/>
          <a:p>
            <a:r>
              <a:rPr lang="en-US" sz="1200" b="1" dirty="0">
                <a:solidFill>
                  <a:schemeClr val="bg1"/>
                </a:solidFill>
                <a:latin typeface="Futura Bk" panose="020B0502020204020303"/>
              </a:rPr>
              <a:t>Proposal Evaluation</a:t>
            </a:r>
          </a:p>
        </p:txBody>
      </p:sp>
      <p:sp>
        <p:nvSpPr>
          <p:cNvPr id="82" name="Arrow: Right 81">
            <a:extLst>
              <a:ext uri="{FF2B5EF4-FFF2-40B4-BE49-F238E27FC236}">
                <a16:creationId xmlns:a16="http://schemas.microsoft.com/office/drawing/2014/main" xmlns="" id="{02752263-3BA7-4FF3-B4BA-2F426BB71062}"/>
              </a:ext>
            </a:extLst>
          </p:cNvPr>
          <p:cNvSpPr/>
          <p:nvPr/>
        </p:nvSpPr>
        <p:spPr>
          <a:xfrm>
            <a:off x="5695646" y="1971353"/>
            <a:ext cx="1332739" cy="847547"/>
          </a:xfrm>
          <a:prstGeom prst="rightArrow">
            <a:avLst/>
          </a:prstGeom>
          <a:solidFill>
            <a:srgbClr val="0BB89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TextBox 82">
            <a:extLst>
              <a:ext uri="{FF2B5EF4-FFF2-40B4-BE49-F238E27FC236}">
                <a16:creationId xmlns:a16="http://schemas.microsoft.com/office/drawing/2014/main" xmlns="" id="{E7E299F9-6552-4A53-8378-8C53F3B8D7CE}"/>
              </a:ext>
            </a:extLst>
          </p:cNvPr>
          <p:cNvSpPr txBox="1"/>
          <p:nvPr/>
        </p:nvSpPr>
        <p:spPr>
          <a:xfrm>
            <a:off x="5670804" y="2256627"/>
            <a:ext cx="1258825" cy="276999"/>
          </a:xfrm>
          <a:prstGeom prst="rect">
            <a:avLst/>
          </a:prstGeom>
          <a:noFill/>
        </p:spPr>
        <p:txBody>
          <a:bodyPr wrap="square" rtlCol="0" anchor="ctr">
            <a:spAutoFit/>
          </a:bodyPr>
          <a:lstStyle/>
          <a:p>
            <a:r>
              <a:rPr lang="en-US" sz="1200" b="1" dirty="0">
                <a:solidFill>
                  <a:schemeClr val="bg1"/>
                </a:solidFill>
                <a:latin typeface="Futura Bk" panose="020B0502020204020303"/>
              </a:rPr>
              <a:t>Award</a:t>
            </a:r>
          </a:p>
        </p:txBody>
      </p:sp>
      <p:sp>
        <p:nvSpPr>
          <p:cNvPr id="84" name="Arrow: Right 83">
            <a:extLst>
              <a:ext uri="{FF2B5EF4-FFF2-40B4-BE49-F238E27FC236}">
                <a16:creationId xmlns:a16="http://schemas.microsoft.com/office/drawing/2014/main" xmlns="" id="{3C3B8148-8EED-4C35-9481-478EABDC6205}"/>
              </a:ext>
            </a:extLst>
          </p:cNvPr>
          <p:cNvSpPr/>
          <p:nvPr/>
        </p:nvSpPr>
        <p:spPr>
          <a:xfrm>
            <a:off x="2333206" y="4593003"/>
            <a:ext cx="1332739" cy="847547"/>
          </a:xfrm>
          <a:prstGeom prst="rightArrow">
            <a:avLst/>
          </a:prstGeom>
          <a:solidFill>
            <a:srgbClr val="0BB89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Arrow: Right 84">
            <a:extLst>
              <a:ext uri="{FF2B5EF4-FFF2-40B4-BE49-F238E27FC236}">
                <a16:creationId xmlns:a16="http://schemas.microsoft.com/office/drawing/2014/main" xmlns="" id="{590C6690-3C44-426C-8D27-154C5EA1C29B}"/>
              </a:ext>
            </a:extLst>
          </p:cNvPr>
          <p:cNvSpPr/>
          <p:nvPr/>
        </p:nvSpPr>
        <p:spPr>
          <a:xfrm>
            <a:off x="5459426" y="4593003"/>
            <a:ext cx="1332739" cy="847547"/>
          </a:xfrm>
          <a:prstGeom prst="rightArrow">
            <a:avLst/>
          </a:prstGeom>
          <a:solidFill>
            <a:srgbClr val="0BB89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TextBox 85">
            <a:extLst>
              <a:ext uri="{FF2B5EF4-FFF2-40B4-BE49-F238E27FC236}">
                <a16:creationId xmlns:a16="http://schemas.microsoft.com/office/drawing/2014/main" xmlns="" id="{F4D9A235-2F35-4DA4-90E9-DC52A72DA6C5}"/>
              </a:ext>
            </a:extLst>
          </p:cNvPr>
          <p:cNvSpPr txBox="1"/>
          <p:nvPr/>
        </p:nvSpPr>
        <p:spPr>
          <a:xfrm>
            <a:off x="5434584" y="4785944"/>
            <a:ext cx="1258825" cy="461665"/>
          </a:xfrm>
          <a:prstGeom prst="rect">
            <a:avLst/>
          </a:prstGeom>
          <a:noFill/>
        </p:spPr>
        <p:txBody>
          <a:bodyPr wrap="square" rtlCol="0" anchor="ctr">
            <a:spAutoFit/>
          </a:bodyPr>
          <a:lstStyle/>
          <a:p>
            <a:r>
              <a:rPr lang="en-US" sz="1200" b="1" dirty="0">
                <a:solidFill>
                  <a:schemeClr val="bg1"/>
                </a:solidFill>
                <a:latin typeface="Futura Bk" panose="020B0502020204020303"/>
              </a:rPr>
              <a:t>Mini-competition</a:t>
            </a:r>
          </a:p>
        </p:txBody>
      </p:sp>
      <p:sp>
        <p:nvSpPr>
          <p:cNvPr id="87" name="TextBox 86">
            <a:extLst>
              <a:ext uri="{FF2B5EF4-FFF2-40B4-BE49-F238E27FC236}">
                <a16:creationId xmlns:a16="http://schemas.microsoft.com/office/drawing/2014/main" xmlns="" id="{8B83E43D-DAD7-48DE-973D-01437328F40C}"/>
              </a:ext>
            </a:extLst>
          </p:cNvPr>
          <p:cNvSpPr txBox="1"/>
          <p:nvPr/>
        </p:nvSpPr>
        <p:spPr>
          <a:xfrm>
            <a:off x="2310384" y="4878277"/>
            <a:ext cx="1258825" cy="276999"/>
          </a:xfrm>
          <a:prstGeom prst="rect">
            <a:avLst/>
          </a:prstGeom>
          <a:noFill/>
        </p:spPr>
        <p:txBody>
          <a:bodyPr wrap="square" rtlCol="0" anchor="ctr">
            <a:spAutoFit/>
          </a:bodyPr>
          <a:lstStyle/>
          <a:p>
            <a:r>
              <a:rPr lang="en-US" sz="1200" b="1" dirty="0">
                <a:solidFill>
                  <a:schemeClr val="bg1"/>
                </a:solidFill>
                <a:latin typeface="Futura Bk" panose="020B0502020204020303"/>
              </a:rPr>
              <a:t>Email</a:t>
            </a:r>
          </a:p>
        </p:txBody>
      </p:sp>
      <p:sp>
        <p:nvSpPr>
          <p:cNvPr id="76" name="TextBox 75">
            <a:extLst>
              <a:ext uri="{FF2B5EF4-FFF2-40B4-BE49-F238E27FC236}">
                <a16:creationId xmlns:a16="http://schemas.microsoft.com/office/drawing/2014/main" xmlns="" id="{0F9F4B6A-492D-4186-8797-1BE225E8C722}"/>
              </a:ext>
            </a:extLst>
          </p:cNvPr>
          <p:cNvSpPr txBox="1"/>
          <p:nvPr/>
        </p:nvSpPr>
        <p:spPr>
          <a:xfrm rot="16200000">
            <a:off x="-683059" y="2439216"/>
            <a:ext cx="2207514" cy="461665"/>
          </a:xfrm>
          <a:prstGeom prst="rect">
            <a:avLst/>
          </a:prstGeom>
          <a:noFill/>
        </p:spPr>
        <p:txBody>
          <a:bodyPr wrap="square" rtlCol="0">
            <a:spAutoFit/>
          </a:bodyPr>
          <a:lstStyle/>
          <a:p>
            <a:pPr algn="ctr"/>
            <a:r>
              <a:rPr lang="en-US" sz="2400" b="1" dirty="0">
                <a:solidFill>
                  <a:schemeClr val="bg1"/>
                </a:solidFill>
                <a:latin typeface="Futura Bk" panose="020B0502020204020303"/>
              </a:rPr>
              <a:t>RFP Process</a:t>
            </a:r>
          </a:p>
        </p:txBody>
      </p:sp>
      <p:sp>
        <p:nvSpPr>
          <p:cNvPr id="89" name="Rectangle 88">
            <a:extLst>
              <a:ext uri="{FF2B5EF4-FFF2-40B4-BE49-F238E27FC236}">
                <a16:creationId xmlns:a16="http://schemas.microsoft.com/office/drawing/2014/main" xmlns="" id="{7FAD3400-1A0B-4D0A-A7D6-9572CA7E446B}"/>
              </a:ext>
            </a:extLst>
          </p:cNvPr>
          <p:cNvSpPr/>
          <p:nvPr/>
        </p:nvSpPr>
        <p:spPr>
          <a:xfrm>
            <a:off x="108620" y="4048228"/>
            <a:ext cx="627261" cy="1983523"/>
          </a:xfrm>
          <a:prstGeom prst="rect">
            <a:avLst/>
          </a:prstGeom>
          <a:solidFill>
            <a:srgbClr val="0BB89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TextBox 89">
            <a:extLst>
              <a:ext uri="{FF2B5EF4-FFF2-40B4-BE49-F238E27FC236}">
                <a16:creationId xmlns:a16="http://schemas.microsoft.com/office/drawing/2014/main" xmlns="" id="{2AE8E334-D03E-4559-991B-E4CB9011B3A3}"/>
              </a:ext>
            </a:extLst>
          </p:cNvPr>
          <p:cNvSpPr txBox="1"/>
          <p:nvPr/>
        </p:nvSpPr>
        <p:spPr>
          <a:xfrm rot="16200000">
            <a:off x="-678723" y="4724311"/>
            <a:ext cx="2207514" cy="707886"/>
          </a:xfrm>
          <a:prstGeom prst="rect">
            <a:avLst/>
          </a:prstGeom>
          <a:noFill/>
        </p:spPr>
        <p:txBody>
          <a:bodyPr wrap="square" rtlCol="0">
            <a:spAutoFit/>
          </a:bodyPr>
          <a:lstStyle/>
          <a:p>
            <a:pPr algn="ctr"/>
            <a:r>
              <a:rPr lang="en-US" sz="2000" b="1" dirty="0">
                <a:solidFill>
                  <a:schemeClr val="bg1"/>
                </a:solidFill>
                <a:latin typeface="Futura Bk" panose="020B0502020204020303"/>
              </a:rPr>
              <a:t>Task Order Process</a:t>
            </a:r>
          </a:p>
        </p:txBody>
      </p:sp>
    </p:spTree>
    <p:extLst>
      <p:ext uri="{BB962C8B-B14F-4D97-AF65-F5344CB8AC3E}">
        <p14:creationId xmlns:p14="http://schemas.microsoft.com/office/powerpoint/2010/main" val="142556922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8170</TotalTime>
  <Words>825</Words>
  <Application>Microsoft Office PowerPoint</Application>
  <PresentationFormat>On-screen Show (4:3)</PresentationFormat>
  <Paragraphs>144</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      Applied Research and Evaluation   Pre-proposal  Conference</vt:lpstr>
      <vt:lpstr>PowerPoint Presentation</vt:lpstr>
      <vt:lpstr>About DYCD</vt:lpstr>
      <vt:lpstr>RFP Timeline</vt:lpstr>
      <vt:lpstr>Proposal Submission</vt:lpstr>
      <vt:lpstr>MWBE Utilization Plan</vt:lpstr>
      <vt:lpstr>Overview of Applied Research and Evaluation</vt:lpstr>
      <vt:lpstr>Overview of Structure</vt:lpstr>
      <vt:lpstr>Overview of Structure</vt:lpstr>
      <vt:lpstr>Overview of Structure</vt:lpstr>
      <vt:lpstr> Experience with Program Areas and Target Populations</vt:lpstr>
      <vt:lpstr> Experience and Technical Expertise</vt:lpstr>
      <vt:lpstr> Experience and Technical Expertise</vt:lpstr>
      <vt:lpstr> Approach</vt:lpstr>
      <vt:lpstr>Organizational Capacity</vt:lpstr>
      <vt:lpstr>Staffing Plan and Qualifications</vt:lpstr>
      <vt:lpstr>Post Award  Requirements</vt:lpstr>
      <vt:lpstr>Notice for Proposer  Subcontractor Compliance</vt:lpstr>
      <vt:lpstr>Responsibility Determination</vt:lpstr>
      <vt:lpstr>        NYC Insurance Requirements </vt:lpstr>
      <vt:lpstr>Wrap-up</vt:lpstr>
    </vt:vector>
  </TitlesOfParts>
  <Company>DYCD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Yexenia Markland</dc:creator>
  <cp:lastModifiedBy>Cathy Cirilo</cp:lastModifiedBy>
  <cp:revision>75</cp:revision>
  <cp:lastPrinted>2019-06-13T17:41:01Z</cp:lastPrinted>
  <dcterms:created xsi:type="dcterms:W3CDTF">2016-12-09T14:57:27Z</dcterms:created>
  <dcterms:modified xsi:type="dcterms:W3CDTF">2019-06-17T16:41:55Z</dcterms:modified>
</cp:coreProperties>
</file>