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5"/>
  </p:notesMasterIdLst>
  <p:sldIdLst>
    <p:sldId id="256" r:id="rId5"/>
    <p:sldId id="270" r:id="rId6"/>
    <p:sldId id="336" r:id="rId7"/>
    <p:sldId id="338" r:id="rId8"/>
    <p:sldId id="343" r:id="rId9"/>
    <p:sldId id="370" r:id="rId10"/>
    <p:sldId id="339" r:id="rId11"/>
    <p:sldId id="352" r:id="rId12"/>
    <p:sldId id="337" r:id="rId13"/>
    <p:sldId id="340" r:id="rId14"/>
    <p:sldId id="342" r:id="rId15"/>
    <p:sldId id="344" r:id="rId16"/>
    <p:sldId id="345" r:id="rId17"/>
    <p:sldId id="361" r:id="rId18"/>
    <p:sldId id="346" r:id="rId19"/>
    <p:sldId id="348" r:id="rId20"/>
    <p:sldId id="349" r:id="rId21"/>
    <p:sldId id="347" r:id="rId22"/>
    <p:sldId id="350" r:id="rId23"/>
    <p:sldId id="362" r:id="rId24"/>
    <p:sldId id="307" r:id="rId25"/>
    <p:sldId id="353" r:id="rId26"/>
    <p:sldId id="354" r:id="rId27"/>
    <p:sldId id="359" r:id="rId28"/>
    <p:sldId id="355" r:id="rId29"/>
    <p:sldId id="356" r:id="rId30"/>
    <p:sldId id="363" r:id="rId31"/>
    <p:sldId id="358" r:id="rId32"/>
    <p:sldId id="365" r:id="rId33"/>
    <p:sldId id="366" r:id="rId34"/>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216E505-E9A5-FFF3-35B6-3A173B686C90}" name="Rima Oken" initials="RO" userId="S::roken@health.nyc.gov::38a2ad09-2e43-4448-b026-462b19871053" providerId="AD"/>
  <p188:author id="{B7B91808-DD2A-C7AA-D739-69F6A01EAA2C}" name="Sally Slavinski" initials="SS" userId="S::sslavins@health.nyc.gov::02ae5d3c-6f67-4dc3-ba29-da4a0b1de1bc" providerId="AD"/>
  <p188:author id="{A19FE827-473E-4292-4A9F-2BD0E09CE6D0}" name="Molly Muise" initials="MM" userId="S::mmuise@health.nyc.gov::3984c51f-79c0-43c6-b43c-361e198a7007" providerId="AD"/>
  <p188:author id="{D1BCD8AD-82CF-6786-2E02-4840352E5AC3}" name="Christina Ng" initials="CN" userId="S::cng1@health.nyc.gov::a5dcddb9-9b43-4201-9b8f-4cc21ce1120c" providerId="AD"/>
  <p188:author id="{8D4C22C8-C3BE-D565-5C42-BD3CB4852BAF}" name="Amanda Levy" initials="AL" userId="S::alevy3@health.nyc.gov::d02372d5-73d4-48db-af04-3d17cc362d8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386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26" autoAdjust="0"/>
    <p:restoredTop sz="79035" autoAdjust="0"/>
  </p:normalViewPr>
  <p:slideViewPr>
    <p:cSldViewPr snapToGrid="0">
      <p:cViewPr varScale="1">
        <p:scale>
          <a:sx n="90" d="100"/>
          <a:sy n="90" d="100"/>
        </p:scale>
        <p:origin x="1350" y="8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ableStyles" Target="tableStyle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viewProps" Target="viewProps.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8F952FB9-8ADF-40AD-B985-047F32A22480}" type="datetimeFigureOut">
              <a:rPr lang="en-US" smtClean="0"/>
              <a:t>8/28/2024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3233AC85-7610-409F-A5D1-3574DA5B5933}" type="slidenum">
              <a:rPr lang="en-US" smtClean="0"/>
              <a:t>‹#›</a:t>
            </a:fld>
            <a:endParaRPr lang="en-US"/>
          </a:p>
        </p:txBody>
      </p:sp>
    </p:spTree>
    <p:extLst>
      <p:ext uri="{BB962C8B-B14F-4D97-AF65-F5344CB8AC3E}">
        <p14:creationId xmlns:p14="http://schemas.microsoft.com/office/powerpoint/2010/main" val="14010571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i="1" dirty="0">
                <a:solidFill>
                  <a:schemeClr val="tx1"/>
                </a:solidFill>
              </a:rPr>
              <a:t>Prepared by the New York City Department of Health and Mental Hygiene, </a:t>
            </a:r>
            <a:r>
              <a:rPr lang="en-US" sz="1400" i="1" u="none" dirty="0">
                <a:solidFill>
                  <a:schemeClr val="tx1"/>
                </a:solidFill>
              </a:rPr>
              <a:t>Bureau of Communicable Diseases,</a:t>
            </a:r>
            <a:r>
              <a:rPr lang="en-US" sz="1400" i="1" dirty="0">
                <a:solidFill>
                  <a:schemeClr val="tx1"/>
                </a:solidFill>
              </a:rPr>
              <a:t> Zoonotic and Vector-borne Disease Unit, 2024. </a:t>
            </a:r>
          </a:p>
          <a:p>
            <a:endParaRPr lang="en-US" sz="1400" i="1" dirty="0">
              <a:solidFill>
                <a:schemeClr val="tx1"/>
              </a:solidFill>
            </a:endParaRPr>
          </a:p>
          <a:p>
            <a:r>
              <a:rPr lang="en-US" sz="1400" i="1" dirty="0">
                <a:solidFill>
                  <a:schemeClr val="tx1"/>
                </a:solidFill>
              </a:rPr>
              <a:t>Slides have bullet points for the students to follow and presenter notes provide </a:t>
            </a:r>
            <a:r>
              <a:rPr lang="en-US" sz="1400" i="1" strike="noStrike" dirty="0">
                <a:solidFill>
                  <a:schemeClr val="tx1"/>
                </a:solidFill>
              </a:rPr>
              <a:t>a </a:t>
            </a:r>
            <a:r>
              <a:rPr lang="en-US" sz="1400" i="1" dirty="0">
                <a:solidFill>
                  <a:schemeClr val="tx1"/>
                </a:solidFill>
              </a:rPr>
              <a:t>script with additional explanation. </a:t>
            </a:r>
            <a:endParaRPr lang="cs-CZ" sz="1400" i="1" dirty="0">
              <a:solidFill>
                <a:schemeClr val="tx1"/>
              </a:solidFill>
            </a:endParaRPr>
          </a:p>
          <a:p>
            <a:r>
              <a:rPr lang="en-US" sz="1400" i="1" dirty="0">
                <a:solidFill>
                  <a:schemeClr val="tx1"/>
                </a:solidFill>
              </a:rPr>
              <a:t>Expected time is 45 minutes, including activities.</a:t>
            </a:r>
          </a:p>
        </p:txBody>
      </p:sp>
      <p:sp>
        <p:nvSpPr>
          <p:cNvPr id="4" name="Slide Number Placeholder 3"/>
          <p:cNvSpPr>
            <a:spLocks noGrp="1"/>
          </p:cNvSpPr>
          <p:nvPr>
            <p:ph type="sldNum" sz="quarter" idx="5"/>
          </p:nvPr>
        </p:nvSpPr>
        <p:spPr/>
        <p:txBody>
          <a:bodyPr/>
          <a:lstStyle/>
          <a:p>
            <a:fld id="{3233AC85-7610-409F-A5D1-3574DA5B5933}" type="slidenum">
              <a:rPr lang="en-US" smtClean="0"/>
              <a:t>1</a:t>
            </a:fld>
            <a:endParaRPr lang="en-US"/>
          </a:p>
        </p:txBody>
      </p:sp>
    </p:spTree>
    <p:extLst>
      <p:ext uri="{BB962C8B-B14F-4D97-AF65-F5344CB8AC3E}">
        <p14:creationId xmlns:p14="http://schemas.microsoft.com/office/powerpoint/2010/main" val="8213302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Where are ticks most likely to be found? Select all that apply:</a:t>
            </a:r>
          </a:p>
          <a:p>
            <a:pPr marL="181240" indent="-181240">
              <a:buFont typeface="Arial" panose="020B0604020202020204" pitchFamily="34" charset="0"/>
              <a:buChar char="•"/>
            </a:pPr>
            <a:r>
              <a:rPr lang="en-US" sz="1400" dirty="0"/>
              <a:t>Tree canopy</a:t>
            </a:r>
          </a:p>
          <a:p>
            <a:pPr marL="181240" indent="-181240">
              <a:buFont typeface="Arial" panose="020B0604020202020204" pitchFamily="34" charset="0"/>
              <a:buChar char="•"/>
            </a:pPr>
            <a:r>
              <a:rPr lang="en-US" sz="1400" dirty="0"/>
              <a:t>Shrubs</a:t>
            </a:r>
          </a:p>
          <a:p>
            <a:pPr marL="181240" indent="-181240">
              <a:buFont typeface="Arial" panose="020B0604020202020204" pitchFamily="34" charset="0"/>
              <a:buChar char="•"/>
            </a:pPr>
            <a:r>
              <a:rPr lang="en-US" sz="1400" dirty="0"/>
              <a:t>Tall grass</a:t>
            </a:r>
          </a:p>
          <a:p>
            <a:pPr marL="181240" indent="-181240">
              <a:buFont typeface="Arial" panose="020B0604020202020204" pitchFamily="34" charset="0"/>
              <a:buChar char="•"/>
            </a:pPr>
            <a:r>
              <a:rPr lang="en-US" sz="1400" dirty="0"/>
              <a:t>Leaf litter</a:t>
            </a:r>
          </a:p>
        </p:txBody>
      </p:sp>
      <p:sp>
        <p:nvSpPr>
          <p:cNvPr id="4" name="Slide Number Placeholder 3"/>
          <p:cNvSpPr>
            <a:spLocks noGrp="1"/>
          </p:cNvSpPr>
          <p:nvPr>
            <p:ph type="sldNum" sz="quarter" idx="5"/>
          </p:nvPr>
        </p:nvSpPr>
        <p:spPr/>
        <p:txBody>
          <a:bodyPr/>
          <a:lstStyle/>
          <a:p>
            <a:fld id="{DD95B543-0236-4AEE-9F15-C7CF1150485F}" type="slidenum">
              <a:rPr lang="cs-CZ" smtClean="0"/>
              <a:t>10</a:t>
            </a:fld>
            <a:endParaRPr lang="cs-CZ"/>
          </a:p>
        </p:txBody>
      </p:sp>
    </p:spTree>
    <p:extLst>
      <p:ext uri="{BB962C8B-B14F-4D97-AF65-F5344CB8AC3E}">
        <p14:creationId xmlns:p14="http://schemas.microsoft.com/office/powerpoint/2010/main" val="24471883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i="0" dirty="0">
                <a:solidFill>
                  <a:schemeClr val="tx1"/>
                </a:solidFill>
              </a:rPr>
              <a:t>Ticks are most likely to be found in shrubs, tall grass, and leaf litter. </a:t>
            </a:r>
          </a:p>
          <a:p>
            <a:r>
              <a:rPr lang="en-US" sz="1400" dirty="0">
                <a:solidFill>
                  <a:schemeClr val="tx1"/>
                </a:solidFill>
              </a:rPr>
              <a:t>They like to stay near the ground where there is more moisture and more of what they like to feed on, which are animal </a:t>
            </a:r>
            <a:r>
              <a:rPr lang="en-US" sz="1400" b="1" dirty="0">
                <a:solidFill>
                  <a:schemeClr val="tx1"/>
                </a:solidFill>
              </a:rPr>
              <a:t>hosts</a:t>
            </a:r>
            <a:r>
              <a:rPr lang="en-US" sz="1400" dirty="0">
                <a:solidFill>
                  <a:schemeClr val="tx1"/>
                </a:solidFill>
              </a:rPr>
              <a:t>. </a:t>
            </a:r>
          </a:p>
          <a:p>
            <a:endParaRPr lang="en-US" sz="1400" dirty="0">
              <a:solidFill>
                <a:schemeClr val="tx1"/>
              </a:solidFill>
            </a:endParaRPr>
          </a:p>
        </p:txBody>
      </p:sp>
      <p:sp>
        <p:nvSpPr>
          <p:cNvPr id="4" name="Slide Number Placeholder 3"/>
          <p:cNvSpPr>
            <a:spLocks noGrp="1"/>
          </p:cNvSpPr>
          <p:nvPr>
            <p:ph type="sldNum" sz="quarter" idx="5"/>
          </p:nvPr>
        </p:nvSpPr>
        <p:spPr/>
        <p:txBody>
          <a:bodyPr/>
          <a:lstStyle/>
          <a:p>
            <a:fld id="{DD95B543-0236-4AEE-9F15-C7CF1150485F}" type="slidenum">
              <a:rPr lang="cs-CZ" smtClean="0"/>
              <a:t>11</a:t>
            </a:fld>
            <a:endParaRPr lang="cs-CZ"/>
          </a:p>
        </p:txBody>
      </p:sp>
    </p:spTree>
    <p:extLst>
      <p:ext uri="{BB962C8B-B14F-4D97-AF65-F5344CB8AC3E}">
        <p14:creationId xmlns:p14="http://schemas.microsoft.com/office/powerpoint/2010/main" val="4552077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425" marR="5370" algn="just">
              <a:lnSpc>
                <a:spcPct val="118100"/>
              </a:lnSpc>
              <a:spcBef>
                <a:spcPts val="106"/>
              </a:spcBef>
            </a:pPr>
            <a:r>
              <a:rPr lang="en-US" sz="1400" dirty="0">
                <a:solidFill>
                  <a:schemeClr val="tx1"/>
                </a:solidFill>
                <a:cs typeface="Source Sans Pro Light"/>
              </a:rPr>
              <a:t>How can a tick make you sick?</a:t>
            </a:r>
            <a:endParaRPr lang="en-US" sz="1400" dirty="0">
              <a:solidFill>
                <a:schemeClr val="tx1"/>
              </a:solidFill>
              <a:cs typeface="Calibri"/>
            </a:endParaRPr>
          </a:p>
          <a:p>
            <a:pPr marL="194665" marR="5370" indent="-181240" algn="just">
              <a:lnSpc>
                <a:spcPct val="118100"/>
              </a:lnSpc>
              <a:spcBef>
                <a:spcPts val="106"/>
              </a:spcBef>
              <a:buFont typeface="Arial" panose="020B0604020202020204" pitchFamily="34" charset="0"/>
              <a:buChar char="•"/>
            </a:pPr>
            <a:r>
              <a:rPr lang="en-US" sz="1400" dirty="0">
                <a:solidFill>
                  <a:schemeClr val="tx1"/>
                </a:solidFill>
                <a:cs typeface="Source Sans Pro Light"/>
              </a:rPr>
              <a:t>Not all ticks can make you sick.</a:t>
            </a:r>
            <a:endParaRPr lang="en-US" sz="1400" dirty="0">
              <a:solidFill>
                <a:schemeClr val="tx1"/>
              </a:solidFill>
              <a:cs typeface="Calibri"/>
            </a:endParaRPr>
          </a:p>
          <a:p>
            <a:pPr marL="194665" marR="5370" indent="-181240" algn="just">
              <a:lnSpc>
                <a:spcPct val="118100"/>
              </a:lnSpc>
              <a:spcBef>
                <a:spcPts val="106"/>
              </a:spcBef>
              <a:buFont typeface="Arial" panose="020B0604020202020204" pitchFamily="34" charset="0"/>
              <a:buChar char="•"/>
            </a:pPr>
            <a:r>
              <a:rPr lang="en-US" sz="1400" dirty="0">
                <a:solidFill>
                  <a:schemeClr val="tx1"/>
                </a:solidFill>
                <a:cs typeface="Source Sans Pro Light"/>
              </a:rPr>
              <a:t>If a tick is </a:t>
            </a:r>
            <a:r>
              <a:rPr lang="en-US" sz="1400" b="1" dirty="0">
                <a:solidFill>
                  <a:schemeClr val="tx1"/>
                </a:solidFill>
                <a:cs typeface="Source Sans Pro Light"/>
              </a:rPr>
              <a:t>infected</a:t>
            </a:r>
            <a:r>
              <a:rPr lang="en-US" sz="1400" dirty="0">
                <a:solidFill>
                  <a:schemeClr val="tx1"/>
                </a:solidFill>
                <a:cs typeface="Source Sans Pro Light"/>
              </a:rPr>
              <a:t> and bites you, it can spread germs that make you sick. Infected means it is carrying germs that can cause illness. </a:t>
            </a:r>
            <a:endParaRPr lang="en-US" sz="1400" dirty="0">
              <a:solidFill>
                <a:schemeClr val="tx1"/>
              </a:solidFill>
              <a:cs typeface="Calibri"/>
            </a:endParaRPr>
          </a:p>
          <a:p>
            <a:pPr marL="664546" lvl="1" indent="-181240">
              <a:buFont typeface="Arial" panose="020B0604020202020204" pitchFamily="34" charset="0"/>
              <a:buChar char="•"/>
            </a:pPr>
            <a:r>
              <a:rPr lang="en-US" sz="1400" dirty="0">
                <a:solidFill>
                  <a:schemeClr val="tx1"/>
                </a:solidFill>
              </a:rPr>
              <a:t>Ticks can spread many different diseases, such as Lyme disease, anaplasmosis, babesiosis, tick-borne relapsing fever, ehrlichiosis, and Powassan virus. </a:t>
            </a:r>
            <a:endParaRPr lang="en-US" sz="1400" i="0" dirty="0">
              <a:solidFill>
                <a:schemeClr val="tx1"/>
              </a:solidFill>
              <a:cs typeface="+mn-cs"/>
            </a:endParaRPr>
          </a:p>
          <a:p>
            <a:pPr marL="483306" lvl="1"/>
            <a:r>
              <a:rPr lang="en-US" sz="1400" i="1" dirty="0">
                <a:solidFill>
                  <a:schemeClr val="tx1"/>
                </a:solidFill>
                <a:cs typeface="+mn-cs"/>
              </a:rPr>
              <a:t>(</a:t>
            </a:r>
            <a:r>
              <a:rPr lang="en-US" sz="1400" i="1" dirty="0">
                <a:solidFill>
                  <a:schemeClr val="tx1"/>
                </a:solidFill>
                <a:cs typeface="Calibri"/>
              </a:rPr>
              <a:t>Educators can learn more about these diseases by visiting </a:t>
            </a:r>
            <a:r>
              <a:rPr lang="en-US" sz="1400" b="1" i="1" dirty="0">
                <a:solidFill>
                  <a:schemeClr val="tx1"/>
                </a:solidFill>
                <a:cs typeface="Calibri"/>
              </a:rPr>
              <a:t>https://www.cdc.gov/ticks/tickbornediseases/overview.html</a:t>
            </a:r>
            <a:r>
              <a:rPr lang="en-US" sz="1400" i="1" dirty="0">
                <a:solidFill>
                  <a:schemeClr val="tx1"/>
                </a:solidFill>
                <a:cs typeface="Calibri"/>
              </a:rPr>
              <a:t>)</a:t>
            </a:r>
          </a:p>
          <a:p>
            <a:pPr marL="194665" marR="5370" indent="-181240" algn="just">
              <a:lnSpc>
                <a:spcPct val="118100"/>
              </a:lnSpc>
              <a:spcBef>
                <a:spcPts val="106"/>
              </a:spcBef>
              <a:buFont typeface="Arial" panose="020B0604020202020204" pitchFamily="34" charset="0"/>
              <a:buChar char="•"/>
            </a:pPr>
            <a:r>
              <a:rPr lang="en-US" sz="1400" dirty="0">
                <a:solidFill>
                  <a:schemeClr val="tx1"/>
                </a:solidFill>
              </a:rPr>
              <a:t>After a tick bites you and begins to feed</a:t>
            </a:r>
            <a:r>
              <a:rPr lang="en-US" sz="1400" dirty="0">
                <a:solidFill>
                  <a:schemeClr val="tx1"/>
                </a:solidFill>
                <a:cs typeface="Source Sans Pro Light"/>
              </a:rPr>
              <a:t>, it becomes full of blood and may look like a small grape </a:t>
            </a:r>
            <a:r>
              <a:rPr lang="en-US" sz="1400" i="1" dirty="0">
                <a:solidFill>
                  <a:schemeClr val="tx1"/>
                </a:solidFill>
                <a:cs typeface="Source Sans Pro Light"/>
              </a:rPr>
              <a:t>(see Feed Time image).</a:t>
            </a:r>
            <a:r>
              <a:rPr lang="en-US" sz="1400" dirty="0">
                <a:solidFill>
                  <a:schemeClr val="tx1"/>
                </a:solidFill>
                <a:cs typeface="Source Sans Pro Light"/>
              </a:rPr>
              <a:t> </a:t>
            </a:r>
            <a:endParaRPr lang="en-US" sz="1400" dirty="0">
              <a:solidFill>
                <a:schemeClr val="tx1"/>
              </a:solidFill>
              <a:cs typeface="Calibri"/>
            </a:endParaRPr>
          </a:p>
          <a:p>
            <a:pPr marL="194665" marR="5370" indent="-181240" algn="just">
              <a:lnSpc>
                <a:spcPct val="118100"/>
              </a:lnSpc>
              <a:spcBef>
                <a:spcPts val="106"/>
              </a:spcBef>
              <a:buFont typeface="Arial" panose="020B0604020202020204" pitchFamily="34" charset="0"/>
              <a:buChar char="•"/>
            </a:pPr>
            <a:r>
              <a:rPr lang="en-US" sz="1400" dirty="0">
                <a:solidFill>
                  <a:schemeClr val="tx1"/>
                </a:solidFill>
                <a:cs typeface="Source Sans Pro Light"/>
              </a:rPr>
              <a:t>The longer they are attached, the more likely they are to pass on the germs that can make people sick. </a:t>
            </a:r>
            <a:endParaRPr lang="en-US" sz="1400" dirty="0">
              <a:solidFill>
                <a:schemeClr val="tx1"/>
              </a:solidFill>
              <a:cs typeface="Calibri"/>
            </a:endParaRPr>
          </a:p>
          <a:p>
            <a:pPr marL="677971" marR="5370" lvl="1" indent="-181240" algn="just">
              <a:lnSpc>
                <a:spcPct val="118100"/>
              </a:lnSpc>
              <a:spcBef>
                <a:spcPts val="106"/>
              </a:spcBef>
              <a:buFont typeface="Arial" panose="020B0604020202020204" pitchFamily="34" charset="0"/>
              <a:buChar char="•"/>
            </a:pPr>
            <a:r>
              <a:rPr lang="en-US" sz="1400" dirty="0">
                <a:solidFill>
                  <a:schemeClr val="tx1"/>
                </a:solidFill>
                <a:cs typeface="Source Sans Pro Light"/>
              </a:rPr>
              <a:t>You won’t </a:t>
            </a:r>
            <a:r>
              <a:rPr lang="en-US" sz="1400" i="1" dirty="0">
                <a:solidFill>
                  <a:schemeClr val="tx1"/>
                </a:solidFill>
                <a:cs typeface="Source Sans Pro Light"/>
              </a:rPr>
              <a:t>always</a:t>
            </a:r>
            <a:r>
              <a:rPr lang="en-US" sz="1400" dirty="0">
                <a:solidFill>
                  <a:schemeClr val="tx1"/>
                </a:solidFill>
                <a:cs typeface="Source Sans Pro Light"/>
              </a:rPr>
              <a:t> get sick from a tick bite</a:t>
            </a:r>
            <a:endParaRPr lang="en-US" sz="1400" dirty="0">
              <a:solidFill>
                <a:schemeClr val="tx1"/>
              </a:solidFill>
              <a:cs typeface="Calibri"/>
            </a:endParaRPr>
          </a:p>
          <a:p>
            <a:pPr marL="194665" marR="5370" indent="-181240" algn="just" defTabSz="966612">
              <a:lnSpc>
                <a:spcPct val="118100"/>
              </a:lnSpc>
              <a:spcBef>
                <a:spcPts val="106"/>
              </a:spcBef>
              <a:buFont typeface="Arial" panose="020B0604020202020204" pitchFamily="34" charset="0"/>
              <a:buChar char="•"/>
              <a:defRPr/>
            </a:pPr>
            <a:r>
              <a:rPr lang="en-US" sz="1400" dirty="0">
                <a:solidFill>
                  <a:schemeClr val="tx1"/>
                </a:solidFill>
                <a:cs typeface="Source Sans Pro Light"/>
              </a:rPr>
              <a:t>When a tick is full, it will fall off. </a:t>
            </a:r>
            <a:endParaRPr lang="en-US" sz="1400" dirty="0">
              <a:solidFill>
                <a:schemeClr val="tx1"/>
              </a:solidFill>
              <a:cs typeface="Calibri"/>
            </a:endParaRPr>
          </a:p>
          <a:p>
            <a:pPr marL="194665" marR="5370" indent="-181240" algn="just">
              <a:lnSpc>
                <a:spcPct val="118100"/>
              </a:lnSpc>
              <a:spcBef>
                <a:spcPts val="106"/>
              </a:spcBef>
              <a:buFont typeface="Arial" panose="020B0604020202020204" pitchFamily="34" charset="0"/>
              <a:buChar char="•"/>
            </a:pPr>
            <a:r>
              <a:rPr lang="en-US" sz="1400" dirty="0">
                <a:solidFill>
                  <a:schemeClr val="tx1"/>
                </a:solidFill>
                <a:cs typeface="Source Sans Pro Light"/>
              </a:rPr>
              <a:t>You will usually not feel a tick bite. </a:t>
            </a:r>
            <a:endParaRPr lang="en-US" sz="1400" dirty="0">
              <a:solidFill>
                <a:schemeClr val="tx1"/>
              </a:solidFill>
              <a:cs typeface="Calibri"/>
            </a:endParaRPr>
          </a:p>
          <a:p>
            <a:pPr marL="677971" marR="5370" lvl="1" indent="-181240" algn="just">
              <a:lnSpc>
                <a:spcPct val="118100"/>
              </a:lnSpc>
              <a:spcBef>
                <a:spcPts val="106"/>
              </a:spcBef>
              <a:buFont typeface="Arial" panose="020B0604020202020204" pitchFamily="34" charset="0"/>
              <a:buChar char="•"/>
            </a:pPr>
            <a:r>
              <a:rPr lang="en-US" sz="1400" dirty="0">
                <a:solidFill>
                  <a:schemeClr val="tx1"/>
                </a:solidFill>
                <a:cs typeface="Source Sans Pro Light"/>
              </a:rPr>
              <a:t>Tick bites can go unnoticed, which is why we’ll learn later how you can prevent tick bites and check for ticks. </a:t>
            </a:r>
          </a:p>
          <a:p>
            <a:pPr marL="677971" marR="5370" lvl="1" indent="-181240" algn="just">
              <a:lnSpc>
                <a:spcPct val="118100"/>
              </a:lnSpc>
              <a:spcBef>
                <a:spcPts val="106"/>
              </a:spcBef>
              <a:buFont typeface="Arial" panose="020B0604020202020204" pitchFamily="34" charset="0"/>
              <a:buChar char="•"/>
            </a:pPr>
            <a:endParaRPr lang="en-US" sz="1400" dirty="0">
              <a:solidFill>
                <a:schemeClr val="tx1"/>
              </a:solidFill>
              <a:cs typeface="Calibri"/>
            </a:endParaRPr>
          </a:p>
          <a:p>
            <a:pPr marL="39531" marR="5370" lvl="0" indent="0" algn="just" defTabSz="914400" rtl="0" eaLnBrk="1" fontAlgn="auto" latinLnBrk="0" hangingPunct="1">
              <a:lnSpc>
                <a:spcPct val="118100"/>
              </a:lnSpc>
              <a:spcBef>
                <a:spcPts val="106"/>
              </a:spcBef>
              <a:spcAft>
                <a:spcPts val="0"/>
              </a:spcAft>
              <a:buClrTx/>
              <a:buSzTx/>
              <a:buFont typeface="Arial" panose="020B0604020202020204" pitchFamily="34" charset="0"/>
              <a:buNone/>
              <a:tabLst/>
              <a:defRPr/>
            </a:pPr>
            <a:r>
              <a:rPr lang="en-US" sz="1800" i="1" dirty="0">
                <a:effectLst/>
                <a:latin typeface="Arial" panose="020B0604020202020204" pitchFamily="34" charset="0"/>
                <a:ea typeface="Times New Roman" panose="02020603050405020304" pitchFamily="18" charset="0"/>
                <a:cs typeface="Times New Roman" panose="02020603050405020304" pitchFamily="18" charset="0"/>
              </a:rPr>
              <a:t>[3-DP 1.1] How germs enter the body and can cause illness.</a:t>
            </a:r>
          </a:p>
          <a:p>
            <a:pPr marL="39531" marR="5370" lvl="0" indent="0" algn="just" defTabSz="914400" rtl="0" eaLnBrk="1" fontAlgn="auto" latinLnBrk="0" hangingPunct="1">
              <a:lnSpc>
                <a:spcPct val="118100"/>
              </a:lnSpc>
              <a:spcBef>
                <a:spcPts val="106"/>
              </a:spcBef>
              <a:spcAft>
                <a:spcPts val="0"/>
              </a:spcAft>
              <a:buClrTx/>
              <a:buSzTx/>
              <a:buFont typeface="Arial" panose="020B0604020202020204" pitchFamily="34" charset="0"/>
              <a:buNone/>
              <a:tabLst/>
              <a:defRPr/>
            </a:pPr>
            <a:r>
              <a:rPr lang="en-US" sz="1800" i="1" dirty="0">
                <a:effectLst/>
                <a:latin typeface="Arial" panose="020B0604020202020204" pitchFamily="34" charset="0"/>
                <a:ea typeface="Calibri" panose="020F0502020204030204" pitchFamily="34" charset="0"/>
                <a:cs typeface="Times New Roman" panose="02020603050405020304" pitchFamily="18" charset="0"/>
              </a:rPr>
              <a:t>[4-DP 5.1] Describe the final outcome of a personal health-and wellness-related decision.</a:t>
            </a: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a:p>
            <a:pPr marL="39531" marR="5370" lvl="0" indent="0" algn="just" defTabSz="914400" rtl="0" eaLnBrk="1" fontAlgn="auto" latinLnBrk="0" hangingPunct="1">
              <a:lnSpc>
                <a:spcPct val="118100"/>
              </a:lnSpc>
              <a:spcBef>
                <a:spcPts val="106"/>
              </a:spcBef>
              <a:spcAft>
                <a:spcPts val="0"/>
              </a:spcAft>
              <a:buClrTx/>
              <a:buSzTx/>
              <a:buFont typeface="Arial" panose="020B0604020202020204" pitchFamily="34" charset="0"/>
              <a:buNone/>
              <a:tabLst/>
              <a:defRPr/>
            </a:pP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a:p>
            <a:pPr marL="496731" marR="5370" lvl="1" indent="0" algn="just">
              <a:lnSpc>
                <a:spcPct val="118100"/>
              </a:lnSpc>
              <a:spcBef>
                <a:spcPts val="106"/>
              </a:spcBef>
              <a:buFont typeface="Arial" panose="020B0604020202020204" pitchFamily="34" charset="0"/>
              <a:buNone/>
            </a:pPr>
            <a:endParaRPr lang="en-US" sz="1400" dirty="0">
              <a:solidFill>
                <a:schemeClr val="tx1"/>
              </a:solidFill>
              <a:cs typeface="Calibri"/>
            </a:endParaRPr>
          </a:p>
        </p:txBody>
      </p:sp>
      <p:sp>
        <p:nvSpPr>
          <p:cNvPr id="4" name="Slide Number Placeholder 3"/>
          <p:cNvSpPr>
            <a:spLocks noGrp="1"/>
          </p:cNvSpPr>
          <p:nvPr>
            <p:ph type="sldNum" sz="quarter" idx="5"/>
          </p:nvPr>
        </p:nvSpPr>
        <p:spPr/>
        <p:txBody>
          <a:bodyPr/>
          <a:lstStyle/>
          <a:p>
            <a:fld id="{DD95B543-0236-4AEE-9F15-C7CF1150485F}" type="slidenum">
              <a:rPr lang="cs-CZ" smtClean="0"/>
              <a:t>12</a:t>
            </a:fld>
            <a:endParaRPr lang="cs-CZ"/>
          </a:p>
        </p:txBody>
      </p:sp>
    </p:spTree>
    <p:extLst>
      <p:ext uri="{BB962C8B-B14F-4D97-AF65-F5344CB8AC3E}">
        <p14:creationId xmlns:p14="http://schemas.microsoft.com/office/powerpoint/2010/main" val="15316772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What is Lyme disease?</a:t>
            </a:r>
          </a:p>
          <a:p>
            <a:pPr marL="181240" indent="-181240">
              <a:buFont typeface="Arial" panose="020B0604020202020204" pitchFamily="34" charset="0"/>
              <a:buChar char="•"/>
            </a:pPr>
            <a:r>
              <a:rPr lang="en-US" sz="1400" dirty="0"/>
              <a:t>Lyme disease is the most common disease people get from ticks.</a:t>
            </a:r>
          </a:p>
          <a:p>
            <a:pPr marL="181240" indent="-181240">
              <a:buFont typeface="Arial" panose="020B0604020202020204" pitchFamily="34" charset="0"/>
              <a:buChar char="•"/>
            </a:pPr>
            <a:r>
              <a:rPr lang="en-US" sz="1400" dirty="0"/>
              <a:t>Lyme disease is caused by a bacteria called </a:t>
            </a:r>
            <a:r>
              <a:rPr lang="en-US" sz="1400" b="1" dirty="0"/>
              <a:t>Borrelia burgdorferi</a:t>
            </a:r>
            <a:r>
              <a:rPr lang="en-US" sz="1400" dirty="0"/>
              <a:t> (bore-ELL-lee-ah berg-door-for-eye) that is spread by the blacklegged tick.</a:t>
            </a:r>
          </a:p>
          <a:p>
            <a:pPr marL="181240" indent="-181240">
              <a:buFont typeface="Arial" panose="020B0604020202020204" pitchFamily="34" charset="0"/>
              <a:buChar char="•"/>
              <a:defRPr/>
            </a:pPr>
            <a:r>
              <a:rPr lang="en-US" sz="1400" dirty="0"/>
              <a:t>Ticks that have the Lyme disease bacteria get it from feeding on the blood of an infected animal, usually a mouse. </a:t>
            </a:r>
            <a:endParaRPr lang="en-US" sz="1400" dirty="0">
              <a:cs typeface="Calibri"/>
            </a:endParaRPr>
          </a:p>
          <a:p>
            <a:pPr marL="664546" lvl="1" indent="-181240" defTabSz="966612">
              <a:buFont typeface="Arial" panose="020B0604020202020204" pitchFamily="34" charset="0"/>
              <a:buChar char="•"/>
              <a:defRPr/>
            </a:pPr>
            <a:r>
              <a:rPr lang="en-US" sz="1400" dirty="0"/>
              <a:t>But not all mice carry the bacteria, which is one reason why not all ticks can make you sick. </a:t>
            </a:r>
          </a:p>
          <a:p>
            <a:pPr defTabSz="966612">
              <a:defRPr/>
            </a:pPr>
            <a:endParaRPr lang="en-US" sz="1400" spc="-5" dirty="0">
              <a:cs typeface="Source Sans Pro Light"/>
            </a:endParaRPr>
          </a:p>
          <a:p>
            <a:pPr marL="0" marR="0" lvl="0" indent="0" algn="l" defTabSz="966612" rtl="0" eaLnBrk="1" fontAlgn="auto" latinLnBrk="0" hangingPunct="1">
              <a:lnSpc>
                <a:spcPct val="100000"/>
              </a:lnSpc>
              <a:spcBef>
                <a:spcPts val="0"/>
              </a:spcBef>
              <a:spcAft>
                <a:spcPts val="0"/>
              </a:spcAft>
              <a:buClrTx/>
              <a:buSzTx/>
              <a:buFontTx/>
              <a:buNone/>
              <a:tabLst/>
              <a:defRPr/>
            </a:pPr>
            <a:r>
              <a:rPr lang="en-US" sz="1800" i="1" dirty="0">
                <a:effectLst/>
                <a:latin typeface="Arial" panose="020B0604020202020204" pitchFamily="34" charset="0"/>
                <a:ea typeface="Calibri" panose="020F0502020204030204" pitchFamily="34" charset="0"/>
                <a:cs typeface="Times New Roman" panose="02020603050405020304" pitchFamily="18" charset="0"/>
              </a:rPr>
              <a:t>LS3.B: Variation of Traits </a:t>
            </a: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0"/>
              </a:spcAft>
              <a:buFont typeface="Arial" panose="020B0604020202020204" pitchFamily="34" charset="0"/>
              <a:buChar char="•"/>
            </a:pPr>
            <a:r>
              <a:rPr lang="en-US" sz="1800" i="1" dirty="0">
                <a:effectLst/>
                <a:latin typeface="Arial" panose="020B0604020202020204" pitchFamily="34" charset="0"/>
                <a:ea typeface="Calibri" panose="020F0502020204030204" pitchFamily="34" charset="0"/>
                <a:cs typeface="Times New Roman" panose="02020603050405020304" pitchFamily="18" charset="0"/>
              </a:rPr>
              <a:t>The environment also affects the traits that an organism develops.  (3-LS3-2)</a:t>
            </a:r>
          </a:p>
          <a:p>
            <a:pPr marL="742950" marR="0" lvl="1" indent="-285750">
              <a:lnSpc>
                <a:spcPct val="107000"/>
              </a:lnSpc>
              <a:spcBef>
                <a:spcPts val="0"/>
              </a:spcBef>
              <a:spcAft>
                <a:spcPts val="0"/>
              </a:spcAft>
              <a:buFont typeface="Arial" panose="020B0604020202020204" pitchFamily="34" charset="0"/>
              <a:buChar char="•"/>
            </a:pPr>
            <a:r>
              <a:rPr lang="en-US" sz="1800" i="1" dirty="0">
                <a:effectLst/>
                <a:latin typeface="Arial" panose="020B0604020202020204" pitchFamily="34" charset="0"/>
                <a:ea typeface="Calibri" panose="020F0502020204030204" pitchFamily="34" charset="0"/>
                <a:cs typeface="Times New Roman" panose="02020603050405020304" pitchFamily="18" charset="0"/>
              </a:rPr>
              <a:t>Elaboration: </a:t>
            </a:r>
            <a:r>
              <a:rPr lang="en-US" sz="1800" i="1" dirty="0">
                <a:effectLst/>
                <a:latin typeface="Calibri" panose="020F0502020204030204" pitchFamily="34" charset="0"/>
                <a:ea typeface="Calibri" panose="020F0502020204030204" pitchFamily="34" charset="0"/>
                <a:cs typeface="Times New Roman" panose="02020603050405020304" pitchFamily="18" charset="0"/>
              </a:rPr>
              <a:t>Lyme disease bacteria in a tick is caused by presence of bacteria in host. If the animal hosts that the tick feeds on do not have B. burgdorferi, the tick will not get it.</a:t>
            </a:r>
          </a:p>
          <a:p>
            <a:pPr defTabSz="966612">
              <a:defRPr/>
            </a:pPr>
            <a:r>
              <a:rPr lang="en-US" sz="1400" i="1" spc="-5" dirty="0">
                <a:cs typeface="Source Sans Pro Light"/>
              </a:rPr>
              <a:t>Cross-cutting concept:</a:t>
            </a:r>
          </a:p>
          <a:p>
            <a:pPr marL="285750" indent="-285750" defTabSz="966612">
              <a:buFont typeface="Arial" panose="020B0604020202020204" pitchFamily="34" charset="0"/>
              <a:buChar char="•"/>
              <a:defRPr/>
            </a:pPr>
            <a:r>
              <a:rPr lang="en-US" sz="1400" i="1" spc="-5" dirty="0">
                <a:cs typeface="Source Sans Pro Light"/>
              </a:rPr>
              <a:t>Cause and Effect. Ticks that previously fed on an infected animal, such as an infected mouse, can potentially spread the germs to other animals.</a:t>
            </a:r>
          </a:p>
          <a:p>
            <a:pPr marL="285750" indent="-285750" defTabSz="966612">
              <a:buFont typeface="Arial" panose="020B0604020202020204" pitchFamily="34" charset="0"/>
              <a:buChar char="•"/>
              <a:defRPr/>
            </a:pPr>
            <a:endParaRPr lang="en-US" sz="1400" i="1" spc="-5" dirty="0">
              <a:cs typeface="Source Sans Pro Light"/>
            </a:endParaRPr>
          </a:p>
          <a:p>
            <a:pPr marL="0" marR="0" lvl="0" indent="0" algn="l" defTabSz="966612"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800" i="1" dirty="0">
                <a:effectLst/>
                <a:latin typeface="Arial" panose="020B0604020202020204" pitchFamily="34" charset="0"/>
                <a:ea typeface="Times New Roman" panose="02020603050405020304" pitchFamily="18" charset="0"/>
                <a:cs typeface="Times New Roman" panose="02020603050405020304" pitchFamily="18" charset="0"/>
              </a:rPr>
              <a:t>3-DP 1.1 How germs enter the body and can cause illness.</a:t>
            </a: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a:p>
            <a:pPr marL="0" indent="0" defTabSz="966612">
              <a:buFont typeface="Arial" panose="020B0604020202020204" pitchFamily="34" charset="0"/>
              <a:buNone/>
              <a:defRPr/>
            </a:pPr>
            <a:endParaRPr lang="en-US" sz="1400" i="1" spc="-5" dirty="0">
              <a:cs typeface="Source Sans Pro Light"/>
            </a:endParaRPr>
          </a:p>
        </p:txBody>
      </p:sp>
      <p:sp>
        <p:nvSpPr>
          <p:cNvPr id="4" name="Slide Number Placeholder 3"/>
          <p:cNvSpPr>
            <a:spLocks noGrp="1"/>
          </p:cNvSpPr>
          <p:nvPr>
            <p:ph type="sldNum" sz="quarter" idx="5"/>
          </p:nvPr>
        </p:nvSpPr>
        <p:spPr/>
        <p:txBody>
          <a:bodyPr/>
          <a:lstStyle/>
          <a:p>
            <a:fld id="{DD95B543-0236-4AEE-9F15-C7CF1150485F}" type="slidenum">
              <a:rPr lang="cs-CZ" smtClean="0"/>
              <a:t>13</a:t>
            </a:fld>
            <a:endParaRPr lang="cs-CZ"/>
          </a:p>
        </p:txBody>
      </p:sp>
    </p:spTree>
    <p:extLst>
      <p:ext uri="{BB962C8B-B14F-4D97-AF65-F5344CB8AC3E}">
        <p14:creationId xmlns:p14="http://schemas.microsoft.com/office/powerpoint/2010/main" val="2361503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solidFill>
                  <a:schemeClr val="tx1"/>
                </a:solidFill>
              </a:rPr>
              <a:t>How will I know if I have Lyme disease?</a:t>
            </a:r>
          </a:p>
          <a:p>
            <a:pPr marL="181240" indent="-181240" defTabSz="966612">
              <a:buFont typeface="Arial" panose="020B0604020202020204" pitchFamily="34" charset="0"/>
              <a:buChar char="•"/>
              <a:defRPr/>
            </a:pPr>
            <a:r>
              <a:rPr lang="en-US" sz="1400" dirty="0">
                <a:solidFill>
                  <a:schemeClr val="tx1"/>
                </a:solidFill>
              </a:rPr>
              <a:t>Many people who have Lyme disease develop a bulls-eye or target shaped rash. </a:t>
            </a:r>
          </a:p>
          <a:p>
            <a:pPr marL="664546" lvl="1" indent="-181240" defTabSz="966612">
              <a:buFont typeface="Arial" panose="020B0604020202020204" pitchFamily="34" charset="0"/>
              <a:buChar char="•"/>
              <a:defRPr/>
            </a:pPr>
            <a:r>
              <a:rPr lang="en-US" sz="1400" b="1" dirty="0">
                <a:solidFill>
                  <a:schemeClr val="tx1"/>
                </a:solidFill>
              </a:rPr>
              <a:t>However, not everyone gets the rash.</a:t>
            </a:r>
          </a:p>
          <a:p>
            <a:pPr marL="181240" indent="-181240">
              <a:buFont typeface="Arial" panose="020B0604020202020204" pitchFamily="34" charset="0"/>
              <a:buChar char="•"/>
            </a:pPr>
            <a:r>
              <a:rPr lang="en-US" sz="1400" dirty="0">
                <a:solidFill>
                  <a:schemeClr val="tx1"/>
                </a:solidFill>
              </a:rPr>
              <a:t>If you get sick from a tick bite, you may also get:</a:t>
            </a:r>
          </a:p>
          <a:p>
            <a:pPr marL="664546" lvl="1" indent="-181240">
              <a:buFont typeface="Arial" panose="020B0604020202020204" pitchFamily="34" charset="0"/>
              <a:buChar char="•"/>
            </a:pPr>
            <a:r>
              <a:rPr lang="en-US" sz="1400" dirty="0">
                <a:solidFill>
                  <a:schemeClr val="tx1"/>
                </a:solidFill>
              </a:rPr>
              <a:t>Sore muscles</a:t>
            </a:r>
          </a:p>
          <a:p>
            <a:pPr marL="664546" lvl="1" indent="-181240">
              <a:buFont typeface="Arial" panose="020B0604020202020204" pitchFamily="34" charset="0"/>
              <a:buChar char="•"/>
            </a:pPr>
            <a:r>
              <a:rPr lang="en-US" sz="1400" dirty="0">
                <a:solidFill>
                  <a:schemeClr val="tx1"/>
                </a:solidFill>
              </a:rPr>
              <a:t>Very tired</a:t>
            </a:r>
          </a:p>
          <a:p>
            <a:pPr marL="664546" lvl="1" indent="-181240">
              <a:buFont typeface="Arial" panose="020B0604020202020204" pitchFamily="34" charset="0"/>
              <a:buChar char="•"/>
            </a:pPr>
            <a:r>
              <a:rPr lang="en-US" sz="1400" dirty="0">
                <a:solidFill>
                  <a:schemeClr val="tx1"/>
                </a:solidFill>
              </a:rPr>
              <a:t>Fever or chills</a:t>
            </a:r>
          </a:p>
          <a:p>
            <a:pPr marL="664546" lvl="1" indent="-181240">
              <a:buFont typeface="Arial" panose="020B0604020202020204" pitchFamily="34" charset="0"/>
              <a:buChar char="•"/>
            </a:pPr>
            <a:r>
              <a:rPr lang="en-US" sz="1400" dirty="0">
                <a:solidFill>
                  <a:schemeClr val="tx1"/>
                </a:solidFill>
              </a:rPr>
              <a:t>Headache</a:t>
            </a:r>
          </a:p>
          <a:p>
            <a:pPr marL="181240" indent="-181240" defTabSz="966612">
              <a:buFont typeface="Arial" panose="020B0604020202020204" pitchFamily="34" charset="0"/>
              <a:buChar char="•"/>
              <a:defRPr/>
            </a:pPr>
            <a:r>
              <a:rPr lang="en-US" sz="1400" dirty="0">
                <a:solidFill>
                  <a:schemeClr val="tx1"/>
                </a:solidFill>
              </a:rPr>
              <a:t>If you’ve been in a place where ticks live and don’t feel well, tell an adult. They’ll speak to a doctor to see if you need medicine. </a:t>
            </a:r>
          </a:p>
          <a:p>
            <a:pPr marL="181240" indent="-181240" defTabSz="966612">
              <a:buFont typeface="Arial" panose="020B0604020202020204" pitchFamily="34" charset="0"/>
              <a:buChar char="•"/>
              <a:defRPr/>
            </a:pPr>
            <a:r>
              <a:rPr lang="en-US" sz="1400" b="1" dirty="0">
                <a:solidFill>
                  <a:schemeClr val="tx1"/>
                </a:solidFill>
              </a:rPr>
              <a:t>Many other illnesses, including other diseases spread by ticks, may also have similar symptoms, which is why it’s important to talk to a doctor.</a:t>
            </a:r>
            <a:endParaRPr lang="en-US" sz="1400" dirty="0">
              <a:solidFill>
                <a:schemeClr val="tx1"/>
              </a:solidFill>
            </a:endParaRPr>
          </a:p>
        </p:txBody>
      </p:sp>
      <p:sp>
        <p:nvSpPr>
          <p:cNvPr id="4" name="Slide Number Placeholder 3"/>
          <p:cNvSpPr>
            <a:spLocks noGrp="1"/>
          </p:cNvSpPr>
          <p:nvPr>
            <p:ph type="sldNum" sz="quarter" idx="5"/>
          </p:nvPr>
        </p:nvSpPr>
        <p:spPr/>
        <p:txBody>
          <a:bodyPr/>
          <a:lstStyle/>
          <a:p>
            <a:fld id="{DD95B543-0236-4AEE-9F15-C7CF1150485F}" type="slidenum">
              <a:rPr lang="cs-CZ" smtClean="0"/>
              <a:t>14</a:t>
            </a:fld>
            <a:endParaRPr lang="cs-CZ"/>
          </a:p>
        </p:txBody>
      </p:sp>
    </p:spTree>
    <p:extLst>
      <p:ext uri="{BB962C8B-B14F-4D97-AF65-F5344CB8AC3E}">
        <p14:creationId xmlns:p14="http://schemas.microsoft.com/office/powerpoint/2010/main" val="4424761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4252" marR="5370">
              <a:lnSpc>
                <a:spcPct val="90000"/>
              </a:lnSpc>
              <a:spcBef>
                <a:spcPts val="106"/>
              </a:spcBef>
            </a:pPr>
            <a:r>
              <a:rPr lang="en-US" sz="1400" b="1" dirty="0">
                <a:solidFill>
                  <a:schemeClr val="tx1"/>
                </a:solidFill>
                <a:latin typeface="+mn-lt"/>
                <a:cs typeface="Arial"/>
              </a:rPr>
              <a:t>When in tick habitat:</a:t>
            </a:r>
          </a:p>
          <a:p>
            <a:pPr marL="375905" marR="5370" indent="-241653">
              <a:lnSpc>
                <a:spcPct val="90000"/>
              </a:lnSpc>
              <a:spcBef>
                <a:spcPts val="106"/>
              </a:spcBef>
              <a:buFont typeface="Arial" panose="020B0604020202020204" pitchFamily="34" charset="0"/>
              <a:buChar char="•"/>
            </a:pPr>
            <a:r>
              <a:rPr lang="en-US" sz="1400" dirty="0">
                <a:solidFill>
                  <a:schemeClr val="tx1"/>
                </a:solidFill>
                <a:latin typeface="+mn-lt"/>
                <a:cs typeface="Arial"/>
              </a:rPr>
              <a:t>Wear repellent that can repel ticks.</a:t>
            </a:r>
          </a:p>
          <a:p>
            <a:pPr marL="859211" marR="5370" lvl="1" indent="-241653">
              <a:lnSpc>
                <a:spcPct val="90000"/>
              </a:lnSpc>
              <a:spcBef>
                <a:spcPts val="106"/>
              </a:spcBef>
              <a:buFont typeface="Arial" panose="020B0604020202020204" pitchFamily="34" charset="0"/>
              <a:buChar char="•"/>
            </a:pPr>
            <a:r>
              <a:rPr lang="en-US" sz="1400" dirty="0">
                <a:solidFill>
                  <a:schemeClr val="tx1"/>
                </a:solidFill>
                <a:latin typeface="+mn-lt"/>
                <a:cs typeface="Arial"/>
              </a:rPr>
              <a:t>Tick repellent will help repel mosquitoes too.</a:t>
            </a:r>
          </a:p>
          <a:p>
            <a:pPr marL="375905" marR="5370" indent="-241653">
              <a:lnSpc>
                <a:spcPct val="90000"/>
              </a:lnSpc>
              <a:spcBef>
                <a:spcPts val="106"/>
              </a:spcBef>
              <a:buFont typeface="Arial" panose="020B0604020202020204" pitchFamily="34" charset="0"/>
              <a:buChar char="•"/>
            </a:pPr>
            <a:r>
              <a:rPr lang="en-US" sz="1400" dirty="0">
                <a:solidFill>
                  <a:schemeClr val="tx1"/>
                </a:solidFill>
                <a:latin typeface="+mn-lt"/>
                <a:cs typeface="Arial"/>
              </a:rPr>
              <a:t>Wear long pants and tuck them into your socks.</a:t>
            </a:r>
          </a:p>
          <a:p>
            <a:pPr marL="375905" marR="5370" indent="-241653">
              <a:lnSpc>
                <a:spcPct val="90000"/>
              </a:lnSpc>
              <a:spcBef>
                <a:spcPts val="106"/>
              </a:spcBef>
              <a:buFont typeface="Arial" panose="020B0604020202020204" pitchFamily="34" charset="0"/>
              <a:buChar char="•"/>
            </a:pPr>
            <a:r>
              <a:rPr lang="en-US" sz="1400" dirty="0">
                <a:solidFill>
                  <a:schemeClr val="tx1"/>
                </a:solidFill>
                <a:latin typeface="+mn-lt"/>
                <a:cs typeface="Arial"/>
              </a:rPr>
              <a:t>Wear light-colored clothing to see any crawling ticks</a:t>
            </a:r>
          </a:p>
          <a:p>
            <a:pPr marL="859211" marR="5370" lvl="1" indent="-241653">
              <a:lnSpc>
                <a:spcPct val="90000"/>
              </a:lnSpc>
              <a:spcBef>
                <a:spcPts val="106"/>
              </a:spcBef>
              <a:buFont typeface="Arial" panose="020B0604020202020204" pitchFamily="34" charset="0"/>
              <a:buChar char="•"/>
            </a:pPr>
            <a:r>
              <a:rPr lang="en-US" sz="1400" dirty="0">
                <a:solidFill>
                  <a:schemeClr val="tx1"/>
                </a:solidFill>
                <a:latin typeface="+mn-lt"/>
                <a:cs typeface="Arial"/>
              </a:rPr>
              <a:t>If there is a tick crawling on you, brush it off right away.</a:t>
            </a:r>
          </a:p>
          <a:p>
            <a:pPr marL="13425" marR="5370" algn="just">
              <a:lnSpc>
                <a:spcPct val="118100"/>
              </a:lnSpc>
              <a:spcBef>
                <a:spcPts val="106"/>
              </a:spcBef>
            </a:pPr>
            <a:endParaRPr lang="en-US" sz="1400" dirty="0">
              <a:solidFill>
                <a:schemeClr val="tx1"/>
              </a:solidFill>
              <a:latin typeface="+mn-lt"/>
              <a:cs typeface="Source Sans Pro Light"/>
            </a:endParaRPr>
          </a:p>
          <a:p>
            <a:pPr marL="0" marR="0" lvl="0" indent="0">
              <a:lnSpc>
                <a:spcPct val="107000"/>
              </a:lnSpc>
              <a:spcBef>
                <a:spcPts val="0"/>
              </a:spcBef>
              <a:spcAft>
                <a:spcPts val="0"/>
              </a:spcAft>
              <a:buFontTx/>
              <a:buNone/>
            </a:pPr>
            <a:r>
              <a:rPr lang="en-US" sz="1800" i="1" kern="100" dirty="0">
                <a:effectLst/>
                <a:latin typeface="Calibri" panose="020F0502020204030204" pitchFamily="34" charset="0"/>
                <a:ea typeface="DengXian" panose="02010600030101010101" pitchFamily="2" charset="-122"/>
                <a:cs typeface="Times New Roman" panose="02020603050405020304" pitchFamily="18" charset="0"/>
              </a:rPr>
              <a:t>[3-DP 1.2] Ways to prevent illness.</a:t>
            </a:r>
          </a:p>
          <a:p>
            <a:pPr marL="13425" marR="5370" algn="just">
              <a:lnSpc>
                <a:spcPct val="118100"/>
              </a:lnSpc>
              <a:spcBef>
                <a:spcPts val="106"/>
              </a:spcBef>
            </a:pPr>
            <a:endParaRPr lang="en-US" sz="1400" dirty="0">
              <a:solidFill>
                <a:schemeClr val="tx1"/>
              </a:solidFill>
              <a:latin typeface="+mn-lt"/>
              <a:cs typeface="Source Sans Pro Light"/>
            </a:endParaRPr>
          </a:p>
        </p:txBody>
      </p:sp>
      <p:sp>
        <p:nvSpPr>
          <p:cNvPr id="4" name="Slide Number Placeholder 3"/>
          <p:cNvSpPr>
            <a:spLocks noGrp="1"/>
          </p:cNvSpPr>
          <p:nvPr>
            <p:ph type="sldNum" sz="quarter" idx="5"/>
          </p:nvPr>
        </p:nvSpPr>
        <p:spPr/>
        <p:txBody>
          <a:bodyPr/>
          <a:lstStyle/>
          <a:p>
            <a:fld id="{DD95B543-0236-4AEE-9F15-C7CF1150485F}" type="slidenum">
              <a:rPr lang="cs-CZ" smtClean="0"/>
              <a:t>15</a:t>
            </a:fld>
            <a:endParaRPr lang="cs-CZ"/>
          </a:p>
        </p:txBody>
      </p:sp>
    </p:spTree>
    <p:extLst>
      <p:ext uri="{BB962C8B-B14F-4D97-AF65-F5344CB8AC3E}">
        <p14:creationId xmlns:p14="http://schemas.microsoft.com/office/powerpoint/2010/main" val="42835700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4252" marR="5370">
              <a:lnSpc>
                <a:spcPct val="90000"/>
              </a:lnSpc>
              <a:spcBef>
                <a:spcPts val="106"/>
              </a:spcBef>
            </a:pPr>
            <a:r>
              <a:rPr lang="en-US" sz="1400" b="1" dirty="0">
                <a:solidFill>
                  <a:schemeClr val="tx1"/>
                </a:solidFill>
                <a:latin typeface="+mn-lt"/>
                <a:cs typeface="Arial" panose="020B0604020202020204" pitchFamily="34" charset="0"/>
              </a:rPr>
              <a:t>When in tick habitat (continued):</a:t>
            </a:r>
            <a:endParaRPr lang="en-US" sz="1400" dirty="0">
              <a:solidFill>
                <a:schemeClr val="tx1"/>
              </a:solidFill>
              <a:latin typeface="+mn-lt"/>
              <a:cs typeface="Arial" panose="020B0604020202020204" pitchFamily="34" charset="0"/>
            </a:endParaRPr>
          </a:p>
          <a:p>
            <a:pPr marL="375905" marR="5370" indent="-241653">
              <a:lnSpc>
                <a:spcPct val="90000"/>
              </a:lnSpc>
              <a:spcBef>
                <a:spcPts val="106"/>
              </a:spcBef>
              <a:buFont typeface="Arial" panose="020B0604020202020204" pitchFamily="34" charset="0"/>
              <a:buChar char="•"/>
            </a:pPr>
            <a:r>
              <a:rPr lang="en-US" sz="1400" dirty="0">
                <a:solidFill>
                  <a:schemeClr val="tx1"/>
                </a:solidFill>
                <a:latin typeface="+mn-lt"/>
                <a:cs typeface="Arial" panose="020B0604020202020204" pitchFamily="34" charset="0"/>
              </a:rPr>
              <a:t>Avoid tall grass, bushes, and piles of dead leaves.</a:t>
            </a:r>
          </a:p>
          <a:p>
            <a:pPr marL="375905" marR="5370" indent="-241653">
              <a:lnSpc>
                <a:spcPct val="90000"/>
              </a:lnSpc>
              <a:spcBef>
                <a:spcPts val="106"/>
              </a:spcBef>
              <a:buFont typeface="Arial" panose="020B0604020202020204" pitchFamily="34" charset="0"/>
              <a:buChar char="•"/>
            </a:pPr>
            <a:r>
              <a:rPr lang="en-US" sz="1400" dirty="0">
                <a:solidFill>
                  <a:schemeClr val="tx1"/>
                </a:solidFill>
                <a:latin typeface="+mn-lt"/>
                <a:cs typeface="Arial" panose="020B0604020202020204" pitchFamily="34" charset="0"/>
              </a:rPr>
              <a:t>If hiking, stay in the center of clear paths.</a:t>
            </a:r>
          </a:p>
          <a:p>
            <a:endParaRPr lang="en-US" sz="1400" dirty="0">
              <a:solidFill>
                <a:schemeClr val="tx1"/>
              </a:solidFill>
              <a:latin typeface="+mn-lt"/>
              <a:cs typeface="Source Sans Pro Light"/>
            </a:endParaRPr>
          </a:p>
        </p:txBody>
      </p:sp>
      <p:sp>
        <p:nvSpPr>
          <p:cNvPr id="4" name="Slide Number Placeholder 3"/>
          <p:cNvSpPr>
            <a:spLocks noGrp="1"/>
          </p:cNvSpPr>
          <p:nvPr>
            <p:ph type="sldNum" sz="quarter" idx="5"/>
          </p:nvPr>
        </p:nvSpPr>
        <p:spPr/>
        <p:txBody>
          <a:bodyPr/>
          <a:lstStyle/>
          <a:p>
            <a:fld id="{DD95B543-0236-4AEE-9F15-C7CF1150485F}" type="slidenum">
              <a:rPr lang="cs-CZ" smtClean="0"/>
              <a:t>16</a:t>
            </a:fld>
            <a:endParaRPr lang="cs-CZ"/>
          </a:p>
        </p:txBody>
      </p:sp>
    </p:spTree>
    <p:extLst>
      <p:ext uri="{BB962C8B-B14F-4D97-AF65-F5344CB8AC3E}">
        <p14:creationId xmlns:p14="http://schemas.microsoft.com/office/powerpoint/2010/main" val="13574109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5370">
              <a:lnSpc>
                <a:spcPct val="90000"/>
              </a:lnSpc>
              <a:spcBef>
                <a:spcPts val="106"/>
              </a:spcBef>
            </a:pPr>
            <a:r>
              <a:rPr lang="en-US" sz="1400" b="1" dirty="0">
                <a:solidFill>
                  <a:schemeClr val="tx1"/>
                </a:solidFill>
                <a:latin typeface="+mn-lt"/>
                <a:cs typeface="Arial" panose="020B0604020202020204" pitchFamily="34" charset="0"/>
              </a:rPr>
              <a:t>After returning home: </a:t>
            </a:r>
          </a:p>
          <a:p>
            <a:pPr marL="375905" marR="5370" indent="-241653">
              <a:lnSpc>
                <a:spcPct val="90000"/>
              </a:lnSpc>
              <a:spcBef>
                <a:spcPts val="106"/>
              </a:spcBef>
              <a:buFont typeface="Arial" panose="020B0604020202020204" pitchFamily="34" charset="0"/>
              <a:buChar char="•"/>
            </a:pPr>
            <a:r>
              <a:rPr lang="en-US" sz="1400" dirty="0">
                <a:solidFill>
                  <a:schemeClr val="tx1"/>
                </a:solidFill>
                <a:latin typeface="+mn-lt"/>
                <a:cs typeface="Arial" panose="020B0604020202020204" pitchFamily="34" charset="0"/>
              </a:rPr>
              <a:t>Take a shower or bath soon after coming indoors.</a:t>
            </a:r>
          </a:p>
          <a:p>
            <a:pPr marL="375905" marR="5370" indent="-241653">
              <a:lnSpc>
                <a:spcPct val="90000"/>
              </a:lnSpc>
              <a:spcBef>
                <a:spcPts val="106"/>
              </a:spcBef>
              <a:buFont typeface="Arial" panose="020B0604020202020204" pitchFamily="34" charset="0"/>
              <a:buChar char="•"/>
            </a:pPr>
            <a:r>
              <a:rPr lang="en-US" sz="1400" dirty="0">
                <a:solidFill>
                  <a:schemeClr val="tx1"/>
                </a:solidFill>
                <a:latin typeface="+mn-lt"/>
                <a:cs typeface="Arial" panose="020B0604020202020204" pitchFamily="34" charset="0"/>
              </a:rPr>
              <a:t>Do a tick check on yourself and pets.</a:t>
            </a:r>
          </a:p>
          <a:p>
            <a:pPr marL="375905" marR="5370" indent="-241653">
              <a:lnSpc>
                <a:spcPct val="90000"/>
              </a:lnSpc>
              <a:spcBef>
                <a:spcPts val="106"/>
              </a:spcBef>
              <a:buFont typeface="Arial" panose="020B0604020202020204" pitchFamily="34" charset="0"/>
              <a:buChar char="•"/>
            </a:pPr>
            <a:r>
              <a:rPr lang="en-US" sz="1400" dirty="0">
                <a:solidFill>
                  <a:schemeClr val="tx1"/>
                </a:solidFill>
                <a:latin typeface="+mn-lt"/>
                <a:cs typeface="Arial"/>
              </a:rPr>
              <a:t>Ask an adult to help remove any ticks that you may find.</a:t>
            </a:r>
          </a:p>
          <a:p>
            <a:pPr marL="0" marR="0" lvl="0" indent="0">
              <a:lnSpc>
                <a:spcPct val="107000"/>
              </a:lnSpc>
              <a:spcBef>
                <a:spcPts val="0"/>
              </a:spcBef>
              <a:spcAft>
                <a:spcPts val="0"/>
              </a:spcAft>
              <a:buFontTx/>
              <a:buNone/>
            </a:pPr>
            <a:endParaRPr lang="en-US" sz="1400" i="1" kern="100" dirty="0">
              <a:effectLst/>
              <a:latin typeface="Calibri" panose="020F0502020204030204" pitchFamily="34" charset="0"/>
              <a:ea typeface="DengXian" panose="02010600030101010101" pitchFamily="2" charset="-122"/>
              <a:cs typeface="Times New Roman" panose="02020603050405020304" pitchFamily="18" charset="0"/>
            </a:endParaRPr>
          </a:p>
          <a:p>
            <a:endParaRPr lang="en-US" sz="1400" dirty="0">
              <a:solidFill>
                <a:schemeClr val="tx1"/>
              </a:solidFill>
              <a:latin typeface="+mn-lt"/>
              <a:cs typeface="Source Sans Pro Light"/>
            </a:endParaRPr>
          </a:p>
        </p:txBody>
      </p:sp>
      <p:sp>
        <p:nvSpPr>
          <p:cNvPr id="4" name="Slide Number Placeholder 3"/>
          <p:cNvSpPr>
            <a:spLocks noGrp="1"/>
          </p:cNvSpPr>
          <p:nvPr>
            <p:ph type="sldNum" sz="quarter" idx="5"/>
          </p:nvPr>
        </p:nvSpPr>
        <p:spPr/>
        <p:txBody>
          <a:bodyPr/>
          <a:lstStyle/>
          <a:p>
            <a:fld id="{DD95B543-0236-4AEE-9F15-C7CF1150485F}" type="slidenum">
              <a:rPr lang="cs-CZ" smtClean="0"/>
              <a:t>17</a:t>
            </a:fld>
            <a:endParaRPr lang="cs-CZ"/>
          </a:p>
        </p:txBody>
      </p:sp>
    </p:spTree>
    <p:extLst>
      <p:ext uri="{BB962C8B-B14F-4D97-AF65-F5344CB8AC3E}">
        <p14:creationId xmlns:p14="http://schemas.microsoft.com/office/powerpoint/2010/main" val="25503308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solidFill>
                  <a:schemeClr val="tx1"/>
                </a:solidFill>
                <a:latin typeface="+mn-lt"/>
                <a:cs typeface="Calibri"/>
              </a:rPr>
              <a:t>Do a Tick Check:</a:t>
            </a:r>
          </a:p>
          <a:p>
            <a:pPr marL="181240" indent="-181240">
              <a:buFont typeface="Arial" panose="020B0604020202020204" pitchFamily="34" charset="0"/>
              <a:buChar char="•"/>
            </a:pPr>
            <a:r>
              <a:rPr lang="en-US" sz="1400" spc="-16" dirty="0">
                <a:solidFill>
                  <a:schemeClr val="tx1"/>
                </a:solidFill>
                <a:latin typeface="+mn-lt"/>
                <a:cs typeface="Arial"/>
              </a:rPr>
              <a:t>Carefully inspect your body, feeling for any bumps or noticing any unusual marks. </a:t>
            </a:r>
          </a:p>
          <a:p>
            <a:pPr marL="664546" lvl="1" indent="-181240">
              <a:buFont typeface="Arial" panose="020B0604020202020204" pitchFamily="34" charset="0"/>
              <a:buChar char="•"/>
            </a:pPr>
            <a:r>
              <a:rPr lang="en-US" sz="1400" spc="-16" dirty="0">
                <a:solidFill>
                  <a:schemeClr val="tx1"/>
                </a:solidFill>
                <a:latin typeface="+mn-lt"/>
                <a:cs typeface="Arial"/>
              </a:rPr>
              <a:t>Remember, ticks are tiny and easy to miss!</a:t>
            </a:r>
          </a:p>
          <a:p>
            <a:pPr marL="194665" marR="5370" indent="-181240">
              <a:lnSpc>
                <a:spcPct val="118100"/>
              </a:lnSpc>
              <a:buFont typeface="Arial" panose="020B0604020202020204" pitchFamily="34" charset="0"/>
              <a:buChar char="•"/>
            </a:pPr>
            <a:r>
              <a:rPr lang="en-US" sz="1400" dirty="0">
                <a:solidFill>
                  <a:schemeClr val="tx1"/>
                </a:solidFill>
                <a:latin typeface="+mn-lt"/>
                <a:cs typeface="Arial"/>
              </a:rPr>
              <a:t>Ask a parent to check for ticks on you, especially in places that are hard to see. </a:t>
            </a:r>
          </a:p>
          <a:p>
            <a:pPr marL="194665" marR="5370" indent="-181240">
              <a:lnSpc>
                <a:spcPct val="118100"/>
              </a:lnSpc>
              <a:buFont typeface="Arial" panose="020B0604020202020204" pitchFamily="34" charset="0"/>
              <a:buChar char="•"/>
            </a:pPr>
            <a:r>
              <a:rPr lang="en-US" sz="1400" dirty="0">
                <a:solidFill>
                  <a:schemeClr val="tx1"/>
                </a:solidFill>
                <a:latin typeface="+mn-lt"/>
                <a:cs typeface="Arial"/>
              </a:rPr>
              <a:t>If you find a tick, ask an adult to help you remove it. </a:t>
            </a:r>
          </a:p>
          <a:p>
            <a:pPr marL="194665" marR="5370" indent="-181240">
              <a:lnSpc>
                <a:spcPct val="118100"/>
              </a:lnSpc>
              <a:buFont typeface="Arial" panose="020B0604020202020204" pitchFamily="34" charset="0"/>
              <a:buChar char="•"/>
            </a:pPr>
            <a:endParaRPr lang="en-US" sz="1400" dirty="0">
              <a:solidFill>
                <a:schemeClr val="tx1"/>
              </a:solidFill>
              <a:latin typeface="+mn-lt"/>
              <a:cs typeface="Arial"/>
            </a:endParaRPr>
          </a:p>
          <a:p>
            <a:pPr marL="13425" marR="5370">
              <a:lnSpc>
                <a:spcPct val="118100"/>
              </a:lnSpc>
            </a:pPr>
            <a:r>
              <a:rPr lang="en-US" sz="1400" i="1" dirty="0">
                <a:solidFill>
                  <a:schemeClr val="tx1"/>
                </a:solidFill>
                <a:latin typeface="+mn-lt"/>
                <a:cs typeface="Arial"/>
              </a:rPr>
              <a:t>Model a tick check on your self and have the class stand up and follow along.</a:t>
            </a:r>
          </a:p>
          <a:p>
            <a:pPr marL="315491" marR="5370" indent="-302066" defTabSz="966612">
              <a:lnSpc>
                <a:spcPct val="118100"/>
              </a:lnSpc>
              <a:buFont typeface="Arial" panose="020B0604020202020204" pitchFamily="34" charset="0"/>
              <a:buChar char="•"/>
              <a:defRPr/>
            </a:pPr>
            <a:r>
              <a:rPr lang="en-US" sz="1400" i="1" dirty="0">
                <a:solidFill>
                  <a:schemeClr val="tx1"/>
                </a:solidFill>
                <a:latin typeface="+mn-lt"/>
                <a:ea typeface="Calibri" panose="020F0502020204030204" pitchFamily="34" charset="0"/>
                <a:cs typeface="Times New Roman" panose="02020603050405020304" pitchFamily="18" charset="0"/>
              </a:rPr>
              <a:t>Have everyone carefully feel their bodies for any odd bumps that might potentially be a tick. </a:t>
            </a:r>
          </a:p>
          <a:p>
            <a:pPr marL="315491" marR="5370" indent="-302066" defTabSz="966612">
              <a:lnSpc>
                <a:spcPct val="118100"/>
              </a:lnSpc>
              <a:buFont typeface="Arial" panose="020B0604020202020204" pitchFamily="34" charset="0"/>
              <a:buChar char="•"/>
              <a:defRPr/>
            </a:pPr>
            <a:r>
              <a:rPr lang="en-US" sz="1400" i="1" dirty="0">
                <a:solidFill>
                  <a:schemeClr val="tx1"/>
                </a:solidFill>
                <a:latin typeface="+mn-lt"/>
                <a:ea typeface="Calibri" panose="020F0502020204030204" pitchFamily="34" charset="0"/>
                <a:cs typeface="Times New Roman" panose="02020603050405020304" pitchFamily="18" charset="0"/>
              </a:rPr>
              <a:t>Work carefully and slowly from top to bottom, starting with the hairline and checking in all joint areas and skin folds. </a:t>
            </a:r>
          </a:p>
          <a:p>
            <a:pPr marL="315491" marR="5370" indent="-302066" defTabSz="966612">
              <a:lnSpc>
                <a:spcPct val="118100"/>
              </a:lnSpc>
              <a:buFont typeface="Arial" panose="020B0604020202020204" pitchFamily="34" charset="0"/>
              <a:buChar char="•"/>
              <a:defRPr/>
            </a:pPr>
            <a:r>
              <a:rPr lang="en-US" sz="1400" i="1" dirty="0">
                <a:solidFill>
                  <a:schemeClr val="tx1"/>
                </a:solidFill>
                <a:latin typeface="+mn-lt"/>
                <a:ea typeface="Calibri" panose="020F0502020204030204" pitchFamily="34" charset="0"/>
                <a:cs typeface="Times New Roman" panose="02020603050405020304" pitchFamily="18" charset="0"/>
              </a:rPr>
              <a:t>Inform students that going to the bathroom or taking a shower or bath is a great time to check for ticks between the legs and other parts of the body.</a:t>
            </a:r>
          </a:p>
          <a:p>
            <a:pPr marL="13425" marR="5370">
              <a:lnSpc>
                <a:spcPct val="118100"/>
              </a:lnSpc>
            </a:pPr>
            <a:endParaRPr lang="en-US" sz="1400" i="1" dirty="0">
              <a:solidFill>
                <a:schemeClr val="tx1"/>
              </a:solidFill>
              <a:latin typeface="+mn-lt"/>
              <a:cs typeface="Arial"/>
            </a:endParaRPr>
          </a:p>
          <a:p>
            <a:pPr marL="13425" marR="5370" lvl="0" indent="0" algn="l" defTabSz="914400" rtl="0" eaLnBrk="1" fontAlgn="auto" latinLnBrk="0" hangingPunct="1">
              <a:lnSpc>
                <a:spcPct val="118100"/>
              </a:lnSpc>
              <a:spcBef>
                <a:spcPts val="0"/>
              </a:spcBef>
              <a:spcAft>
                <a:spcPts val="0"/>
              </a:spcAft>
              <a:buClrTx/>
              <a:buSzTx/>
              <a:buFontTx/>
              <a:buNone/>
              <a:tabLst/>
              <a:defRPr/>
            </a:pPr>
            <a:r>
              <a:rPr lang="en-US" sz="1800" i="1" kern="100" dirty="0">
                <a:effectLst/>
                <a:latin typeface="Calibri" panose="020F0502020204030204" pitchFamily="34" charset="0"/>
                <a:ea typeface="DengXian" panose="02010600030101010101" pitchFamily="2" charset="-122"/>
                <a:cs typeface="Times New Roman" panose="02020603050405020304" pitchFamily="18" charset="0"/>
              </a:rPr>
              <a:t>[3-PHS 7.1] Demonstrate safety and injury prevention practices and behaviors.</a:t>
            </a:r>
          </a:p>
          <a:p>
            <a:pPr marL="13425" marR="5370">
              <a:lnSpc>
                <a:spcPct val="118100"/>
              </a:lnSpc>
            </a:pPr>
            <a:endParaRPr lang="en-US" sz="1400" i="1" dirty="0">
              <a:solidFill>
                <a:schemeClr val="tx1"/>
              </a:solidFill>
              <a:latin typeface="+mn-lt"/>
              <a:cs typeface="Arial"/>
            </a:endParaRPr>
          </a:p>
        </p:txBody>
      </p:sp>
      <p:sp>
        <p:nvSpPr>
          <p:cNvPr id="4" name="Slide Number Placeholder 3"/>
          <p:cNvSpPr>
            <a:spLocks noGrp="1"/>
          </p:cNvSpPr>
          <p:nvPr>
            <p:ph type="sldNum" sz="quarter" idx="5"/>
          </p:nvPr>
        </p:nvSpPr>
        <p:spPr/>
        <p:txBody>
          <a:bodyPr/>
          <a:lstStyle/>
          <a:p>
            <a:fld id="{DD95B543-0236-4AEE-9F15-C7CF1150485F}" type="slidenum">
              <a:rPr lang="cs-CZ" smtClean="0"/>
              <a:t>18</a:t>
            </a:fld>
            <a:endParaRPr lang="cs-CZ"/>
          </a:p>
        </p:txBody>
      </p:sp>
    </p:spTree>
    <p:extLst>
      <p:ext uri="{BB962C8B-B14F-4D97-AF65-F5344CB8AC3E}">
        <p14:creationId xmlns:p14="http://schemas.microsoft.com/office/powerpoint/2010/main" val="26060909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425">
              <a:spcBef>
                <a:spcPts val="106"/>
              </a:spcBef>
            </a:pPr>
            <a:r>
              <a:rPr lang="en-US" sz="1400" dirty="0">
                <a:solidFill>
                  <a:schemeClr val="tx1"/>
                </a:solidFill>
                <a:latin typeface="+mn-lt"/>
                <a:cs typeface="Source Sans Pro Light"/>
              </a:rPr>
              <a:t>If you find a tick, tell an adult right away. They will remove the tick for you using tweezers. </a:t>
            </a:r>
            <a:endParaRPr lang="cs-CZ" sz="1400" dirty="0">
              <a:solidFill>
                <a:schemeClr val="tx1"/>
              </a:solidFill>
              <a:latin typeface="+mn-lt"/>
              <a:cs typeface="Source Sans Pro Light"/>
            </a:endParaRPr>
          </a:p>
          <a:p>
            <a:pPr marL="13425" marR="5370" algn="just">
              <a:lnSpc>
                <a:spcPct val="118100"/>
              </a:lnSpc>
            </a:pPr>
            <a:r>
              <a:rPr lang="en-US" sz="1400" dirty="0">
                <a:solidFill>
                  <a:schemeClr val="tx1"/>
                </a:solidFill>
                <a:latin typeface="+mn-lt"/>
                <a:cs typeface="Calibri"/>
              </a:rPr>
              <a:t>Removing a tick usually does not hurt, but the skin where the tick was attached might have a red bump. </a:t>
            </a:r>
          </a:p>
          <a:p>
            <a:pPr marL="13425" marR="5370" algn="just">
              <a:lnSpc>
                <a:spcPct val="118100"/>
              </a:lnSpc>
            </a:pPr>
            <a:r>
              <a:rPr lang="en-US" sz="1400" dirty="0">
                <a:solidFill>
                  <a:schemeClr val="tx1"/>
                </a:solidFill>
                <a:latin typeface="+mn-lt"/>
                <a:cs typeface="Source Sans Pro Light"/>
              </a:rPr>
              <a:t>If you have a rash or do not feel well  a few days after removing a tick, tell an adult. </a:t>
            </a:r>
          </a:p>
          <a:p>
            <a:pPr marL="241653" indent="-241653" defTabSz="966612">
              <a:buFont typeface="+mj-lt"/>
              <a:buAutoNum type="arabicPeriod"/>
              <a:defRPr/>
            </a:pPr>
            <a:r>
              <a:rPr lang="en-US" sz="1400" dirty="0">
                <a:solidFill>
                  <a:schemeClr val="tx1"/>
                </a:solidFill>
                <a:latin typeface="+mn-lt"/>
                <a:cs typeface="Arial" panose="020B0604020202020204" pitchFamily="34" charset="0"/>
              </a:rPr>
              <a:t>Use tweezers to grab the tick near the skin. </a:t>
            </a:r>
          </a:p>
          <a:p>
            <a:pPr marL="724959" lvl="1" indent="-241653" defTabSz="966612">
              <a:buFont typeface="Arial" panose="020B0604020202020204" pitchFamily="34" charset="0"/>
              <a:buChar char="•"/>
              <a:defRPr/>
            </a:pPr>
            <a:r>
              <a:rPr lang="en-US" sz="1400" dirty="0">
                <a:solidFill>
                  <a:schemeClr val="tx1"/>
                </a:solidFill>
                <a:latin typeface="+mn-lt"/>
                <a:cs typeface="Arial" panose="020B0604020202020204" pitchFamily="34" charset="0"/>
              </a:rPr>
              <a:t>You want to grab the tick as close as you can to the mouth.</a:t>
            </a:r>
          </a:p>
          <a:p>
            <a:pPr marL="241653" indent="-241653" defTabSz="966612">
              <a:buFont typeface="+mj-lt"/>
              <a:buAutoNum type="arabicPeriod"/>
              <a:defRPr/>
            </a:pPr>
            <a:r>
              <a:rPr lang="en-US" sz="1400" dirty="0">
                <a:solidFill>
                  <a:schemeClr val="tx1"/>
                </a:solidFill>
                <a:latin typeface="+mn-lt"/>
                <a:cs typeface="Arial" panose="020B0604020202020204" pitchFamily="34" charset="0"/>
              </a:rPr>
              <a:t>Pull up gently and evenly. Don’t twist or jerk the tick</a:t>
            </a:r>
          </a:p>
          <a:p>
            <a:pPr marL="241653" indent="-241653" defTabSz="966612">
              <a:buFont typeface="+mj-lt"/>
              <a:buAutoNum type="arabicPeriod"/>
              <a:defRPr/>
            </a:pPr>
            <a:r>
              <a:rPr lang="en-US" sz="1400" dirty="0">
                <a:solidFill>
                  <a:schemeClr val="tx1"/>
                </a:solidFill>
                <a:latin typeface="+mn-lt"/>
                <a:cs typeface="Arial" panose="020B0604020202020204" pitchFamily="34" charset="0"/>
              </a:rPr>
              <a:t>After the tick comes off, clean the bite area and your hands with soap and water. </a:t>
            </a:r>
          </a:p>
          <a:p>
            <a:pPr defTabSz="966612">
              <a:defRPr/>
            </a:pPr>
            <a:endParaRPr lang="en-US" sz="1400" b="1" dirty="0">
              <a:solidFill>
                <a:schemeClr val="tx1"/>
              </a:solidFill>
              <a:latin typeface="+mn-lt"/>
            </a:endParaRPr>
          </a:p>
          <a:p>
            <a:pPr defTabSz="966612">
              <a:defRPr/>
            </a:pPr>
            <a:r>
              <a:rPr lang="en-US" sz="1400" dirty="0">
                <a:solidFill>
                  <a:schemeClr val="tx1"/>
                </a:solidFill>
                <a:latin typeface="+mn-lt"/>
                <a:cs typeface="Arial" panose="020B0604020202020204" pitchFamily="34" charset="0"/>
              </a:rPr>
              <a:t>If you would like to bring the tick to your doctor for identification, place it in a sealed bag or small container of alcohol or hand sanitizer. Otherwise, flush it down the toilet.</a:t>
            </a:r>
          </a:p>
          <a:p>
            <a:pPr defTabSz="966612">
              <a:defRPr/>
            </a:pPr>
            <a:r>
              <a:rPr lang="en-US" sz="1400" b="1" dirty="0">
                <a:solidFill>
                  <a:schemeClr val="tx1"/>
                </a:solidFill>
                <a:latin typeface="+mn-lt"/>
              </a:rPr>
              <a:t>Do not </a:t>
            </a:r>
            <a:r>
              <a:rPr lang="en-US" sz="1400" dirty="0">
                <a:solidFill>
                  <a:schemeClr val="tx1"/>
                </a:solidFill>
                <a:latin typeface="+mn-lt"/>
              </a:rPr>
              <a:t>use petroleum jelly, a hot match, nail polish, or other products to remove the tick. Your goal is to remove the tick as quickly and safely as possible. </a:t>
            </a:r>
          </a:p>
          <a:p>
            <a:pPr defTabSz="966612">
              <a:defRPr/>
            </a:pPr>
            <a:endParaRPr lang="en-US" sz="1400" dirty="0">
              <a:solidFill>
                <a:schemeClr val="tx1"/>
              </a:solidFill>
              <a:latin typeface="+mn-lt"/>
              <a:cs typeface="Arial" panose="020B0604020202020204" pitchFamily="34" charset="0"/>
            </a:endParaRPr>
          </a:p>
          <a:p>
            <a:pPr defTabSz="966612">
              <a:defRPr/>
            </a:pPr>
            <a:endParaRPr lang="en-US" sz="1400" dirty="0">
              <a:solidFill>
                <a:schemeClr val="tx1"/>
              </a:solidFill>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DD95B543-0236-4AEE-9F15-C7CF1150485F}" type="slidenum">
              <a:rPr lang="cs-CZ" smtClean="0"/>
              <a:t>19</a:t>
            </a:fld>
            <a:endParaRPr lang="cs-CZ"/>
          </a:p>
        </p:txBody>
      </p:sp>
    </p:spTree>
    <p:extLst>
      <p:ext uri="{BB962C8B-B14F-4D97-AF65-F5344CB8AC3E}">
        <p14:creationId xmlns:p14="http://schemas.microsoft.com/office/powerpoint/2010/main" val="2662902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400" b="0" i="0" dirty="0">
                <a:solidFill>
                  <a:schemeClr val="tx1"/>
                </a:solidFill>
                <a:latin typeface="+mn-lt"/>
              </a:rPr>
              <a:t>Today, we’re going to learn about ticks. </a:t>
            </a:r>
          </a:p>
          <a:p>
            <a:pPr marL="181240" indent="-181240">
              <a:buFont typeface="Arial" panose="020B0604020202020204" pitchFamily="34" charset="0"/>
              <a:buChar char="•"/>
            </a:pPr>
            <a:r>
              <a:rPr lang="en-US" sz="1400" dirty="0">
                <a:solidFill>
                  <a:schemeClr val="tx1"/>
                </a:solidFill>
                <a:latin typeface="+mn-lt"/>
              </a:rPr>
              <a:t>What are ticks?</a:t>
            </a:r>
          </a:p>
          <a:p>
            <a:pPr marL="181240" indent="-181240">
              <a:buFont typeface="Arial" panose="020B0604020202020204" pitchFamily="34" charset="0"/>
              <a:buChar char="•"/>
            </a:pPr>
            <a:r>
              <a:rPr lang="en-US" sz="1400" dirty="0">
                <a:solidFill>
                  <a:schemeClr val="tx1"/>
                </a:solidFill>
                <a:latin typeface="+mn-lt"/>
              </a:rPr>
              <a:t>What do ticks look like?</a:t>
            </a:r>
          </a:p>
          <a:p>
            <a:pPr marL="181240" indent="-181240">
              <a:buFont typeface="Arial" panose="020B0604020202020204" pitchFamily="34" charset="0"/>
              <a:buChar char="•"/>
            </a:pPr>
            <a:r>
              <a:rPr lang="en-US" sz="1400" dirty="0">
                <a:solidFill>
                  <a:schemeClr val="tx1"/>
                </a:solidFill>
                <a:latin typeface="+mn-lt"/>
              </a:rPr>
              <a:t>Where do ticks live? </a:t>
            </a:r>
          </a:p>
          <a:p>
            <a:pPr marL="181240" indent="-181240">
              <a:buFont typeface="Arial" panose="020B0604020202020204" pitchFamily="34" charset="0"/>
              <a:buChar char="•"/>
            </a:pPr>
            <a:r>
              <a:rPr lang="en-US" sz="1400" dirty="0">
                <a:solidFill>
                  <a:schemeClr val="tx1"/>
                </a:solidFill>
                <a:latin typeface="+mn-lt"/>
              </a:rPr>
              <a:t>What is Lyme disease?</a:t>
            </a:r>
          </a:p>
          <a:p>
            <a:pPr marL="181240" indent="-181240">
              <a:buFont typeface="Arial" panose="020B0604020202020204" pitchFamily="34" charset="0"/>
              <a:buChar char="•"/>
            </a:pPr>
            <a:r>
              <a:rPr lang="en-US" sz="1400" dirty="0">
                <a:solidFill>
                  <a:schemeClr val="tx1"/>
                </a:solidFill>
                <a:latin typeface="+mn-lt"/>
              </a:rPr>
              <a:t>How do I protect myself? </a:t>
            </a:r>
          </a:p>
          <a:p>
            <a:pPr marL="181240" indent="-181240">
              <a:buFont typeface="Arial" panose="020B0604020202020204" pitchFamily="34" charset="0"/>
              <a:buChar char="•"/>
            </a:pPr>
            <a:r>
              <a:rPr lang="en-US" sz="1400" dirty="0">
                <a:solidFill>
                  <a:schemeClr val="tx1"/>
                </a:solidFill>
                <a:latin typeface="+mn-lt"/>
              </a:rPr>
              <a:t>What if I find a tick on me? </a:t>
            </a:r>
          </a:p>
          <a:p>
            <a:pPr defTabSz="966612">
              <a:defRPr/>
            </a:pPr>
            <a:endParaRPr lang="en-US" sz="1400" dirty="0">
              <a:solidFill>
                <a:schemeClr val="tx1"/>
              </a:solidFill>
              <a:latin typeface="+mn-lt"/>
            </a:endParaRPr>
          </a:p>
          <a:p>
            <a:r>
              <a:rPr lang="en-US" sz="1400" i="1" dirty="0">
                <a:solidFill>
                  <a:schemeClr val="tx1"/>
                </a:solidFill>
                <a:latin typeface="+mn-lt"/>
              </a:rPr>
              <a:t>Ask students if any of them have heard of ticks or Lyme disease. Allow a few students to share.</a:t>
            </a:r>
          </a:p>
        </p:txBody>
      </p:sp>
      <p:sp>
        <p:nvSpPr>
          <p:cNvPr id="4" name="Slide Number Placeholder 3"/>
          <p:cNvSpPr>
            <a:spLocks noGrp="1"/>
          </p:cNvSpPr>
          <p:nvPr>
            <p:ph type="sldNum" sz="quarter" idx="5"/>
          </p:nvPr>
        </p:nvSpPr>
        <p:spPr/>
        <p:txBody>
          <a:bodyPr/>
          <a:lstStyle/>
          <a:p>
            <a:fld id="{3233AC85-7610-409F-A5D1-3574DA5B5933}" type="slidenum">
              <a:rPr lang="en-US" smtClean="0"/>
              <a:t>2</a:t>
            </a:fld>
            <a:endParaRPr lang="en-US"/>
          </a:p>
        </p:txBody>
      </p:sp>
    </p:spTree>
    <p:extLst>
      <p:ext uri="{BB962C8B-B14F-4D97-AF65-F5344CB8AC3E}">
        <p14:creationId xmlns:p14="http://schemas.microsoft.com/office/powerpoint/2010/main" val="27819952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425" marR="5370" algn="just">
              <a:lnSpc>
                <a:spcPct val="118100"/>
              </a:lnSpc>
            </a:pPr>
            <a:r>
              <a:rPr lang="en-US" sz="1400" dirty="0">
                <a:solidFill>
                  <a:schemeClr val="tx1"/>
                </a:solidFill>
                <a:latin typeface="+mn-lt"/>
                <a:cs typeface="Source Sans Pro Light"/>
              </a:rPr>
              <a:t>It is also important to check pets for ticks. Here, we’re going to practice checking for ticks on Tick Check Harry. Harry recently spent some time running around and we need to check him for ticks. Don’t worry, Harry is a fake dog and the ticks on him are fake. </a:t>
            </a:r>
          </a:p>
          <a:p>
            <a:pPr marL="13425" marR="5370" algn="just">
              <a:lnSpc>
                <a:spcPct val="118100"/>
              </a:lnSpc>
            </a:pPr>
            <a:endParaRPr lang="en-US" sz="1400" dirty="0">
              <a:solidFill>
                <a:schemeClr val="tx1"/>
              </a:solidFill>
              <a:latin typeface="+mn-lt"/>
              <a:cs typeface="Source Sans Pro Light"/>
            </a:endParaRPr>
          </a:p>
          <a:p>
            <a:pPr marL="13425" marR="5370" algn="just">
              <a:lnSpc>
                <a:spcPct val="118100"/>
              </a:lnSpc>
            </a:pPr>
            <a:r>
              <a:rPr lang="en-US" sz="1400" dirty="0">
                <a:solidFill>
                  <a:schemeClr val="tx1"/>
                </a:solidFill>
                <a:latin typeface="+mn-lt"/>
                <a:cs typeface="Source Sans Pro Light"/>
              </a:rPr>
              <a:t>In your groups:</a:t>
            </a:r>
          </a:p>
          <a:p>
            <a:pPr marL="13425" marR="5370" algn="just">
              <a:lnSpc>
                <a:spcPct val="118100"/>
              </a:lnSpc>
            </a:pPr>
            <a:endParaRPr lang="en-US" sz="1400" dirty="0">
              <a:solidFill>
                <a:schemeClr val="tx1"/>
              </a:solidFill>
              <a:latin typeface="+mn-lt"/>
              <a:cs typeface="Source Sans Pro Light"/>
            </a:endParaRPr>
          </a:p>
          <a:p>
            <a:pPr marL="301347" marR="3258" indent="-293202">
              <a:lnSpc>
                <a:spcPct val="118100"/>
              </a:lnSpc>
              <a:buFont typeface="+mj-lt"/>
              <a:buAutoNum type="arabicPeriod"/>
            </a:pPr>
            <a:r>
              <a:rPr lang="en-US" sz="1400" dirty="0">
                <a:cs typeface="Source Sans Pro Light"/>
              </a:rPr>
              <a:t>Check for ticks on Harry. Gently, run your hands through his fur to feel for any “ticks.” </a:t>
            </a:r>
            <a:r>
              <a:rPr lang="en-US" sz="1400" i="1" dirty="0">
                <a:cs typeface="Source Sans Pro Light"/>
              </a:rPr>
              <a:t>Handle Harry with care, just like a real dog!</a:t>
            </a:r>
            <a:endParaRPr lang="en-US" sz="1400" dirty="0">
              <a:cs typeface="Source Sans Pro Light"/>
            </a:endParaRPr>
          </a:p>
          <a:p>
            <a:pPr marL="301347" marR="3258" indent="-293202">
              <a:lnSpc>
                <a:spcPct val="118100"/>
              </a:lnSpc>
              <a:buFont typeface="+mj-lt"/>
              <a:buAutoNum type="arabicPeriod"/>
            </a:pPr>
            <a:r>
              <a:rPr lang="en-US" sz="1400" dirty="0">
                <a:cs typeface="Source Sans Pro Light"/>
              </a:rPr>
              <a:t>Mark where you found the ticks on your handout. Leave the ticks on for the next person to check.</a:t>
            </a:r>
          </a:p>
          <a:p>
            <a:pPr marL="301347" marR="3258" indent="-293202">
              <a:lnSpc>
                <a:spcPct val="118100"/>
              </a:lnSpc>
              <a:buFont typeface="+mj-lt"/>
              <a:buAutoNum type="arabicPeriod"/>
            </a:pPr>
            <a:r>
              <a:rPr lang="en-US" sz="1400" dirty="0">
                <a:cs typeface="Source Sans Pro Light"/>
              </a:rPr>
              <a:t>Pass Harry to your next classmate.</a:t>
            </a:r>
          </a:p>
          <a:p>
            <a:pPr marL="13425" marR="5370" algn="just">
              <a:lnSpc>
                <a:spcPct val="118100"/>
              </a:lnSpc>
            </a:pPr>
            <a:endParaRPr lang="en-US" sz="1400" dirty="0">
              <a:solidFill>
                <a:schemeClr val="tx1"/>
              </a:solidFill>
              <a:latin typeface="+mn-lt"/>
              <a:cs typeface="Source Sans Pro Light"/>
            </a:endParaRPr>
          </a:p>
          <a:p>
            <a:pPr marL="13425" marR="5370" lvl="0" indent="0" algn="just" defTabSz="914400" rtl="0" eaLnBrk="1" fontAlgn="auto" latinLnBrk="0" hangingPunct="1">
              <a:lnSpc>
                <a:spcPct val="118100"/>
              </a:lnSpc>
              <a:spcBef>
                <a:spcPts val="0"/>
              </a:spcBef>
              <a:spcAft>
                <a:spcPts val="0"/>
              </a:spcAft>
              <a:buClrTx/>
              <a:buSzTx/>
              <a:buFontTx/>
              <a:buNone/>
              <a:tabLst/>
              <a:defRPr/>
            </a:pPr>
            <a:r>
              <a:rPr lang="en-US" sz="1400" i="1" kern="100" dirty="0">
                <a:effectLst/>
                <a:latin typeface="Calibri" panose="020F0502020204030204" pitchFamily="34" charset="0"/>
                <a:ea typeface="DengXian" panose="02010600030101010101" pitchFamily="2" charset="-122"/>
                <a:cs typeface="Times New Roman" panose="02020603050405020304" pitchFamily="18" charset="0"/>
              </a:rPr>
              <a:t>[3-PHS 7.1] Demonstrate safety and injury prevention practices and behaviors.</a:t>
            </a:r>
          </a:p>
          <a:p>
            <a:pPr marL="13425" marR="5370" algn="just">
              <a:lnSpc>
                <a:spcPct val="118100"/>
              </a:lnSpc>
            </a:pPr>
            <a:endParaRPr lang="en-US" sz="1400" dirty="0">
              <a:solidFill>
                <a:schemeClr val="tx1"/>
              </a:solidFill>
              <a:latin typeface="+mn-lt"/>
              <a:cs typeface="Source Sans Pro Light"/>
            </a:endParaRPr>
          </a:p>
        </p:txBody>
      </p:sp>
      <p:sp>
        <p:nvSpPr>
          <p:cNvPr id="4" name="Slide Number Placeholder 3"/>
          <p:cNvSpPr>
            <a:spLocks noGrp="1"/>
          </p:cNvSpPr>
          <p:nvPr>
            <p:ph type="sldNum" sz="quarter" idx="5"/>
          </p:nvPr>
        </p:nvSpPr>
        <p:spPr/>
        <p:txBody>
          <a:bodyPr/>
          <a:lstStyle/>
          <a:p>
            <a:fld id="{DD95B543-0236-4AEE-9F15-C7CF1150485F}" type="slidenum">
              <a:rPr lang="cs-CZ" smtClean="0"/>
              <a:t>20</a:t>
            </a:fld>
            <a:endParaRPr lang="cs-CZ"/>
          </a:p>
        </p:txBody>
      </p:sp>
    </p:spTree>
    <p:extLst>
      <p:ext uri="{BB962C8B-B14F-4D97-AF65-F5344CB8AC3E}">
        <p14:creationId xmlns:p14="http://schemas.microsoft.com/office/powerpoint/2010/main" val="33491330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425" marR="5370" algn="just">
              <a:lnSpc>
                <a:spcPct val="118100"/>
              </a:lnSpc>
            </a:pPr>
            <a:r>
              <a:rPr lang="en-US" sz="1400" i="1" dirty="0">
                <a:cs typeface="Source Sans Pro Light"/>
              </a:rPr>
              <a:t>Use the graphic as reference for common places ticks like to hide on dogs. Leave this slide up during the activity for students to reference. </a:t>
            </a:r>
          </a:p>
          <a:p>
            <a:endParaRPr lang="en-US" sz="1400" dirty="0"/>
          </a:p>
        </p:txBody>
      </p:sp>
      <p:sp>
        <p:nvSpPr>
          <p:cNvPr id="4" name="Slide Number Placeholder 3"/>
          <p:cNvSpPr>
            <a:spLocks noGrp="1"/>
          </p:cNvSpPr>
          <p:nvPr>
            <p:ph type="sldNum" sz="quarter" idx="5"/>
          </p:nvPr>
        </p:nvSpPr>
        <p:spPr/>
        <p:txBody>
          <a:bodyPr/>
          <a:lstStyle/>
          <a:p>
            <a:fld id="{DD95B543-0236-4AEE-9F15-C7CF1150485F}" type="slidenum">
              <a:rPr lang="cs-CZ" smtClean="0"/>
              <a:t>21</a:t>
            </a:fld>
            <a:endParaRPr lang="cs-CZ"/>
          </a:p>
        </p:txBody>
      </p:sp>
    </p:spTree>
    <p:extLst>
      <p:ext uri="{BB962C8B-B14F-4D97-AF65-F5344CB8AC3E}">
        <p14:creationId xmlns:p14="http://schemas.microsoft.com/office/powerpoint/2010/main" val="21001574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425" marR="5370" algn="just">
              <a:lnSpc>
                <a:spcPct val="118100"/>
              </a:lnSpc>
              <a:spcBef>
                <a:spcPts val="106"/>
              </a:spcBef>
            </a:pPr>
            <a:r>
              <a:rPr lang="en-US" sz="1400" i="0" dirty="0">
                <a:solidFill>
                  <a:schemeClr val="tx1"/>
                </a:solidFill>
              </a:rPr>
              <a:t>Which one is a tick? How do you know?</a:t>
            </a:r>
          </a:p>
          <a:p>
            <a:pPr marL="13425" marR="5370" algn="just">
              <a:lnSpc>
                <a:spcPct val="118100"/>
              </a:lnSpc>
              <a:spcBef>
                <a:spcPts val="106"/>
              </a:spcBef>
            </a:pPr>
            <a:endParaRPr lang="en-US" sz="1400" i="0" dirty="0">
              <a:solidFill>
                <a:schemeClr val="tx1"/>
              </a:solidFill>
            </a:endParaRPr>
          </a:p>
          <a:p>
            <a:pPr marL="13425" marR="5370" algn="just">
              <a:lnSpc>
                <a:spcPct val="118100"/>
              </a:lnSpc>
              <a:spcBef>
                <a:spcPts val="106"/>
              </a:spcBef>
            </a:pPr>
            <a:r>
              <a:rPr lang="en-US" sz="1400" i="1" dirty="0">
                <a:solidFill>
                  <a:schemeClr val="tx1"/>
                </a:solidFill>
              </a:rPr>
              <a:t>Ask students to describe. Answers may include:</a:t>
            </a:r>
          </a:p>
          <a:p>
            <a:pPr marL="299175" marR="5370" indent="-285750" algn="just">
              <a:lnSpc>
                <a:spcPct val="118100"/>
              </a:lnSpc>
              <a:spcBef>
                <a:spcPts val="106"/>
              </a:spcBef>
              <a:buFont typeface="Arial" panose="020B0604020202020204" pitchFamily="34" charset="0"/>
              <a:buChar char="•"/>
            </a:pPr>
            <a:r>
              <a:rPr lang="en-US" sz="1400" i="1" dirty="0">
                <a:solidFill>
                  <a:schemeClr val="tx1"/>
                </a:solidFill>
              </a:rPr>
              <a:t>They have 8 legs (except for larvae, which have 6 legs)</a:t>
            </a:r>
          </a:p>
          <a:p>
            <a:pPr marL="299175" marR="5370" indent="-285750" algn="just">
              <a:lnSpc>
                <a:spcPct val="118100"/>
              </a:lnSpc>
              <a:spcBef>
                <a:spcPts val="106"/>
              </a:spcBef>
              <a:buFont typeface="Arial" panose="020B0604020202020204" pitchFamily="34" charset="0"/>
              <a:buChar char="•"/>
            </a:pPr>
            <a:r>
              <a:rPr lang="en-US" sz="1400" i="1" dirty="0">
                <a:solidFill>
                  <a:schemeClr val="tx1"/>
                </a:solidFill>
              </a:rPr>
              <a:t>Ticks have no antennae</a:t>
            </a:r>
          </a:p>
          <a:p>
            <a:pPr marL="299175" marR="5370" indent="-285750" algn="just">
              <a:lnSpc>
                <a:spcPct val="118100"/>
              </a:lnSpc>
              <a:spcBef>
                <a:spcPts val="106"/>
              </a:spcBef>
              <a:buFont typeface="Arial" panose="020B0604020202020204" pitchFamily="34" charset="0"/>
              <a:buChar char="•"/>
            </a:pPr>
            <a:r>
              <a:rPr lang="en-US" sz="1400" i="1" dirty="0">
                <a:solidFill>
                  <a:schemeClr val="tx1"/>
                </a:solidFill>
              </a:rPr>
              <a:t>Ticks have no wings</a:t>
            </a:r>
          </a:p>
        </p:txBody>
      </p:sp>
      <p:sp>
        <p:nvSpPr>
          <p:cNvPr id="4" name="Slide Number Placeholder 3"/>
          <p:cNvSpPr>
            <a:spLocks noGrp="1"/>
          </p:cNvSpPr>
          <p:nvPr>
            <p:ph type="sldNum" sz="quarter" idx="5"/>
          </p:nvPr>
        </p:nvSpPr>
        <p:spPr/>
        <p:txBody>
          <a:bodyPr/>
          <a:lstStyle/>
          <a:p>
            <a:fld id="{DD95B543-0236-4AEE-9F15-C7CF1150485F}" type="slidenum">
              <a:rPr lang="cs-CZ" smtClean="0"/>
              <a:t>22</a:t>
            </a:fld>
            <a:endParaRPr lang="cs-CZ"/>
          </a:p>
        </p:txBody>
      </p:sp>
    </p:spTree>
    <p:extLst>
      <p:ext uri="{BB962C8B-B14F-4D97-AF65-F5344CB8AC3E}">
        <p14:creationId xmlns:p14="http://schemas.microsoft.com/office/powerpoint/2010/main" val="9520555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400" spc="-5" dirty="0">
              <a:solidFill>
                <a:schemeClr val="tx1"/>
              </a:solidFill>
              <a:cs typeface="Source Sans Pro Light"/>
            </a:endParaRPr>
          </a:p>
          <a:p>
            <a:r>
              <a:rPr lang="en-US" sz="1400" spc="-5" dirty="0">
                <a:solidFill>
                  <a:schemeClr val="tx1"/>
                </a:solidFill>
                <a:cs typeface="Source Sans Pro Light"/>
              </a:rPr>
              <a:t>How big are ticks?</a:t>
            </a:r>
          </a:p>
          <a:p>
            <a:r>
              <a:rPr lang="en-US" sz="1400" spc="-5" dirty="0">
                <a:solidFill>
                  <a:schemeClr val="tx1"/>
                </a:solidFill>
                <a:cs typeface="Source Sans Pro Light"/>
              </a:rPr>
              <a:t>Very tiny! They can be as small as a poppy seed.</a:t>
            </a:r>
          </a:p>
        </p:txBody>
      </p:sp>
      <p:sp>
        <p:nvSpPr>
          <p:cNvPr id="4" name="Slide Number Placeholder 3"/>
          <p:cNvSpPr>
            <a:spLocks noGrp="1"/>
          </p:cNvSpPr>
          <p:nvPr>
            <p:ph type="sldNum" sz="quarter" idx="5"/>
          </p:nvPr>
        </p:nvSpPr>
        <p:spPr/>
        <p:txBody>
          <a:bodyPr/>
          <a:lstStyle/>
          <a:p>
            <a:fld id="{DD95B543-0236-4AEE-9F15-C7CF1150485F}" type="slidenum">
              <a:rPr lang="cs-CZ" smtClean="0"/>
              <a:t>23</a:t>
            </a:fld>
            <a:endParaRPr lang="cs-CZ"/>
          </a:p>
        </p:txBody>
      </p:sp>
    </p:spTree>
    <p:extLst>
      <p:ext uri="{BB962C8B-B14F-4D97-AF65-F5344CB8AC3E}">
        <p14:creationId xmlns:p14="http://schemas.microsoft.com/office/powerpoint/2010/main" val="6043439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400" dirty="0">
                <a:solidFill>
                  <a:schemeClr val="tx1"/>
                </a:solidFill>
              </a:rPr>
              <a:t>Will you always get sick from being bit by a tick?</a:t>
            </a:r>
          </a:p>
          <a:p>
            <a:pPr marL="181240" indent="-181240" defTabSz="966612">
              <a:buFont typeface="Arial" panose="020B0604020202020204" pitchFamily="34" charset="0"/>
              <a:buChar char="•"/>
              <a:defRPr/>
            </a:pPr>
            <a:r>
              <a:rPr lang="en-US" sz="1400" dirty="0">
                <a:solidFill>
                  <a:schemeClr val="tx1"/>
                </a:solidFill>
              </a:rPr>
              <a:t>No, only if that tick has germs and was attached for a long time. </a:t>
            </a:r>
          </a:p>
          <a:p>
            <a:r>
              <a:rPr lang="en-US" sz="1400" b="0" dirty="0">
                <a:solidFill>
                  <a:schemeClr val="tx1"/>
                </a:solidFill>
              </a:rPr>
              <a:t>What should you do if you don’t feel well after spending time in areas where ticks live?</a:t>
            </a:r>
          </a:p>
          <a:p>
            <a:pPr marL="181240" indent="-181240">
              <a:buFont typeface="Arial" panose="020B0604020202020204" pitchFamily="34" charset="0"/>
              <a:buChar char="•"/>
            </a:pPr>
            <a:r>
              <a:rPr lang="en-US" sz="1400" b="0" dirty="0">
                <a:solidFill>
                  <a:schemeClr val="tx1"/>
                </a:solidFill>
              </a:rPr>
              <a:t>Tell and adult and see a doctor.</a:t>
            </a:r>
          </a:p>
          <a:p>
            <a:endParaRPr lang="en-US" sz="1400" b="0" dirty="0">
              <a:solidFill>
                <a:schemeClr val="tx1"/>
              </a:solidFill>
            </a:endParaRPr>
          </a:p>
          <a:p>
            <a:pPr marL="0" marR="0">
              <a:lnSpc>
                <a:spcPct val="107000"/>
              </a:lnSpc>
              <a:spcBef>
                <a:spcPts val="0"/>
              </a:spcBef>
              <a:spcAft>
                <a:spcPts val="0"/>
              </a:spcAft>
            </a:pPr>
            <a:r>
              <a:rPr lang="en-US" sz="1800" i="1" dirty="0">
                <a:effectLst/>
                <a:latin typeface="Arial" panose="020B0604020202020204" pitchFamily="34" charset="0"/>
                <a:ea typeface="Calibri" panose="020F0502020204030204" pitchFamily="34" charset="0"/>
                <a:cs typeface="Times New Roman" panose="02020603050405020304" pitchFamily="18" charset="0"/>
              </a:rPr>
              <a:t>[4-DP 8.1] Give factual information to improve the personal health and wellness of others. </a:t>
            </a: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400" b="0" dirty="0">
              <a:solidFill>
                <a:schemeClr val="tx1"/>
              </a:solidFill>
            </a:endParaRPr>
          </a:p>
        </p:txBody>
      </p:sp>
      <p:sp>
        <p:nvSpPr>
          <p:cNvPr id="4" name="Slide Number Placeholder 3"/>
          <p:cNvSpPr>
            <a:spLocks noGrp="1"/>
          </p:cNvSpPr>
          <p:nvPr>
            <p:ph type="sldNum" sz="quarter" idx="5"/>
          </p:nvPr>
        </p:nvSpPr>
        <p:spPr/>
        <p:txBody>
          <a:bodyPr/>
          <a:lstStyle/>
          <a:p>
            <a:fld id="{DD95B543-0236-4AEE-9F15-C7CF1150485F}" type="slidenum">
              <a:rPr lang="cs-CZ" smtClean="0"/>
              <a:t>24</a:t>
            </a:fld>
            <a:endParaRPr lang="cs-CZ"/>
          </a:p>
        </p:txBody>
      </p:sp>
    </p:spTree>
    <p:extLst>
      <p:ext uri="{BB962C8B-B14F-4D97-AF65-F5344CB8AC3E}">
        <p14:creationId xmlns:p14="http://schemas.microsoft.com/office/powerpoint/2010/main" val="41582671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solidFill>
                  <a:schemeClr val="tx1"/>
                </a:solidFill>
              </a:rPr>
              <a:t>In which habitat would you take actions to protect yourself from ticks?</a:t>
            </a:r>
          </a:p>
          <a:p>
            <a:pPr marL="181240" indent="-181240">
              <a:buFont typeface="Arial" panose="020B0604020202020204" pitchFamily="34" charset="0"/>
              <a:buChar char="•"/>
            </a:pPr>
            <a:r>
              <a:rPr lang="en-US" sz="1400" dirty="0">
                <a:solidFill>
                  <a:schemeClr val="tx1"/>
                </a:solidFill>
              </a:rPr>
              <a:t>Ticks live in tall grass, woods, and bushes. They can also be found in leaf litter. Ticks prefer shade and avoid the sun. </a:t>
            </a:r>
          </a:p>
          <a:p>
            <a:pPr marL="181240" indent="-181240">
              <a:buFont typeface="Arial" panose="020B0604020202020204" pitchFamily="34" charset="0"/>
              <a:buChar char="•"/>
            </a:pPr>
            <a:r>
              <a:rPr lang="en-US" sz="1400" dirty="0">
                <a:solidFill>
                  <a:schemeClr val="tx1"/>
                </a:solidFill>
              </a:rPr>
              <a:t>Although ticks can be found in NYC, especially in Staten Island and the north Bronx, they need habitat with lots of greenery. They often live in the same places where one of their favorite host animals – deer, live. </a:t>
            </a:r>
          </a:p>
          <a:p>
            <a:endParaRPr lang="en-US" sz="1400" spc="-5" dirty="0">
              <a:solidFill>
                <a:schemeClr val="tx1"/>
              </a:solidFill>
              <a:cs typeface="Source Sans Pro Light"/>
            </a:endParaRPr>
          </a:p>
          <a:p>
            <a:r>
              <a:rPr lang="en-US" sz="1800" i="1" dirty="0">
                <a:effectLst/>
                <a:latin typeface="Arial" panose="020B0604020202020204" pitchFamily="34" charset="0"/>
                <a:ea typeface="Times New Roman" panose="02020603050405020304" pitchFamily="18" charset="0"/>
              </a:rPr>
              <a:t>[3-DP 5.1] Use a decision-making process to reduce the risk of communicable disease or illness.</a:t>
            </a:r>
          </a:p>
          <a:p>
            <a:pPr marL="0" marR="0">
              <a:lnSpc>
                <a:spcPct val="107000"/>
              </a:lnSpc>
              <a:spcBef>
                <a:spcPts val="0"/>
              </a:spcBef>
              <a:spcAft>
                <a:spcPts val="0"/>
              </a:spcAft>
            </a:pPr>
            <a:r>
              <a:rPr lang="en-US" sz="1800" i="1" dirty="0">
                <a:effectLst/>
                <a:latin typeface="Arial" panose="020B0604020202020204" pitchFamily="34" charset="0"/>
                <a:ea typeface="Calibri" panose="020F0502020204030204" pitchFamily="34" charset="0"/>
                <a:cs typeface="Times New Roman" panose="02020603050405020304" pitchFamily="18" charset="0"/>
              </a:rPr>
              <a:t>[5-DP 5.1] Apply a decision-making model to real-life health-related situations.</a:t>
            </a: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400" i="1" spc="-5" dirty="0">
              <a:solidFill>
                <a:schemeClr val="tx1"/>
              </a:solidFill>
              <a:cs typeface="Source Sans Pro Light"/>
            </a:endParaRPr>
          </a:p>
          <a:p>
            <a:endParaRPr lang="en-US" sz="1400" spc="-5" dirty="0">
              <a:solidFill>
                <a:schemeClr val="tx1"/>
              </a:solidFill>
              <a:cs typeface="Source Sans Pro Light"/>
            </a:endParaRPr>
          </a:p>
        </p:txBody>
      </p:sp>
      <p:sp>
        <p:nvSpPr>
          <p:cNvPr id="4" name="Slide Number Placeholder 3"/>
          <p:cNvSpPr>
            <a:spLocks noGrp="1"/>
          </p:cNvSpPr>
          <p:nvPr>
            <p:ph type="sldNum" sz="quarter" idx="5"/>
          </p:nvPr>
        </p:nvSpPr>
        <p:spPr/>
        <p:txBody>
          <a:bodyPr/>
          <a:lstStyle/>
          <a:p>
            <a:fld id="{DD95B543-0236-4AEE-9F15-C7CF1150485F}" type="slidenum">
              <a:rPr lang="cs-CZ" smtClean="0"/>
              <a:t>25</a:t>
            </a:fld>
            <a:endParaRPr lang="cs-CZ"/>
          </a:p>
        </p:txBody>
      </p:sp>
    </p:spTree>
    <p:extLst>
      <p:ext uri="{BB962C8B-B14F-4D97-AF65-F5344CB8AC3E}">
        <p14:creationId xmlns:p14="http://schemas.microsoft.com/office/powerpoint/2010/main" val="12435663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400" dirty="0">
                <a:solidFill>
                  <a:schemeClr val="tx1"/>
                </a:solidFill>
                <a:latin typeface="+mn-lt"/>
                <a:cs typeface="Arial" panose="020B0604020202020204" pitchFamily="34" charset="0"/>
              </a:rPr>
              <a:t>When spending time in areas where ticks may live, what can you do to prevent ticks?</a:t>
            </a:r>
          </a:p>
          <a:p>
            <a:pPr marL="181240" indent="-181240">
              <a:lnSpc>
                <a:spcPct val="150000"/>
              </a:lnSpc>
              <a:buFont typeface="Arial" panose="020B0604020202020204" pitchFamily="34" charset="0"/>
              <a:buChar char="•"/>
            </a:pPr>
            <a:r>
              <a:rPr lang="en-US" sz="1400" dirty="0">
                <a:solidFill>
                  <a:schemeClr val="tx1"/>
                </a:solidFill>
                <a:latin typeface="+mn-lt"/>
                <a:cs typeface="Arial" panose="020B0604020202020204" pitchFamily="34" charset="0"/>
              </a:rPr>
              <a:t>Wear repellent that can repel ticks.</a:t>
            </a:r>
          </a:p>
          <a:p>
            <a:pPr marL="181240" indent="-181240">
              <a:lnSpc>
                <a:spcPct val="150000"/>
              </a:lnSpc>
              <a:buFont typeface="Arial" panose="020B0604020202020204" pitchFamily="34" charset="0"/>
              <a:buChar char="•"/>
            </a:pPr>
            <a:r>
              <a:rPr lang="en-US" sz="1400" dirty="0">
                <a:solidFill>
                  <a:schemeClr val="tx1"/>
                </a:solidFill>
                <a:latin typeface="+mn-lt"/>
                <a:cs typeface="Arial" panose="020B0604020202020204" pitchFamily="34" charset="0"/>
              </a:rPr>
              <a:t>Wear light-colored clothing to more easily see any crawling ticks</a:t>
            </a:r>
          </a:p>
          <a:p>
            <a:pPr marL="181240" indent="-181240">
              <a:lnSpc>
                <a:spcPct val="150000"/>
              </a:lnSpc>
              <a:buFont typeface="Arial" panose="020B0604020202020204" pitchFamily="34" charset="0"/>
              <a:buChar char="•"/>
            </a:pPr>
            <a:r>
              <a:rPr lang="en-US" sz="1400" dirty="0">
                <a:solidFill>
                  <a:schemeClr val="tx1"/>
                </a:solidFill>
                <a:latin typeface="+mn-lt"/>
                <a:cs typeface="Arial" panose="020B0604020202020204" pitchFamily="34" charset="0"/>
              </a:rPr>
              <a:t>Take a shower/bath soon after coming indoors</a:t>
            </a:r>
          </a:p>
          <a:p>
            <a:pPr marL="181240" indent="-181240">
              <a:lnSpc>
                <a:spcPct val="150000"/>
              </a:lnSpc>
              <a:buFont typeface="Arial" panose="020B0604020202020204" pitchFamily="34" charset="0"/>
              <a:buChar char="•"/>
            </a:pPr>
            <a:r>
              <a:rPr lang="en-US" sz="1400" dirty="0">
                <a:solidFill>
                  <a:schemeClr val="tx1"/>
                </a:solidFill>
                <a:latin typeface="+mn-lt"/>
                <a:cs typeface="Arial" panose="020B0604020202020204" pitchFamily="34" charset="0"/>
              </a:rPr>
              <a:t>Do a tick check</a:t>
            </a:r>
          </a:p>
          <a:p>
            <a:endParaRPr lang="en-US" sz="1400" spc="-5" dirty="0">
              <a:solidFill>
                <a:schemeClr val="tx1"/>
              </a:solidFill>
              <a:latin typeface="+mn-lt"/>
              <a:cs typeface="Source Sans Pro 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effectLst/>
                <a:latin typeface="Arial" panose="020B0604020202020204" pitchFamily="34" charset="0"/>
                <a:ea typeface="Times New Roman" panose="02020603050405020304" pitchFamily="18" charset="0"/>
                <a:cs typeface="Times New Roman" panose="02020603050405020304" pitchFamily="18" charset="0"/>
              </a:rPr>
              <a:t>[3-DP 5.1] Use a decision-making process to reduce the risk of communicable disease or illness. </a:t>
            </a: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i="1" dirty="0">
                <a:effectLst/>
                <a:latin typeface="Arial" panose="020B0604020202020204" pitchFamily="34" charset="0"/>
                <a:ea typeface="Calibri" panose="020F0502020204030204" pitchFamily="34" charset="0"/>
                <a:cs typeface="Times New Roman" panose="02020603050405020304" pitchFamily="18" charset="0"/>
              </a:rPr>
              <a:t>[5-DP 7.1] Identify at least three ways they will help protect their bodies against germs and disease.</a:t>
            </a: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400" spc="-5" dirty="0">
              <a:solidFill>
                <a:schemeClr val="tx1"/>
              </a:solidFill>
              <a:latin typeface="+mn-lt"/>
              <a:cs typeface="Source Sans Pro Light"/>
            </a:endParaRPr>
          </a:p>
        </p:txBody>
      </p:sp>
      <p:sp>
        <p:nvSpPr>
          <p:cNvPr id="4" name="Slide Number Placeholder 3"/>
          <p:cNvSpPr>
            <a:spLocks noGrp="1"/>
          </p:cNvSpPr>
          <p:nvPr>
            <p:ph type="sldNum" sz="quarter" idx="5"/>
          </p:nvPr>
        </p:nvSpPr>
        <p:spPr/>
        <p:txBody>
          <a:bodyPr/>
          <a:lstStyle/>
          <a:p>
            <a:fld id="{DD95B543-0236-4AEE-9F15-C7CF1150485F}" type="slidenum">
              <a:rPr lang="cs-CZ" smtClean="0"/>
              <a:t>26</a:t>
            </a:fld>
            <a:endParaRPr lang="cs-CZ"/>
          </a:p>
        </p:txBody>
      </p:sp>
    </p:spTree>
    <p:extLst>
      <p:ext uri="{BB962C8B-B14F-4D97-AF65-F5344CB8AC3E}">
        <p14:creationId xmlns:p14="http://schemas.microsoft.com/office/powerpoint/2010/main" val="33230090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425" marR="460482">
              <a:lnSpc>
                <a:spcPct val="104200"/>
              </a:lnSpc>
            </a:pPr>
            <a:r>
              <a:rPr lang="en-US" sz="1400" dirty="0">
                <a:solidFill>
                  <a:schemeClr val="tx1"/>
                </a:solidFill>
                <a:latin typeface="+mn-lt"/>
                <a:cs typeface="Arial" panose="020B0604020202020204" pitchFamily="34" charset="0"/>
              </a:rPr>
              <a:t>Where on our bodies should we check for ticks?</a:t>
            </a:r>
          </a:p>
          <a:p>
            <a:pPr marL="181240" indent="-181240">
              <a:buFont typeface="Arial" panose="020B0604020202020204" pitchFamily="34" charset="0"/>
              <a:buChar char="•"/>
            </a:pPr>
            <a:r>
              <a:rPr lang="en-US" sz="1400" dirty="0">
                <a:solidFill>
                  <a:schemeClr val="tx1"/>
                </a:solidFill>
                <a:latin typeface="+mn-lt"/>
                <a:cs typeface="Arial" panose="020B0604020202020204" pitchFamily="34" charset="0"/>
              </a:rPr>
              <a:t>In and around the ears </a:t>
            </a:r>
          </a:p>
          <a:p>
            <a:pPr marL="181240" indent="-181240">
              <a:buFont typeface="Arial" panose="020B0604020202020204" pitchFamily="34" charset="0"/>
              <a:buChar char="•"/>
            </a:pPr>
            <a:r>
              <a:rPr lang="en-US" sz="1400" dirty="0">
                <a:solidFill>
                  <a:schemeClr val="tx1"/>
                </a:solidFill>
                <a:latin typeface="+mn-lt"/>
                <a:cs typeface="Arial" panose="020B0604020202020204" pitchFamily="34" charset="0"/>
              </a:rPr>
              <a:t>Back of the neck</a:t>
            </a:r>
          </a:p>
          <a:p>
            <a:pPr marL="181240" indent="-181240">
              <a:buFont typeface="Arial" panose="020B0604020202020204" pitchFamily="34" charset="0"/>
              <a:buChar char="•"/>
            </a:pPr>
            <a:r>
              <a:rPr lang="en-US" sz="1400" dirty="0">
                <a:solidFill>
                  <a:schemeClr val="tx1"/>
                </a:solidFill>
                <a:latin typeface="+mn-lt"/>
                <a:cs typeface="Arial" panose="020B0604020202020204" pitchFamily="34" charset="0"/>
              </a:rPr>
              <a:t>In the hairline</a:t>
            </a:r>
          </a:p>
          <a:p>
            <a:pPr marL="181240" indent="-181240">
              <a:buFont typeface="Arial" panose="020B0604020202020204" pitchFamily="34" charset="0"/>
              <a:buChar char="•"/>
            </a:pPr>
            <a:r>
              <a:rPr lang="en-US" sz="1400" dirty="0">
                <a:solidFill>
                  <a:schemeClr val="tx1"/>
                </a:solidFill>
                <a:latin typeface="+mn-lt"/>
                <a:cs typeface="Arial" panose="020B0604020202020204" pitchFamily="34" charset="0"/>
              </a:rPr>
              <a:t>Armpits</a:t>
            </a:r>
          </a:p>
          <a:p>
            <a:pPr marL="181240" indent="-181240">
              <a:buFont typeface="Arial" panose="020B0604020202020204" pitchFamily="34" charset="0"/>
              <a:buChar char="•"/>
            </a:pPr>
            <a:r>
              <a:rPr lang="en-US" sz="1400" dirty="0">
                <a:solidFill>
                  <a:schemeClr val="tx1"/>
                </a:solidFill>
                <a:latin typeface="+mn-lt"/>
                <a:cs typeface="Arial" panose="020B0604020202020204" pitchFamily="34" charset="0"/>
              </a:rPr>
              <a:t>Belly buttons</a:t>
            </a:r>
          </a:p>
          <a:p>
            <a:pPr marL="181240" indent="-181240">
              <a:buFont typeface="Arial" panose="020B0604020202020204" pitchFamily="34" charset="0"/>
              <a:buChar char="•"/>
            </a:pPr>
            <a:r>
              <a:rPr lang="en-US" sz="1400" dirty="0">
                <a:solidFill>
                  <a:schemeClr val="tx1"/>
                </a:solidFill>
                <a:latin typeface="+mn-lt"/>
                <a:cs typeface="Arial" panose="020B0604020202020204" pitchFamily="34" charset="0"/>
              </a:rPr>
              <a:t>Between the legs</a:t>
            </a:r>
          </a:p>
          <a:p>
            <a:pPr marL="181240" indent="-181240">
              <a:buFont typeface="Arial" panose="020B0604020202020204" pitchFamily="34" charset="0"/>
              <a:buChar char="•"/>
            </a:pPr>
            <a:r>
              <a:rPr lang="en-US" sz="1400" dirty="0">
                <a:solidFill>
                  <a:schemeClr val="tx1"/>
                </a:solidFill>
                <a:latin typeface="+mn-lt"/>
                <a:cs typeface="Arial" panose="020B0604020202020204" pitchFamily="34" charset="0"/>
              </a:rPr>
              <a:t>Back of the knees</a:t>
            </a:r>
          </a:p>
          <a:p>
            <a:pPr marL="13425" marR="460482">
              <a:lnSpc>
                <a:spcPct val="104200"/>
              </a:lnSpc>
            </a:pPr>
            <a:endParaRPr lang="en-US" sz="1400" dirty="0">
              <a:solidFill>
                <a:schemeClr val="tx1"/>
              </a:solidFill>
              <a:latin typeface="+mn-lt"/>
              <a:cs typeface="Arial" panose="020B0604020202020204" pitchFamily="34" charset="0"/>
            </a:endParaRPr>
          </a:p>
          <a:p>
            <a:pPr marL="13425" marR="460482" lvl="0" indent="0" algn="l" defTabSz="914400" rtl="0" eaLnBrk="1" fontAlgn="auto" latinLnBrk="0" hangingPunct="1">
              <a:lnSpc>
                <a:spcPct val="104200"/>
              </a:lnSpc>
              <a:spcBef>
                <a:spcPts val="0"/>
              </a:spcBef>
              <a:spcAft>
                <a:spcPts val="0"/>
              </a:spcAft>
              <a:buClrTx/>
              <a:buSzTx/>
              <a:buFontTx/>
              <a:buNone/>
              <a:tabLst/>
              <a:defRPr/>
            </a:pPr>
            <a:r>
              <a:rPr lang="en-US" sz="1800" i="1" dirty="0">
                <a:effectLst/>
                <a:latin typeface="Arial" panose="020B0604020202020204" pitchFamily="34" charset="0"/>
                <a:ea typeface="Times New Roman" panose="02020603050405020304" pitchFamily="18" charset="0"/>
                <a:cs typeface="Times New Roman" panose="02020603050405020304" pitchFamily="18" charset="0"/>
              </a:rPr>
              <a:t>[3-PHS 7.1] Demonstrate safety and injury prevention practices and behaviors. </a:t>
            </a: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a:p>
            <a:pPr marL="13425" marR="460482">
              <a:lnSpc>
                <a:spcPct val="104200"/>
              </a:lnSpc>
            </a:pPr>
            <a:endParaRPr lang="en-US" sz="1400" dirty="0">
              <a:solidFill>
                <a:schemeClr val="tx1"/>
              </a:solidFill>
              <a:latin typeface="+mn-lt"/>
              <a:cs typeface="Arial" panose="020B0604020202020204" pitchFamily="34" charset="0"/>
            </a:endParaRPr>
          </a:p>
          <a:p>
            <a:pPr marL="13425" marR="460482">
              <a:lnSpc>
                <a:spcPct val="104200"/>
              </a:lnSpc>
            </a:pPr>
            <a:endParaRPr lang="en-US" sz="1400" dirty="0">
              <a:solidFill>
                <a:schemeClr val="tx1"/>
              </a:solidFill>
              <a:latin typeface="+mn-lt"/>
              <a:cs typeface="Arial" panose="020B0604020202020204" pitchFamily="34" charset="0"/>
            </a:endParaRPr>
          </a:p>
        </p:txBody>
      </p:sp>
      <p:sp>
        <p:nvSpPr>
          <p:cNvPr id="4" name="Slide Number Placeholder 3"/>
          <p:cNvSpPr>
            <a:spLocks noGrp="1"/>
          </p:cNvSpPr>
          <p:nvPr>
            <p:ph type="sldNum" sz="quarter" idx="5"/>
          </p:nvPr>
        </p:nvSpPr>
        <p:spPr/>
        <p:txBody>
          <a:bodyPr/>
          <a:lstStyle/>
          <a:p>
            <a:fld id="{DD95B543-0236-4AEE-9F15-C7CF1150485F}" type="slidenum">
              <a:rPr lang="cs-CZ" smtClean="0"/>
              <a:t>27</a:t>
            </a:fld>
            <a:endParaRPr lang="cs-CZ"/>
          </a:p>
        </p:txBody>
      </p:sp>
    </p:spTree>
    <p:extLst>
      <p:ext uri="{BB962C8B-B14F-4D97-AF65-F5344CB8AC3E}">
        <p14:creationId xmlns:p14="http://schemas.microsoft.com/office/powerpoint/2010/main" val="18656665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400" dirty="0">
                <a:solidFill>
                  <a:schemeClr val="tx1"/>
                </a:solidFill>
              </a:rPr>
              <a:t>What should you do when you find a tick on you?</a:t>
            </a:r>
          </a:p>
          <a:p>
            <a:pPr marL="181240" indent="-181240">
              <a:buFont typeface="Arial" panose="020B0604020202020204" pitchFamily="34" charset="0"/>
              <a:buChar char="•"/>
            </a:pPr>
            <a:r>
              <a:rPr lang="en-US" sz="1400" dirty="0">
                <a:solidFill>
                  <a:schemeClr val="tx1"/>
                </a:solidFill>
              </a:rPr>
              <a:t>Ask an adult to remove the tick using tweezers.</a:t>
            </a:r>
          </a:p>
          <a:p>
            <a:pPr marL="181240" indent="-181240" defTabSz="966612">
              <a:buFont typeface="Arial" panose="020B0604020202020204" pitchFamily="34" charset="0"/>
              <a:buChar char="•"/>
              <a:defRPr/>
            </a:pPr>
            <a:r>
              <a:rPr lang="en-US" sz="1400" dirty="0">
                <a:solidFill>
                  <a:schemeClr val="tx1"/>
                </a:solidFill>
              </a:rPr>
              <a:t>Your goal is to remove the tick as quickly and safely as possible. </a:t>
            </a:r>
            <a:endParaRPr lang="en-US" sz="1400" b="1" dirty="0">
              <a:solidFill>
                <a:schemeClr val="tx1"/>
              </a:solidFill>
            </a:endParaRPr>
          </a:p>
          <a:p>
            <a:endParaRPr lang="en-US" sz="1400" spc="-5" dirty="0">
              <a:solidFill>
                <a:schemeClr val="tx1"/>
              </a:solidFill>
              <a:cs typeface="Source Sans Pro Light"/>
            </a:endParaRPr>
          </a:p>
          <a:p>
            <a:endParaRPr lang="en-US" sz="1400" spc="-5" dirty="0">
              <a:solidFill>
                <a:schemeClr val="tx1"/>
              </a:solidFill>
              <a:cs typeface="Source Sans Pro Light"/>
            </a:endParaRPr>
          </a:p>
        </p:txBody>
      </p:sp>
      <p:sp>
        <p:nvSpPr>
          <p:cNvPr id="4" name="Slide Number Placeholder 3"/>
          <p:cNvSpPr>
            <a:spLocks noGrp="1"/>
          </p:cNvSpPr>
          <p:nvPr>
            <p:ph type="sldNum" sz="quarter" idx="5"/>
          </p:nvPr>
        </p:nvSpPr>
        <p:spPr/>
        <p:txBody>
          <a:bodyPr/>
          <a:lstStyle/>
          <a:p>
            <a:fld id="{DD95B543-0236-4AEE-9F15-C7CF1150485F}" type="slidenum">
              <a:rPr lang="cs-CZ" smtClean="0"/>
              <a:t>28</a:t>
            </a:fld>
            <a:endParaRPr lang="cs-CZ"/>
          </a:p>
        </p:txBody>
      </p:sp>
    </p:spTree>
    <p:extLst>
      <p:ext uri="{BB962C8B-B14F-4D97-AF65-F5344CB8AC3E}">
        <p14:creationId xmlns:p14="http://schemas.microsoft.com/office/powerpoint/2010/main" val="40487281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i="1" dirty="0"/>
              <a:t>[</a:t>
            </a:r>
            <a:r>
              <a:rPr lang="en-US" sz="1800" i="1" dirty="0">
                <a:effectLst/>
                <a:latin typeface="Arial" panose="020B0604020202020204" pitchFamily="34" charset="0"/>
                <a:ea typeface="Calibri" panose="020F0502020204030204" pitchFamily="34" charset="0"/>
                <a:cs typeface="Times New Roman" panose="02020603050405020304" pitchFamily="18" charset="0"/>
              </a:rPr>
              <a:t>4-DP 3.1] Demonstrate how to locate sources of accurate personal health and wellness information.</a:t>
            </a: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i="1" dirty="0"/>
          </a:p>
        </p:txBody>
      </p:sp>
      <p:sp>
        <p:nvSpPr>
          <p:cNvPr id="4" name="Slide Number Placeholder 3"/>
          <p:cNvSpPr>
            <a:spLocks noGrp="1"/>
          </p:cNvSpPr>
          <p:nvPr>
            <p:ph type="sldNum" sz="quarter" idx="5"/>
          </p:nvPr>
        </p:nvSpPr>
        <p:spPr/>
        <p:txBody>
          <a:bodyPr/>
          <a:lstStyle/>
          <a:p>
            <a:fld id="{DD95B543-0236-4AEE-9F15-C7CF1150485F}" type="slidenum">
              <a:rPr lang="cs-CZ" smtClean="0"/>
              <a:t>29</a:t>
            </a:fld>
            <a:endParaRPr lang="cs-CZ"/>
          </a:p>
        </p:txBody>
      </p:sp>
    </p:spTree>
    <p:extLst>
      <p:ext uri="{BB962C8B-B14F-4D97-AF65-F5344CB8AC3E}">
        <p14:creationId xmlns:p14="http://schemas.microsoft.com/office/powerpoint/2010/main" val="363484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solidFill>
                  <a:schemeClr val="tx1"/>
                </a:solidFill>
              </a:rPr>
              <a:t>Ticks are small bugs. </a:t>
            </a:r>
            <a:r>
              <a:rPr lang="en-US" sz="1400" dirty="0">
                <a:solidFill>
                  <a:schemeClr val="tx1"/>
                </a:solidFill>
                <a:cs typeface="Calibri"/>
              </a:rPr>
              <a:t>They have eight legs as adults. </a:t>
            </a:r>
            <a:r>
              <a:rPr lang="en-US" sz="1400" b="1" dirty="0">
                <a:solidFill>
                  <a:schemeClr val="tx1"/>
                </a:solidFill>
                <a:cs typeface="Calibri"/>
              </a:rPr>
              <a:t>We will go over the life stages today.</a:t>
            </a:r>
          </a:p>
          <a:p>
            <a:r>
              <a:rPr lang="en-US" sz="1400" dirty="0">
                <a:solidFill>
                  <a:schemeClr val="tx1"/>
                </a:solidFill>
                <a:sym typeface="Wingdings" panose="05000000000000000000" pitchFamily="2" charset="2"/>
              </a:rPr>
              <a:t>What other bugs have eight legs? </a:t>
            </a:r>
            <a:r>
              <a:rPr lang="en-US" sz="1400" i="1" dirty="0">
                <a:solidFill>
                  <a:schemeClr val="tx1"/>
                </a:solidFill>
                <a:sym typeface="Wingdings" panose="05000000000000000000" pitchFamily="2" charset="2"/>
              </a:rPr>
              <a:t>[animated] </a:t>
            </a:r>
            <a:r>
              <a:rPr lang="en-US" sz="1400" b="1" dirty="0">
                <a:solidFill>
                  <a:schemeClr val="tx1"/>
                </a:solidFill>
                <a:sym typeface="Wingdings" panose="05000000000000000000" pitchFamily="2" charset="2"/>
              </a:rPr>
              <a:t>Spiders! </a:t>
            </a:r>
          </a:p>
          <a:p>
            <a:pPr marL="181240" indent="-181240">
              <a:buFont typeface="Arial" panose="020B0604020202020204" pitchFamily="34" charset="0"/>
              <a:buChar char="•"/>
            </a:pPr>
            <a:r>
              <a:rPr lang="en-US" sz="1400" b="1" spc="-5" dirty="0">
                <a:solidFill>
                  <a:schemeClr val="tx1"/>
                </a:solidFill>
                <a:cs typeface="Source Sans Pro Light"/>
              </a:rPr>
              <a:t>If you look, ticks look kind of like spiders. That’s because they’re from the same group of animals called Arachnids. They are different from insects.</a:t>
            </a:r>
            <a:endParaRPr lang="en-US" sz="1400" b="1" dirty="0">
              <a:solidFill>
                <a:schemeClr val="tx1"/>
              </a:solidFill>
              <a:sym typeface="Wingdings" panose="05000000000000000000" pitchFamily="2" charset="2"/>
            </a:endParaRPr>
          </a:p>
          <a:p>
            <a:pPr defTabSz="966612">
              <a:defRPr/>
            </a:pPr>
            <a:r>
              <a:rPr lang="en-US" sz="1400" dirty="0">
                <a:solidFill>
                  <a:schemeClr val="tx1"/>
                </a:solidFill>
                <a:sym typeface="Wingdings" panose="05000000000000000000" pitchFamily="2" charset="2"/>
              </a:rPr>
              <a:t>There are a few different types of ticks in and around New York City that can cause infections. </a:t>
            </a:r>
            <a:r>
              <a:rPr lang="en-US" sz="1400" spc="-5" dirty="0">
                <a:solidFill>
                  <a:schemeClr val="tx1"/>
                </a:solidFill>
                <a:cs typeface="Source Sans Pro Light"/>
              </a:rPr>
              <a:t>Each looks a little different and each spreads different germs that can make you sick. </a:t>
            </a:r>
          </a:p>
          <a:p>
            <a:pPr defTabSz="966612">
              <a:defRPr/>
            </a:pPr>
            <a:r>
              <a:rPr lang="en-US" sz="1400" i="1" spc="-5" dirty="0">
                <a:solidFill>
                  <a:schemeClr val="tx1"/>
                </a:solidFill>
                <a:cs typeface="Source Sans Pro Light"/>
              </a:rPr>
              <a:t>[animated] </a:t>
            </a:r>
            <a:r>
              <a:rPr lang="en-US" sz="1400" spc="-5" dirty="0">
                <a:solidFill>
                  <a:schemeClr val="tx1"/>
                </a:solidFill>
                <a:cs typeface="Source Sans Pro Light"/>
              </a:rPr>
              <a:t>Today we are going to focus on the </a:t>
            </a:r>
            <a:r>
              <a:rPr lang="en-US" sz="1400" b="1" spc="-5" dirty="0">
                <a:solidFill>
                  <a:schemeClr val="tx1"/>
                </a:solidFill>
                <a:cs typeface="Source Sans Pro Light"/>
              </a:rPr>
              <a:t>blacklegged tick, </a:t>
            </a:r>
            <a:r>
              <a:rPr lang="en-US" sz="1400" spc="-5" dirty="0">
                <a:solidFill>
                  <a:schemeClr val="tx1"/>
                </a:solidFill>
                <a:cs typeface="Source Sans Pro Light"/>
              </a:rPr>
              <a:t>also called the </a:t>
            </a:r>
            <a:r>
              <a:rPr lang="en-US" sz="1400" b="1" spc="-5" dirty="0">
                <a:solidFill>
                  <a:schemeClr val="tx1"/>
                </a:solidFill>
                <a:cs typeface="Source Sans Pro Light"/>
              </a:rPr>
              <a:t>deer tick</a:t>
            </a:r>
            <a:r>
              <a:rPr lang="en-US" sz="1400" spc="-5" dirty="0">
                <a:solidFill>
                  <a:schemeClr val="tx1"/>
                </a:solidFill>
                <a:cs typeface="Source Sans Pro Light"/>
              </a:rPr>
              <a:t>. The scientific name for this tick is </a:t>
            </a:r>
            <a:r>
              <a:rPr lang="en-US" sz="1400" i="1" spc="-5" dirty="0">
                <a:solidFill>
                  <a:schemeClr val="tx1"/>
                </a:solidFill>
                <a:cs typeface="Source Sans Pro Light"/>
              </a:rPr>
              <a:t>Ixodes scapularis (ick-SO-</a:t>
            </a:r>
            <a:r>
              <a:rPr lang="en-US" sz="1400" i="1" spc="-5" dirty="0" err="1">
                <a:solidFill>
                  <a:schemeClr val="tx1"/>
                </a:solidFill>
                <a:cs typeface="Source Sans Pro Light"/>
              </a:rPr>
              <a:t>deez</a:t>
            </a:r>
            <a:r>
              <a:rPr lang="en-US" sz="1400" i="1" spc="-5" dirty="0">
                <a:solidFill>
                  <a:schemeClr val="tx1"/>
                </a:solidFill>
                <a:cs typeface="Source Sans Pro Light"/>
              </a:rPr>
              <a:t> SKAP-pew-lair-</a:t>
            </a:r>
            <a:r>
              <a:rPr lang="en-US" sz="1400" i="1" spc="-5" dirty="0" err="1">
                <a:solidFill>
                  <a:schemeClr val="tx1"/>
                </a:solidFill>
                <a:cs typeface="Source Sans Pro Light"/>
              </a:rPr>
              <a:t>iss</a:t>
            </a:r>
            <a:r>
              <a:rPr lang="en-US" sz="1400" i="1" spc="-5" dirty="0">
                <a:solidFill>
                  <a:schemeClr val="tx1"/>
                </a:solidFill>
                <a:cs typeface="Source Sans Pro Light"/>
              </a:rPr>
              <a:t>).</a:t>
            </a:r>
          </a:p>
        </p:txBody>
      </p:sp>
      <p:sp>
        <p:nvSpPr>
          <p:cNvPr id="4" name="Slide Number Placeholder 3"/>
          <p:cNvSpPr>
            <a:spLocks noGrp="1"/>
          </p:cNvSpPr>
          <p:nvPr>
            <p:ph type="sldNum" sz="quarter" idx="5"/>
          </p:nvPr>
        </p:nvSpPr>
        <p:spPr/>
        <p:txBody>
          <a:bodyPr/>
          <a:lstStyle/>
          <a:p>
            <a:fld id="{DD95B543-0236-4AEE-9F15-C7CF1150485F}" type="slidenum">
              <a:rPr lang="cs-CZ" smtClean="0"/>
              <a:t>3</a:t>
            </a:fld>
            <a:endParaRPr lang="cs-CZ"/>
          </a:p>
        </p:txBody>
      </p:sp>
    </p:spTree>
    <p:extLst>
      <p:ext uri="{BB962C8B-B14F-4D97-AF65-F5344CB8AC3E}">
        <p14:creationId xmlns:p14="http://schemas.microsoft.com/office/powerpoint/2010/main" val="25845357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D95B543-0236-4AEE-9F15-C7CF1150485F}" type="slidenum">
              <a:rPr lang="cs-CZ" smtClean="0"/>
              <a:t>30</a:t>
            </a:fld>
            <a:endParaRPr lang="cs-CZ"/>
          </a:p>
        </p:txBody>
      </p:sp>
    </p:spTree>
    <p:extLst>
      <p:ext uri="{BB962C8B-B14F-4D97-AF65-F5344CB8AC3E}">
        <p14:creationId xmlns:p14="http://schemas.microsoft.com/office/powerpoint/2010/main" val="7395002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solidFill>
                  <a:schemeClr val="tx1"/>
                </a:solidFill>
              </a:rPr>
              <a:t>What do ticks look like? They have a:</a:t>
            </a:r>
          </a:p>
          <a:p>
            <a:pPr marL="181240" indent="-181240">
              <a:buFont typeface="Arial" panose="020B0604020202020204" pitchFamily="34" charset="0"/>
              <a:buChar char="•"/>
            </a:pPr>
            <a:r>
              <a:rPr lang="en-US" sz="1400" dirty="0">
                <a:solidFill>
                  <a:schemeClr val="tx1"/>
                </a:solidFill>
              </a:rPr>
              <a:t>Mouth</a:t>
            </a:r>
          </a:p>
          <a:p>
            <a:pPr marL="181240" indent="-181240">
              <a:buFont typeface="Arial" panose="020B0604020202020204" pitchFamily="34" charset="0"/>
              <a:buChar char="•"/>
            </a:pPr>
            <a:r>
              <a:rPr lang="en-US" sz="1400" dirty="0">
                <a:solidFill>
                  <a:schemeClr val="tx1"/>
                </a:solidFill>
              </a:rPr>
              <a:t>Scutum, which is a hard shield on their back</a:t>
            </a:r>
          </a:p>
          <a:p>
            <a:pPr marL="181240" indent="-181240">
              <a:buFont typeface="Arial" panose="020B0604020202020204" pitchFamily="34" charset="0"/>
              <a:buChar char="•"/>
            </a:pPr>
            <a:r>
              <a:rPr lang="en-US" sz="1400" dirty="0">
                <a:solidFill>
                  <a:schemeClr val="tx1"/>
                </a:solidFill>
              </a:rPr>
              <a:t>Abdomen</a:t>
            </a:r>
          </a:p>
          <a:p>
            <a:pPr marL="181240" indent="-181240">
              <a:buFont typeface="Arial" panose="020B0604020202020204" pitchFamily="34" charset="0"/>
              <a:buChar char="•"/>
            </a:pPr>
            <a:endParaRPr lang="en-US" sz="1400" dirty="0">
              <a:solidFill>
                <a:schemeClr val="tx1"/>
              </a:solidFill>
            </a:endParaRPr>
          </a:p>
          <a:p>
            <a:r>
              <a:rPr lang="en-US" sz="1400" i="1" dirty="0">
                <a:solidFill>
                  <a:schemeClr val="tx1"/>
                </a:solidFill>
              </a:rPr>
              <a:t>[animated] </a:t>
            </a:r>
            <a:r>
              <a:rPr lang="en-US" sz="1400" dirty="0">
                <a:solidFill>
                  <a:schemeClr val="tx1"/>
                </a:solidFill>
              </a:rPr>
              <a:t>They also have:</a:t>
            </a:r>
          </a:p>
          <a:p>
            <a:pPr marL="181240" indent="-181240">
              <a:buFont typeface="Arial" panose="020B0604020202020204" pitchFamily="34" charset="0"/>
              <a:buChar char="•"/>
            </a:pPr>
            <a:r>
              <a:rPr lang="en-US" sz="1400" dirty="0">
                <a:solidFill>
                  <a:schemeClr val="tx1"/>
                </a:solidFill>
              </a:rPr>
              <a:t>Eight legs</a:t>
            </a:r>
          </a:p>
          <a:p>
            <a:pPr marL="181240" indent="-181240">
              <a:buFont typeface="Arial" panose="020B0604020202020204" pitchFamily="34" charset="0"/>
              <a:buChar char="•"/>
            </a:pPr>
            <a:r>
              <a:rPr lang="en-US" sz="1400" dirty="0">
                <a:solidFill>
                  <a:schemeClr val="tx1"/>
                </a:solidFill>
              </a:rPr>
              <a:t>No antennae</a:t>
            </a:r>
          </a:p>
          <a:p>
            <a:pPr marL="181240" indent="-181240">
              <a:buFont typeface="Arial" panose="020B0604020202020204" pitchFamily="34" charset="0"/>
              <a:buChar char="•"/>
            </a:pPr>
            <a:r>
              <a:rPr lang="en-US" sz="1400" dirty="0">
                <a:solidFill>
                  <a:schemeClr val="tx1"/>
                </a:solidFill>
              </a:rPr>
              <a:t>No wings</a:t>
            </a:r>
          </a:p>
          <a:p>
            <a:pPr marL="181240" indent="-181240">
              <a:buFont typeface="Arial" panose="020B0604020202020204" pitchFamily="34" charset="0"/>
              <a:buChar char="•"/>
            </a:pPr>
            <a:endParaRPr lang="en-US" sz="1400" dirty="0">
              <a:solidFill>
                <a:schemeClr val="tx1"/>
              </a:solidFill>
            </a:endParaRPr>
          </a:p>
          <a:p>
            <a:r>
              <a:rPr lang="en-US" sz="1400" b="1" dirty="0">
                <a:solidFill>
                  <a:schemeClr val="tx1"/>
                </a:solidFill>
              </a:rPr>
              <a:t>Ticks cannot fly or jump. They can only crawl.</a:t>
            </a:r>
          </a:p>
        </p:txBody>
      </p:sp>
      <p:sp>
        <p:nvSpPr>
          <p:cNvPr id="4" name="Slide Number Placeholder 3"/>
          <p:cNvSpPr>
            <a:spLocks noGrp="1"/>
          </p:cNvSpPr>
          <p:nvPr>
            <p:ph type="sldNum" sz="quarter" idx="5"/>
          </p:nvPr>
        </p:nvSpPr>
        <p:spPr/>
        <p:txBody>
          <a:bodyPr/>
          <a:lstStyle/>
          <a:p>
            <a:fld id="{DD95B543-0236-4AEE-9F15-C7CF1150485F}" type="slidenum">
              <a:rPr lang="cs-CZ" smtClean="0"/>
              <a:t>4</a:t>
            </a:fld>
            <a:endParaRPr lang="cs-CZ"/>
          </a:p>
        </p:txBody>
      </p:sp>
    </p:spTree>
    <p:extLst>
      <p:ext uri="{BB962C8B-B14F-4D97-AF65-F5344CB8AC3E}">
        <p14:creationId xmlns:p14="http://schemas.microsoft.com/office/powerpoint/2010/main" val="911072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solidFill>
                  <a:schemeClr val="tx1"/>
                </a:solidFill>
              </a:rPr>
              <a:t>What do ticks eat?</a:t>
            </a:r>
          </a:p>
          <a:p>
            <a:pPr marL="181240" indent="-181240">
              <a:buFont typeface="Arial" panose="020B0604020202020204" pitchFamily="34" charset="0"/>
              <a:buChar char="•"/>
            </a:pPr>
            <a:r>
              <a:rPr lang="en-US" sz="1400" dirty="0">
                <a:solidFill>
                  <a:schemeClr val="tx1"/>
                </a:solidFill>
              </a:rPr>
              <a:t>Ticks bite to eat blood from animals like mice and deer. </a:t>
            </a:r>
            <a:r>
              <a:rPr lang="en-US" sz="1400" b="1" dirty="0">
                <a:solidFill>
                  <a:schemeClr val="tx1"/>
                </a:solidFill>
                <a:cs typeface="Source Sans Pro Light"/>
              </a:rPr>
              <a:t>Adult ticks like to feed on deer. Therefore, ticks tend to live in areas where there are many deer.  </a:t>
            </a:r>
          </a:p>
          <a:p>
            <a:pPr marL="664546" lvl="1" indent="-181240" defTabSz="966612">
              <a:buFont typeface="Arial" panose="020B0604020202020204" pitchFamily="34" charset="0"/>
              <a:buChar char="•"/>
              <a:defRPr/>
            </a:pPr>
            <a:r>
              <a:rPr lang="en-US" sz="1400" dirty="0">
                <a:solidFill>
                  <a:schemeClr val="tx1"/>
                </a:solidFill>
              </a:rPr>
              <a:t>Sometimes ticks eat blood from people.</a:t>
            </a:r>
            <a:endParaRPr lang="en-US" sz="1400" dirty="0">
              <a:solidFill>
                <a:schemeClr val="tx1"/>
              </a:solidFill>
              <a:cs typeface="Source Sans Pro Light"/>
            </a:endParaRPr>
          </a:p>
          <a:p>
            <a:pPr marL="315491" marR="5370" indent="-302066" algn="just">
              <a:lnSpc>
                <a:spcPct val="118100"/>
              </a:lnSpc>
              <a:spcBef>
                <a:spcPts val="106"/>
              </a:spcBef>
              <a:buFont typeface="Arial" panose="020B0604020202020204" pitchFamily="34" charset="0"/>
              <a:buChar char="•"/>
            </a:pPr>
            <a:r>
              <a:rPr lang="en-US" sz="1400" dirty="0">
                <a:solidFill>
                  <a:schemeClr val="tx1"/>
                </a:solidFill>
                <a:cs typeface="Source Sans Pro Light"/>
              </a:rPr>
              <a:t>They hold up their front legs in a motion called </a:t>
            </a:r>
            <a:r>
              <a:rPr lang="en-US" sz="1400" b="1" dirty="0">
                <a:solidFill>
                  <a:schemeClr val="tx1"/>
                </a:solidFill>
                <a:cs typeface="Source Sans Pro Light"/>
              </a:rPr>
              <a:t>questing</a:t>
            </a:r>
            <a:r>
              <a:rPr lang="en-US" sz="1400" dirty="0">
                <a:solidFill>
                  <a:schemeClr val="tx1"/>
                </a:solidFill>
                <a:cs typeface="Source Sans Pro Light"/>
              </a:rPr>
              <a:t> to grab onto fur, skin or clothing. </a:t>
            </a:r>
          </a:p>
          <a:p>
            <a:pPr marL="315491" marR="5370" lvl="0" indent="-302066" algn="just" defTabSz="914400" rtl="0" eaLnBrk="1" fontAlgn="auto" latinLnBrk="0" hangingPunct="1">
              <a:lnSpc>
                <a:spcPct val="118100"/>
              </a:lnSpc>
              <a:spcBef>
                <a:spcPts val="106"/>
              </a:spcBef>
              <a:spcAft>
                <a:spcPts val="0"/>
              </a:spcAft>
              <a:buClrTx/>
              <a:buSzTx/>
              <a:buFont typeface="Arial" panose="020B0604020202020204" pitchFamily="34" charset="0"/>
              <a:buChar char="•"/>
              <a:tabLst/>
              <a:defRPr/>
            </a:pPr>
            <a:r>
              <a:rPr lang="en-US" sz="1400" spc="-3" dirty="0"/>
              <a:t>When an animal or person passes by, they might grab on. </a:t>
            </a:r>
            <a:endParaRPr lang="en-US" sz="1400" dirty="0">
              <a:solidFill>
                <a:schemeClr val="tx1"/>
              </a:solidFill>
              <a:cs typeface="Source Sans Pro Light"/>
            </a:endParaRPr>
          </a:p>
          <a:p>
            <a:pPr marL="315491" marR="5370" indent="-302066" algn="just">
              <a:lnSpc>
                <a:spcPct val="118100"/>
              </a:lnSpc>
              <a:spcBef>
                <a:spcPts val="106"/>
              </a:spcBef>
              <a:buFont typeface="Arial" panose="020B0604020202020204" pitchFamily="34" charset="0"/>
              <a:buChar char="•"/>
            </a:pPr>
            <a:r>
              <a:rPr lang="en-US" sz="1400" b="1" dirty="0">
                <a:solidFill>
                  <a:schemeClr val="tx1"/>
                </a:solidFill>
                <a:cs typeface="Source Sans Pro Light"/>
              </a:rPr>
              <a:t>They will then crawl around until they find a place to feed. When they bite, they stay attached for a few days unless removed.</a:t>
            </a:r>
            <a:endParaRPr lang="en-US" sz="1400" b="1" dirty="0">
              <a:solidFill>
                <a:schemeClr val="tx1"/>
              </a:solidFill>
            </a:endParaRPr>
          </a:p>
          <a:p>
            <a:endParaRPr lang="en-US" sz="1400" dirty="0">
              <a:solidFill>
                <a:schemeClr val="tx1"/>
              </a:solidFill>
            </a:endParaRPr>
          </a:p>
        </p:txBody>
      </p:sp>
      <p:sp>
        <p:nvSpPr>
          <p:cNvPr id="4" name="Slide Number Placeholder 3"/>
          <p:cNvSpPr>
            <a:spLocks noGrp="1"/>
          </p:cNvSpPr>
          <p:nvPr>
            <p:ph type="sldNum" sz="quarter" idx="5"/>
          </p:nvPr>
        </p:nvSpPr>
        <p:spPr/>
        <p:txBody>
          <a:bodyPr/>
          <a:lstStyle/>
          <a:p>
            <a:fld id="{DD95B543-0236-4AEE-9F15-C7CF1150485F}" type="slidenum">
              <a:rPr lang="cs-CZ" smtClean="0"/>
              <a:t>5</a:t>
            </a:fld>
            <a:endParaRPr lang="cs-CZ"/>
          </a:p>
        </p:txBody>
      </p:sp>
    </p:spTree>
    <p:extLst>
      <p:ext uri="{BB962C8B-B14F-4D97-AF65-F5344CB8AC3E}">
        <p14:creationId xmlns:p14="http://schemas.microsoft.com/office/powerpoint/2010/main" val="3739243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spc="-5" dirty="0">
                <a:solidFill>
                  <a:schemeClr val="tx1"/>
                </a:solidFill>
                <a:cs typeface="Source Sans Pro Light"/>
              </a:rPr>
              <a:t>Ticks go through a life cycle. The life cycle may look a little different depending on the species of tick. </a:t>
            </a:r>
          </a:p>
          <a:p>
            <a:r>
              <a:rPr lang="en-US" sz="1400" spc="-5" dirty="0">
                <a:solidFill>
                  <a:schemeClr val="tx1"/>
                </a:solidFill>
                <a:cs typeface="Source Sans Pro Light"/>
              </a:rPr>
              <a:t>What are some other examples of a life cycle? </a:t>
            </a:r>
            <a:r>
              <a:rPr lang="en-US" sz="1400" b="1" i="1" spc="-5" dirty="0">
                <a:solidFill>
                  <a:schemeClr val="tx1"/>
                </a:solidFill>
                <a:cs typeface="Source Sans Pro Light"/>
              </a:rPr>
              <a:t>Butterflies, tadpoles, people</a:t>
            </a:r>
          </a:p>
          <a:p>
            <a:r>
              <a:rPr lang="en-US" sz="1400" spc="-5" dirty="0">
                <a:solidFill>
                  <a:schemeClr val="tx1"/>
                </a:solidFill>
                <a:cs typeface="Source Sans Pro Light"/>
              </a:rPr>
              <a:t>Ticks must be able to feed on blood from a </a:t>
            </a:r>
            <a:r>
              <a:rPr lang="en-US" sz="1400" b="1" spc="-5" dirty="0">
                <a:solidFill>
                  <a:schemeClr val="tx1"/>
                </a:solidFill>
                <a:cs typeface="Source Sans Pro Light"/>
              </a:rPr>
              <a:t>host</a:t>
            </a:r>
            <a:r>
              <a:rPr lang="en-US" sz="1400" spc="-5" dirty="0">
                <a:solidFill>
                  <a:schemeClr val="tx1"/>
                </a:solidFill>
                <a:cs typeface="Source Sans Pro Light"/>
              </a:rPr>
              <a:t> animal in order to move on to the next stage of their life cycle. A host is an animal that a tick lives off of.</a:t>
            </a:r>
          </a:p>
          <a:p>
            <a:r>
              <a:rPr lang="en-US" sz="1400" spc="-5" dirty="0">
                <a:solidFill>
                  <a:schemeClr val="tx1"/>
                </a:solidFill>
                <a:cs typeface="Source Sans Pro Light"/>
              </a:rPr>
              <a:t>The life cycle goes like this:</a:t>
            </a:r>
          </a:p>
          <a:p>
            <a:pPr marL="241653" indent="-241653">
              <a:buAutoNum type="arabicPeriod"/>
            </a:pPr>
            <a:r>
              <a:rPr lang="en-US" sz="1400" spc="-5" dirty="0">
                <a:solidFill>
                  <a:schemeClr val="tx1"/>
                </a:solidFill>
                <a:cs typeface="Source Sans Pro Light"/>
              </a:rPr>
              <a:t>Ticks hatch from eggs</a:t>
            </a:r>
          </a:p>
          <a:p>
            <a:pPr marL="241653" indent="-241653">
              <a:buAutoNum type="arabicPeriod"/>
            </a:pPr>
            <a:r>
              <a:rPr lang="en-US" sz="1400" spc="-5" dirty="0">
                <a:solidFill>
                  <a:schemeClr val="tx1"/>
                </a:solidFill>
                <a:cs typeface="Source Sans Pro Light"/>
              </a:rPr>
              <a:t>Newly hatched ticks are called </a:t>
            </a:r>
            <a:r>
              <a:rPr lang="en-US" sz="1400" b="1" spc="-5" dirty="0">
                <a:solidFill>
                  <a:schemeClr val="tx1"/>
                </a:solidFill>
                <a:cs typeface="Source Sans Pro Light"/>
              </a:rPr>
              <a:t>larvae</a:t>
            </a:r>
            <a:r>
              <a:rPr lang="en-US" sz="1400" spc="-5" dirty="0">
                <a:solidFill>
                  <a:schemeClr val="tx1"/>
                </a:solidFill>
                <a:cs typeface="Source Sans Pro Light"/>
              </a:rPr>
              <a:t> and only have 6 legs. Larvae like to eat the blood of small animals, such as mice. They can be thought of as baby ticks.</a:t>
            </a:r>
          </a:p>
          <a:p>
            <a:pPr marL="241653" indent="-241653">
              <a:buAutoNum type="arabicPeriod"/>
            </a:pPr>
            <a:r>
              <a:rPr lang="en-US" sz="1400" spc="-5" dirty="0">
                <a:solidFill>
                  <a:schemeClr val="tx1"/>
                </a:solidFill>
                <a:cs typeface="Source Sans Pro Light"/>
              </a:rPr>
              <a:t>Larvae then </a:t>
            </a:r>
            <a:r>
              <a:rPr lang="en-US" sz="1400" b="1" spc="-5" dirty="0">
                <a:solidFill>
                  <a:schemeClr val="tx1"/>
                </a:solidFill>
                <a:cs typeface="Source Sans Pro Light"/>
              </a:rPr>
              <a:t>molt </a:t>
            </a:r>
            <a:r>
              <a:rPr lang="en-US" sz="1400" spc="-5" dirty="0">
                <a:solidFill>
                  <a:schemeClr val="tx1"/>
                </a:solidFill>
                <a:cs typeface="Source Sans Pro Light"/>
              </a:rPr>
              <a:t>(shed their outer skin as they grow) and become </a:t>
            </a:r>
            <a:r>
              <a:rPr lang="en-US" sz="1400" b="1" spc="-5" dirty="0">
                <a:solidFill>
                  <a:schemeClr val="tx1"/>
                </a:solidFill>
                <a:cs typeface="Source Sans Pro Light"/>
              </a:rPr>
              <a:t>nymphs</a:t>
            </a:r>
            <a:r>
              <a:rPr lang="en-US" sz="1400" spc="-5" dirty="0">
                <a:solidFill>
                  <a:schemeClr val="tx1"/>
                </a:solidFill>
                <a:cs typeface="Source Sans Pro Light"/>
              </a:rPr>
              <a:t>. </a:t>
            </a:r>
            <a:r>
              <a:rPr lang="en-US" sz="1400" b="1" spc="-5" dirty="0">
                <a:solidFill>
                  <a:schemeClr val="tx1"/>
                </a:solidFill>
                <a:cs typeface="Source Sans Pro Light"/>
              </a:rPr>
              <a:t>Nymphs</a:t>
            </a:r>
            <a:r>
              <a:rPr lang="en-US" sz="1400" spc="-5" dirty="0">
                <a:solidFill>
                  <a:schemeClr val="tx1"/>
                </a:solidFill>
                <a:cs typeface="Source Sans Pro Light"/>
              </a:rPr>
              <a:t> grow one more pair of legs, for a total of 8 legs. They like to feed on medium and large-sized animals, including humans. Nymphs are like the child or teenage stage of a tick. </a:t>
            </a:r>
          </a:p>
          <a:p>
            <a:pPr marL="241653" indent="-241653">
              <a:buAutoNum type="arabicPeriod"/>
            </a:pPr>
            <a:r>
              <a:rPr lang="en-US" sz="1400" spc="-5" dirty="0">
                <a:solidFill>
                  <a:schemeClr val="tx1"/>
                </a:solidFill>
                <a:cs typeface="Source Sans Pro Light"/>
              </a:rPr>
              <a:t>The nymph then molts one more time and becomes an </a:t>
            </a:r>
            <a:r>
              <a:rPr lang="en-US" sz="1400" b="1" spc="-5" dirty="0">
                <a:solidFill>
                  <a:schemeClr val="tx1"/>
                </a:solidFill>
                <a:cs typeface="Source Sans Pro Light"/>
              </a:rPr>
              <a:t>adult, </a:t>
            </a:r>
            <a:r>
              <a:rPr lang="en-US" sz="1400" b="0" spc="-5" dirty="0">
                <a:solidFill>
                  <a:schemeClr val="tx1"/>
                </a:solidFill>
                <a:cs typeface="Source Sans Pro Light"/>
              </a:rPr>
              <a:t>which also has 8 legs</a:t>
            </a:r>
            <a:r>
              <a:rPr lang="en-US" sz="1400" spc="-5" dirty="0">
                <a:solidFill>
                  <a:schemeClr val="tx1"/>
                </a:solidFill>
                <a:cs typeface="Source Sans Pro Light"/>
              </a:rPr>
              <a:t>. Adult female blacklegged ticks like to feed on large animals, such as deer. After the female feeds and mates with a male tick, she lays eggs and dies. The life cycle then starts over again.</a:t>
            </a:r>
          </a:p>
          <a:p>
            <a:endParaRPr lang="en-US" sz="1400" spc="-5" dirty="0">
              <a:solidFill>
                <a:schemeClr val="tx1"/>
              </a:solidFill>
              <a:cs typeface="Source Sans Pro Light"/>
            </a:endParaRPr>
          </a:p>
          <a:p>
            <a:pPr marL="0" marR="0">
              <a:lnSpc>
                <a:spcPct val="107000"/>
              </a:lnSpc>
              <a:spcBef>
                <a:spcPts val="0"/>
              </a:spcBef>
              <a:spcAft>
                <a:spcPts val="0"/>
              </a:spcAft>
            </a:pPr>
            <a:r>
              <a:rPr lang="en-US" sz="1800" i="1" dirty="0">
                <a:effectLst/>
                <a:latin typeface="Arial" panose="020B0604020202020204" pitchFamily="34" charset="0"/>
                <a:ea typeface="Calibri" panose="020F0502020204030204" pitchFamily="34" charset="0"/>
                <a:cs typeface="Times New Roman" panose="02020603050405020304" pitchFamily="18" charset="0"/>
              </a:rPr>
              <a:t>LS1.B: Growth and Development of Organisms </a:t>
            </a: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0"/>
              </a:spcAft>
              <a:buFont typeface="Arial" panose="020B0604020202020204" pitchFamily="34" charset="0"/>
              <a:buChar char="•"/>
            </a:pPr>
            <a:r>
              <a:rPr lang="en-US" sz="1800" i="1" dirty="0">
                <a:effectLst/>
                <a:latin typeface="Arial" panose="020B0604020202020204" pitchFamily="34" charset="0"/>
                <a:ea typeface="Calibri" panose="020F0502020204030204" pitchFamily="34" charset="0"/>
                <a:cs typeface="Times New Roman" panose="02020603050405020304" pitchFamily="18" charset="0"/>
              </a:rPr>
              <a:t>Reproduction is essential to the continued existence of every kind of organism. Plants and animals have unique and diverse life cycles. (3-LS1-1)</a:t>
            </a:r>
          </a:p>
          <a:p>
            <a:pPr marL="0" marR="0" lvl="0" indent="0">
              <a:lnSpc>
                <a:spcPct val="107000"/>
              </a:lnSpc>
              <a:spcBef>
                <a:spcPts val="0"/>
              </a:spcBef>
              <a:spcAft>
                <a:spcPts val="0"/>
              </a:spcAft>
              <a:buFont typeface="Symbol" panose="05050102010706020507" pitchFamily="18" charset="2"/>
              <a:buNone/>
            </a:pPr>
            <a:r>
              <a:rPr lang="en-US" sz="1800" i="1" dirty="0">
                <a:effectLst/>
                <a:latin typeface="Arial" panose="020B0604020202020204" pitchFamily="34" charset="0"/>
                <a:ea typeface="Calibri" panose="020F0502020204030204" pitchFamily="34" charset="0"/>
                <a:cs typeface="Times New Roman" panose="02020603050405020304" pitchFamily="18" charset="0"/>
              </a:rPr>
              <a:t>Cross-cutting Concept</a:t>
            </a:r>
          </a:p>
          <a:p>
            <a:pPr marL="285750" marR="0" lvl="0" indent="-285750">
              <a:lnSpc>
                <a:spcPct val="107000"/>
              </a:lnSpc>
              <a:spcBef>
                <a:spcPts val="0"/>
              </a:spcBef>
              <a:spcAft>
                <a:spcPts val="0"/>
              </a:spcAft>
              <a:buFont typeface="Arial" panose="020B0604020202020204" pitchFamily="34" charset="0"/>
              <a:buChar char="•"/>
            </a:pPr>
            <a:r>
              <a:rPr lang="en-US" sz="1800" i="1" dirty="0">
                <a:effectLst/>
                <a:latin typeface="Arial" panose="020B0604020202020204" pitchFamily="34" charset="0"/>
                <a:ea typeface="Calibri" panose="020F0502020204030204" pitchFamily="34" charset="0"/>
                <a:cs typeface="Times New Roman" panose="02020603050405020304" pitchFamily="18" charset="0"/>
              </a:rPr>
              <a:t>Cause and Effect. Ticks that do not find a host to feed on die and do not move to the next stage of the life cycle. </a:t>
            </a:r>
          </a:p>
          <a:p>
            <a:pPr marL="285750" marR="0" lvl="0" indent="-285750">
              <a:lnSpc>
                <a:spcPct val="107000"/>
              </a:lnSpc>
              <a:spcBef>
                <a:spcPts val="0"/>
              </a:spcBef>
              <a:spcAft>
                <a:spcPts val="0"/>
              </a:spcAft>
              <a:buFont typeface="Arial" panose="020B0604020202020204" pitchFamily="34" charset="0"/>
              <a:buChar char="•"/>
            </a:pPr>
            <a:r>
              <a:rPr lang="en-US" sz="1800" i="1" dirty="0">
                <a:effectLst/>
                <a:latin typeface="Arial" panose="020B0604020202020204" pitchFamily="34" charset="0"/>
                <a:ea typeface="Calibri" panose="020F0502020204030204" pitchFamily="34" charset="0"/>
                <a:cs typeface="Times New Roman" panose="02020603050405020304" pitchFamily="18" charset="0"/>
              </a:rPr>
              <a:t>Patterns. Life cycles are a type of pattern that can differ among different species.</a:t>
            </a: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DD95B543-0236-4AEE-9F15-C7CF1150485F}" type="slidenum">
              <a:rPr lang="cs-CZ" smtClean="0"/>
              <a:t>6</a:t>
            </a:fld>
            <a:endParaRPr lang="cs-CZ"/>
          </a:p>
        </p:txBody>
      </p:sp>
    </p:spTree>
    <p:extLst>
      <p:ext uri="{BB962C8B-B14F-4D97-AF65-F5344CB8AC3E}">
        <p14:creationId xmlns:p14="http://schemas.microsoft.com/office/powerpoint/2010/main" val="1447137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400" spc="-5" dirty="0">
                <a:solidFill>
                  <a:schemeClr val="tx1"/>
                </a:solidFill>
                <a:latin typeface="+mn-lt"/>
                <a:cs typeface="Source Sans Pro Light"/>
              </a:rPr>
              <a:t>How small are ticks?</a:t>
            </a:r>
          </a:p>
          <a:p>
            <a:pPr marL="181240" indent="-181240">
              <a:buFont typeface="Arial" panose="020B0604020202020204" pitchFamily="34" charset="0"/>
              <a:buChar char="•"/>
              <a:defRPr/>
            </a:pPr>
            <a:r>
              <a:rPr lang="en-US" sz="1400" spc="-5" dirty="0">
                <a:solidFill>
                  <a:schemeClr val="tx1"/>
                </a:solidFill>
                <a:latin typeface="+mn-lt"/>
                <a:cs typeface="Calibri"/>
              </a:rPr>
              <a:t>Ticks are really tiny.  </a:t>
            </a:r>
            <a:r>
              <a:rPr lang="en-US" sz="1400" b="1" spc="-5" dirty="0">
                <a:solidFill>
                  <a:schemeClr val="tx1"/>
                </a:solidFill>
                <a:latin typeface="+mn-lt"/>
                <a:cs typeface="Calibri"/>
              </a:rPr>
              <a:t>Nymphs </a:t>
            </a:r>
            <a:r>
              <a:rPr lang="en-US" sz="1400" b="0" spc="-5" dirty="0">
                <a:solidFill>
                  <a:schemeClr val="tx1"/>
                </a:solidFill>
                <a:latin typeface="+mn-lt"/>
                <a:cs typeface="Calibri"/>
              </a:rPr>
              <a:t>(the stage between larva and adult) </a:t>
            </a:r>
            <a:r>
              <a:rPr lang="en-US" sz="1400" spc="-5" dirty="0">
                <a:solidFill>
                  <a:schemeClr val="tx1"/>
                </a:solidFill>
                <a:latin typeface="+mn-lt"/>
                <a:cs typeface="Calibri"/>
              </a:rPr>
              <a:t>are only about the size of a poppy seed, like those found on a poppyseed muffin or bagel. </a:t>
            </a:r>
          </a:p>
          <a:p>
            <a:pPr marL="181240" indent="-181240" defTabSz="966612">
              <a:buFont typeface="Arial" panose="020B0604020202020204" pitchFamily="34" charset="0"/>
              <a:buChar char="•"/>
              <a:defRPr/>
            </a:pPr>
            <a:r>
              <a:rPr lang="en-US" sz="1400" spc="-5" dirty="0">
                <a:solidFill>
                  <a:schemeClr val="tx1"/>
                </a:solidFill>
                <a:latin typeface="+mn-lt"/>
                <a:cs typeface="Source Sans Pro Light"/>
              </a:rPr>
              <a:t>This makes ticks very hard to see. </a:t>
            </a:r>
          </a:p>
          <a:p>
            <a:pPr marL="181240" indent="-181240" defTabSz="966612">
              <a:buFont typeface="Arial" panose="020B0604020202020204" pitchFamily="34" charset="0"/>
              <a:buChar char="•"/>
              <a:defRPr/>
            </a:pPr>
            <a:r>
              <a:rPr lang="en-US" sz="1400" spc="-5" dirty="0">
                <a:solidFill>
                  <a:schemeClr val="tx1"/>
                </a:solidFill>
                <a:latin typeface="+mn-lt"/>
                <a:cs typeface="Source Sans Pro Light"/>
              </a:rPr>
              <a:t>Ticks were placed on this poppyseed muffin for size comparison. How many do you see? </a:t>
            </a:r>
            <a:r>
              <a:rPr lang="en-US" sz="1400" i="1" dirty="0">
                <a:solidFill>
                  <a:schemeClr val="tx1"/>
                </a:solidFill>
                <a:latin typeface="+mn-lt"/>
              </a:rPr>
              <a:t>[animated] </a:t>
            </a:r>
            <a:r>
              <a:rPr lang="en-US" sz="1400" spc="-5" dirty="0">
                <a:solidFill>
                  <a:schemeClr val="tx1"/>
                </a:solidFill>
                <a:latin typeface="+mn-lt"/>
                <a:cs typeface="Source Sans Pro Light"/>
              </a:rPr>
              <a:t>There are 5 ticks in the middle of the muffin.</a:t>
            </a:r>
          </a:p>
          <a:p>
            <a:endParaRPr lang="en-US" sz="1400" dirty="0">
              <a:solidFill>
                <a:schemeClr val="tx1"/>
              </a:solidFill>
              <a:latin typeface="+mn-lt"/>
            </a:endParaRPr>
          </a:p>
          <a:p>
            <a:endParaRPr lang="en-US" sz="1400" dirty="0">
              <a:solidFill>
                <a:schemeClr val="tx1"/>
              </a:solidFill>
              <a:latin typeface="+mn-lt"/>
            </a:endParaRPr>
          </a:p>
        </p:txBody>
      </p:sp>
      <p:sp>
        <p:nvSpPr>
          <p:cNvPr id="4" name="Slide Number Placeholder 3"/>
          <p:cNvSpPr>
            <a:spLocks noGrp="1"/>
          </p:cNvSpPr>
          <p:nvPr>
            <p:ph type="sldNum" sz="quarter" idx="5"/>
          </p:nvPr>
        </p:nvSpPr>
        <p:spPr/>
        <p:txBody>
          <a:bodyPr/>
          <a:lstStyle/>
          <a:p>
            <a:fld id="{DD95B543-0236-4AEE-9F15-C7CF1150485F}" type="slidenum">
              <a:rPr lang="cs-CZ" smtClean="0"/>
              <a:t>7</a:t>
            </a:fld>
            <a:endParaRPr lang="cs-CZ"/>
          </a:p>
        </p:txBody>
      </p:sp>
    </p:spTree>
    <p:extLst>
      <p:ext uri="{BB962C8B-B14F-4D97-AF65-F5344CB8AC3E}">
        <p14:creationId xmlns:p14="http://schemas.microsoft.com/office/powerpoint/2010/main" val="3343526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425" marR="5370" algn="just" defTabSz="966612">
              <a:lnSpc>
                <a:spcPct val="118100"/>
              </a:lnSpc>
              <a:defRPr/>
            </a:pPr>
            <a:r>
              <a:rPr lang="en-US" sz="1400" dirty="0">
                <a:cs typeface="Source Sans Pro Light"/>
              </a:rPr>
              <a:t>We will take 5 minutes to </a:t>
            </a:r>
            <a:r>
              <a:rPr lang="en-US" sz="1400" spc="-5" dirty="0">
                <a:cs typeface="Source Sans Pro Light"/>
              </a:rPr>
              <a:t>see how small ticks look next to the seeds on everything bagels.</a:t>
            </a:r>
          </a:p>
          <a:p>
            <a:pPr marL="301347" marR="3258" indent="-293202">
              <a:lnSpc>
                <a:spcPct val="118100"/>
              </a:lnSpc>
              <a:buFont typeface="+mj-lt"/>
              <a:buAutoNum type="arabicPeriod"/>
            </a:pPr>
            <a:r>
              <a:rPr lang="en-US" sz="1400" dirty="0">
                <a:cs typeface="Source Sans Pro Light"/>
              </a:rPr>
              <a:t>Look closely for ticks on the bagel handout and circle any you find. See if you can tell the difference between sesame seeds, poppy seeds, and ticks.</a:t>
            </a:r>
          </a:p>
          <a:p>
            <a:pPr marL="301347" marR="3258" indent="-293202">
              <a:lnSpc>
                <a:spcPct val="118100"/>
              </a:lnSpc>
              <a:buFont typeface="+mj-lt"/>
              <a:buAutoNum type="arabicPeriod"/>
            </a:pPr>
            <a:r>
              <a:rPr lang="en-US" sz="1400" dirty="0">
                <a:cs typeface="Source Sans Pro Light"/>
              </a:rPr>
              <a:t>How many ticks can you count on your bagel?</a:t>
            </a:r>
          </a:p>
          <a:p>
            <a:pPr marL="13425" marR="5370" algn="just">
              <a:lnSpc>
                <a:spcPct val="118100"/>
              </a:lnSpc>
            </a:pPr>
            <a:endParaRPr lang="en-US" sz="1400" dirty="0">
              <a:cs typeface="Source Sans Pro Light"/>
            </a:endParaRPr>
          </a:p>
          <a:p>
            <a:pPr marL="13425" marR="5370" algn="just">
              <a:lnSpc>
                <a:spcPct val="118100"/>
              </a:lnSpc>
            </a:pPr>
            <a:r>
              <a:rPr lang="en-US" sz="1400" i="1" dirty="0">
                <a:cs typeface="Source Sans Pro Light"/>
              </a:rPr>
              <a:t>Answer: There are 5 ticks on each bagel. 5 adults on the top bagel and </a:t>
            </a:r>
            <a:r>
              <a:rPr lang="en-US" sz="1400" i="1">
                <a:cs typeface="Source Sans Pro Light"/>
              </a:rPr>
              <a:t>5 nymphs on the bottom bagel.</a:t>
            </a:r>
            <a:endParaRPr lang="en-US" sz="1400" i="1" dirty="0">
              <a:cs typeface="Source Sans Pro Light"/>
            </a:endParaRPr>
          </a:p>
        </p:txBody>
      </p:sp>
      <p:sp>
        <p:nvSpPr>
          <p:cNvPr id="4" name="Slide Number Placeholder 3"/>
          <p:cNvSpPr>
            <a:spLocks noGrp="1"/>
          </p:cNvSpPr>
          <p:nvPr>
            <p:ph type="sldNum" sz="quarter" idx="5"/>
          </p:nvPr>
        </p:nvSpPr>
        <p:spPr/>
        <p:txBody>
          <a:bodyPr/>
          <a:lstStyle/>
          <a:p>
            <a:fld id="{DD95B543-0236-4AEE-9F15-C7CF1150485F}" type="slidenum">
              <a:rPr lang="cs-CZ" smtClean="0"/>
              <a:t>8</a:t>
            </a:fld>
            <a:endParaRPr lang="cs-CZ"/>
          </a:p>
        </p:txBody>
      </p:sp>
    </p:spTree>
    <p:extLst>
      <p:ext uri="{BB962C8B-B14F-4D97-AF65-F5344CB8AC3E}">
        <p14:creationId xmlns:p14="http://schemas.microsoft.com/office/powerpoint/2010/main" val="13482694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425" marR="5370" algn="just">
              <a:lnSpc>
                <a:spcPct val="118100"/>
              </a:lnSpc>
              <a:spcBef>
                <a:spcPts val="106"/>
              </a:spcBef>
            </a:pPr>
            <a:r>
              <a:rPr lang="en-US" sz="1400" spc="-5" dirty="0">
                <a:cs typeface="Source Sans Pro Light"/>
              </a:rPr>
              <a:t>Where do ticks live?</a:t>
            </a:r>
          </a:p>
          <a:p>
            <a:pPr marL="194665" marR="5370" lvl="0" indent="-181240" algn="just" defTabSz="914400" rtl="0" eaLnBrk="1" fontAlgn="auto" latinLnBrk="0" hangingPunct="1">
              <a:lnSpc>
                <a:spcPct val="118100"/>
              </a:lnSpc>
              <a:spcBef>
                <a:spcPts val="106"/>
              </a:spcBef>
              <a:spcAft>
                <a:spcPts val="0"/>
              </a:spcAft>
              <a:buClrTx/>
              <a:buSzTx/>
              <a:buFont typeface="Arial" panose="020B0604020202020204" pitchFamily="34" charset="0"/>
              <a:buChar char="•"/>
              <a:tabLst/>
              <a:defRPr/>
            </a:pPr>
            <a:r>
              <a:rPr lang="en-US" sz="1400" spc="-5" dirty="0">
                <a:cs typeface="Source Sans Pro Light"/>
              </a:rPr>
              <a:t>Ticks live in a</a:t>
            </a:r>
            <a:r>
              <a:rPr lang="en-US" sz="1400" dirty="0"/>
              <a:t>reas with shade, woods, tall grass, </a:t>
            </a:r>
            <a:r>
              <a:rPr lang="en-US" sz="1400" spc="-5" dirty="0">
                <a:cs typeface="Source Sans Pro Light"/>
              </a:rPr>
              <a:t>low bushes and under dead leaves.</a:t>
            </a:r>
          </a:p>
          <a:p>
            <a:pPr marL="651865" marR="5370" lvl="1" indent="-181240" algn="just" defTabSz="914400" rtl="0" eaLnBrk="1" fontAlgn="auto" latinLnBrk="0" hangingPunct="1">
              <a:lnSpc>
                <a:spcPct val="118100"/>
              </a:lnSpc>
              <a:spcBef>
                <a:spcPts val="106"/>
              </a:spcBef>
              <a:spcAft>
                <a:spcPts val="0"/>
              </a:spcAft>
              <a:buClrTx/>
              <a:buSzTx/>
              <a:buFont typeface="Arial" panose="020B0604020202020204" pitchFamily="34" charset="0"/>
              <a:buChar char="•"/>
              <a:tabLst/>
              <a:defRPr/>
            </a:pPr>
            <a:r>
              <a:rPr lang="en-US" sz="1400" spc="-5" dirty="0">
                <a:cs typeface="Source Sans Pro Light"/>
              </a:rPr>
              <a:t>They like the shade. Ticks do not like being in the sun – they die if they dry out. </a:t>
            </a:r>
          </a:p>
          <a:p>
            <a:pPr marL="194665" marR="5370" indent="-181240" algn="just" defTabSz="966612">
              <a:lnSpc>
                <a:spcPct val="118100"/>
              </a:lnSpc>
              <a:spcBef>
                <a:spcPts val="106"/>
              </a:spcBef>
              <a:buFont typeface="Arial" panose="020B0604020202020204" pitchFamily="34" charset="0"/>
              <a:buChar char="•"/>
              <a:defRPr/>
            </a:pPr>
            <a:r>
              <a:rPr lang="en-US" sz="1400" spc="-5" dirty="0">
                <a:cs typeface="Source Sans Pro Light"/>
              </a:rPr>
              <a:t>Ticks are most active in the spring, summer and fall. Ticks come out when it’s not super cold. </a:t>
            </a:r>
          </a:p>
          <a:p>
            <a:pPr marL="13425" marR="5370" algn="just">
              <a:lnSpc>
                <a:spcPct val="118100"/>
              </a:lnSpc>
              <a:spcBef>
                <a:spcPts val="106"/>
              </a:spcBef>
            </a:pPr>
            <a:endParaRPr lang="en-US" sz="1400" spc="-5" dirty="0">
              <a:cs typeface="Source Sans Pro Light"/>
            </a:endParaRPr>
          </a:p>
          <a:p>
            <a:pPr marL="13425" marR="5370" algn="just">
              <a:lnSpc>
                <a:spcPct val="118100"/>
              </a:lnSpc>
              <a:spcBef>
                <a:spcPts val="106"/>
              </a:spcBef>
            </a:pPr>
            <a:r>
              <a:rPr lang="en-US" sz="1400" spc="-5" dirty="0">
                <a:cs typeface="Source Sans Pro Light"/>
              </a:rPr>
              <a:t>Ticks are often found in places around NYC, such as upstate NY, Long Island, New Jersey, Pennsylvania and Connecticut.</a:t>
            </a:r>
          </a:p>
          <a:p>
            <a:pPr marL="13425" marR="5370" algn="just">
              <a:lnSpc>
                <a:spcPct val="118100"/>
              </a:lnSpc>
              <a:spcBef>
                <a:spcPts val="106"/>
              </a:spcBef>
            </a:pPr>
            <a:r>
              <a:rPr lang="en-US" sz="1400" spc="-5" dirty="0">
                <a:cs typeface="Calibri"/>
              </a:rPr>
              <a:t>In NYC, blacklegged ticks are found throughout Staten Island and parts of the Bronx.  </a:t>
            </a:r>
            <a:r>
              <a:rPr lang="en-US" sz="1400" b="1" spc="-5" dirty="0">
                <a:cs typeface="Calibri"/>
              </a:rPr>
              <a:t>They can be found in yards if you live near woods, parks or other places where ticks might live.</a:t>
            </a:r>
          </a:p>
          <a:p>
            <a:pPr marL="13425" marR="5370" algn="just">
              <a:lnSpc>
                <a:spcPct val="118100"/>
              </a:lnSpc>
              <a:spcBef>
                <a:spcPts val="106"/>
              </a:spcBef>
            </a:pPr>
            <a:endParaRPr lang="en-US" sz="1400" spc="-5" dirty="0">
              <a:cs typeface="Source Sans Pro Light"/>
            </a:endParaRPr>
          </a:p>
          <a:p>
            <a:pPr marL="13425" marR="5370" algn="just">
              <a:lnSpc>
                <a:spcPct val="118100"/>
              </a:lnSpc>
              <a:spcBef>
                <a:spcPts val="106"/>
              </a:spcBef>
            </a:pPr>
            <a:endParaRPr lang="en-US" sz="1400" i="1" spc="-5" dirty="0">
              <a:cs typeface="Source Sans Pro Light"/>
            </a:endParaRPr>
          </a:p>
          <a:p>
            <a:pPr marL="0" marR="0">
              <a:lnSpc>
                <a:spcPct val="107000"/>
              </a:lnSpc>
              <a:spcBef>
                <a:spcPts val="0"/>
              </a:spcBef>
              <a:spcAft>
                <a:spcPts val="0"/>
              </a:spcAft>
            </a:pPr>
            <a:r>
              <a:rPr lang="en-US" sz="1800" i="1" dirty="0">
                <a:effectLst/>
                <a:latin typeface="Arial" panose="020B0604020202020204" pitchFamily="34" charset="0"/>
                <a:ea typeface="Calibri" panose="020F0502020204030204" pitchFamily="34" charset="0"/>
                <a:cs typeface="Times New Roman" panose="02020603050405020304" pitchFamily="18" charset="0"/>
              </a:rPr>
              <a:t>LS4.C: Adaptation</a:t>
            </a: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0"/>
              </a:spcAft>
              <a:buFont typeface="Arial" panose="020B0604020202020204" pitchFamily="34" charset="0"/>
              <a:buChar char="•"/>
            </a:pPr>
            <a:r>
              <a:rPr lang="en-US" sz="1800" i="1" dirty="0">
                <a:effectLst/>
                <a:latin typeface="Arial" panose="020B0604020202020204" pitchFamily="34" charset="0"/>
                <a:ea typeface="Calibri" panose="020F0502020204030204" pitchFamily="34" charset="0"/>
                <a:cs typeface="Times New Roman" panose="02020603050405020304" pitchFamily="18" charset="0"/>
              </a:rPr>
              <a:t>For any particular environment, some kinds of organisms survive well, some survive less well, and some cannot survive at all. (3-LS4-3)</a:t>
            </a:r>
            <a:endParaRPr lang="en-US" sz="1800" i="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400" dirty="0"/>
          </a:p>
        </p:txBody>
      </p:sp>
      <p:sp>
        <p:nvSpPr>
          <p:cNvPr id="4" name="Slide Number Placeholder 3"/>
          <p:cNvSpPr>
            <a:spLocks noGrp="1"/>
          </p:cNvSpPr>
          <p:nvPr>
            <p:ph type="sldNum" sz="quarter" idx="5"/>
          </p:nvPr>
        </p:nvSpPr>
        <p:spPr/>
        <p:txBody>
          <a:bodyPr/>
          <a:lstStyle/>
          <a:p>
            <a:fld id="{DD95B543-0236-4AEE-9F15-C7CF1150485F}" type="slidenum">
              <a:rPr lang="cs-CZ" smtClean="0"/>
              <a:t>9</a:t>
            </a:fld>
            <a:endParaRPr lang="cs-CZ"/>
          </a:p>
        </p:txBody>
      </p:sp>
    </p:spTree>
    <p:extLst>
      <p:ext uri="{BB962C8B-B14F-4D97-AF65-F5344CB8AC3E}">
        <p14:creationId xmlns:p14="http://schemas.microsoft.com/office/powerpoint/2010/main" val="13343885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Picture 6" descr="A picture containing shape&#10;&#10;Description automatically generated">
            <a:extLst>
              <a:ext uri="{FF2B5EF4-FFF2-40B4-BE49-F238E27FC236}">
                <a16:creationId xmlns:a16="http://schemas.microsoft.com/office/drawing/2014/main" id="{A53CB964-819A-9218-D8F3-9F7B8FACC7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88313" y="5988633"/>
            <a:ext cx="1518984" cy="699899"/>
          </a:xfrm>
          <a:prstGeom prst="rect">
            <a:avLst/>
          </a:prstGeom>
        </p:spPr>
      </p:pic>
      <p:cxnSp>
        <p:nvCxnSpPr>
          <p:cNvPr id="8" name="Straight Connector 7">
            <a:extLst>
              <a:ext uri="{FF2B5EF4-FFF2-40B4-BE49-F238E27FC236}">
                <a16:creationId xmlns:a16="http://schemas.microsoft.com/office/drawing/2014/main" id="{61F36445-752A-BF42-8275-FCFA8D3BB097}"/>
              </a:ext>
            </a:extLst>
          </p:cNvPr>
          <p:cNvCxnSpPr>
            <a:cxnSpLocks/>
          </p:cNvCxnSpPr>
          <p:nvPr userDrawn="1"/>
        </p:nvCxnSpPr>
        <p:spPr>
          <a:xfrm flipH="1">
            <a:off x="600789" y="6318806"/>
            <a:ext cx="9111247" cy="0"/>
          </a:xfrm>
          <a:prstGeom prst="line">
            <a:avLst/>
          </a:prstGeom>
          <a:ln w="123825" cap="sq">
            <a:solidFill>
              <a:srgbClr val="1F3864"/>
            </a:solidFill>
            <a:beve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9C55974-F532-4AB7-27F8-0859458CA97F}"/>
              </a:ext>
            </a:extLst>
          </p:cNvPr>
          <p:cNvCxnSpPr>
            <a:cxnSpLocks/>
          </p:cNvCxnSpPr>
          <p:nvPr userDrawn="1"/>
        </p:nvCxnSpPr>
        <p:spPr>
          <a:xfrm flipH="1">
            <a:off x="539261" y="605558"/>
            <a:ext cx="10856686" cy="0"/>
          </a:xfrm>
          <a:prstGeom prst="line">
            <a:avLst/>
          </a:prstGeom>
          <a:ln w="123825">
            <a:solidFill>
              <a:srgbClr val="1F3864"/>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E40E52A-2B8F-248C-FC91-3D6765C8AF67}"/>
              </a:ext>
            </a:extLst>
          </p:cNvPr>
          <p:cNvCxnSpPr>
            <a:cxnSpLocks/>
          </p:cNvCxnSpPr>
          <p:nvPr userDrawn="1"/>
        </p:nvCxnSpPr>
        <p:spPr>
          <a:xfrm flipV="1">
            <a:off x="600789" y="654368"/>
            <a:ext cx="0" cy="5706408"/>
          </a:xfrm>
          <a:prstGeom prst="line">
            <a:avLst/>
          </a:prstGeom>
          <a:ln w="123825">
            <a:solidFill>
              <a:srgbClr val="1F3864"/>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F055E33-F447-E115-6E8F-6EE4C2DCB020}"/>
              </a:ext>
            </a:extLst>
          </p:cNvPr>
          <p:cNvCxnSpPr>
            <a:cxnSpLocks/>
          </p:cNvCxnSpPr>
          <p:nvPr userDrawn="1"/>
        </p:nvCxnSpPr>
        <p:spPr>
          <a:xfrm flipV="1">
            <a:off x="11359427" y="605558"/>
            <a:ext cx="0" cy="5019388"/>
          </a:xfrm>
          <a:prstGeom prst="line">
            <a:avLst/>
          </a:prstGeom>
          <a:ln w="123825" cap="sq">
            <a:solidFill>
              <a:srgbClr val="1F3864"/>
            </a:solidFill>
            <a:beve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C158F379-D11C-0075-64F5-43264F7E1D1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189651" y="5988633"/>
            <a:ext cx="1516307" cy="699899"/>
          </a:xfrm>
          <a:prstGeom prst="rect">
            <a:avLst/>
          </a:prstGeom>
        </p:spPr>
      </p:pic>
    </p:spTree>
    <p:extLst>
      <p:ext uri="{BB962C8B-B14F-4D97-AF65-F5344CB8AC3E}">
        <p14:creationId xmlns:p14="http://schemas.microsoft.com/office/powerpoint/2010/main" val="12769465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06700394-1D67-25BD-0E3D-3CA745E61837}"/>
              </a:ext>
            </a:extLst>
          </p:cNvPr>
          <p:cNvCxnSpPr>
            <a:cxnSpLocks/>
          </p:cNvCxnSpPr>
          <p:nvPr userDrawn="1"/>
        </p:nvCxnSpPr>
        <p:spPr>
          <a:xfrm flipH="1">
            <a:off x="0" y="6318806"/>
            <a:ext cx="9712036" cy="0"/>
          </a:xfrm>
          <a:prstGeom prst="line">
            <a:avLst/>
          </a:prstGeom>
          <a:ln w="123825">
            <a:solidFill>
              <a:srgbClr val="1F386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3246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6890C4C3-131F-CD1F-6513-EBD66DF7EBE1}"/>
              </a:ext>
            </a:extLst>
          </p:cNvPr>
          <p:cNvCxnSpPr>
            <a:cxnSpLocks/>
          </p:cNvCxnSpPr>
          <p:nvPr userDrawn="1"/>
        </p:nvCxnSpPr>
        <p:spPr>
          <a:xfrm flipH="1">
            <a:off x="0" y="6318806"/>
            <a:ext cx="9712036" cy="0"/>
          </a:xfrm>
          <a:prstGeom prst="line">
            <a:avLst/>
          </a:prstGeom>
          <a:ln w="123825">
            <a:solidFill>
              <a:srgbClr val="1F386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681330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a:extLst>
              <a:ext uri="{FF2B5EF4-FFF2-40B4-BE49-F238E27FC236}">
                <a16:creationId xmlns:a16="http://schemas.microsoft.com/office/drawing/2014/main" id="{36CAC9CD-4B92-1D83-80B4-4F53CF41B450}"/>
              </a:ext>
            </a:extLst>
          </p:cNvPr>
          <p:cNvCxnSpPr>
            <a:cxnSpLocks/>
          </p:cNvCxnSpPr>
          <p:nvPr userDrawn="1"/>
        </p:nvCxnSpPr>
        <p:spPr>
          <a:xfrm flipH="1">
            <a:off x="0" y="6318806"/>
            <a:ext cx="9712036" cy="0"/>
          </a:xfrm>
          <a:prstGeom prst="line">
            <a:avLst/>
          </a:prstGeom>
          <a:ln w="123825">
            <a:solidFill>
              <a:srgbClr val="1F386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86553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7" name="Straight Connector 6">
            <a:extLst>
              <a:ext uri="{FF2B5EF4-FFF2-40B4-BE49-F238E27FC236}">
                <a16:creationId xmlns:a16="http://schemas.microsoft.com/office/drawing/2014/main" id="{BDAFB62E-844C-C4BE-B493-A2D82D878532}"/>
              </a:ext>
            </a:extLst>
          </p:cNvPr>
          <p:cNvCxnSpPr>
            <a:cxnSpLocks/>
          </p:cNvCxnSpPr>
          <p:nvPr userDrawn="1"/>
        </p:nvCxnSpPr>
        <p:spPr>
          <a:xfrm flipH="1">
            <a:off x="0" y="6318806"/>
            <a:ext cx="9712036" cy="0"/>
          </a:xfrm>
          <a:prstGeom prst="line">
            <a:avLst/>
          </a:prstGeom>
          <a:ln w="123825">
            <a:solidFill>
              <a:srgbClr val="1F386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2704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a:extLst>
              <a:ext uri="{FF2B5EF4-FFF2-40B4-BE49-F238E27FC236}">
                <a16:creationId xmlns:a16="http://schemas.microsoft.com/office/drawing/2014/main" id="{3B49F981-C860-D119-8A7A-DE06E66CAFCC}"/>
              </a:ext>
            </a:extLst>
          </p:cNvPr>
          <p:cNvCxnSpPr>
            <a:cxnSpLocks/>
          </p:cNvCxnSpPr>
          <p:nvPr userDrawn="1"/>
        </p:nvCxnSpPr>
        <p:spPr>
          <a:xfrm flipH="1">
            <a:off x="0" y="6318806"/>
            <a:ext cx="9712036" cy="0"/>
          </a:xfrm>
          <a:prstGeom prst="line">
            <a:avLst/>
          </a:prstGeom>
          <a:ln w="123825">
            <a:solidFill>
              <a:srgbClr val="1F386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18169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0" name="Straight Connector 9">
            <a:extLst>
              <a:ext uri="{FF2B5EF4-FFF2-40B4-BE49-F238E27FC236}">
                <a16:creationId xmlns:a16="http://schemas.microsoft.com/office/drawing/2014/main" id="{866EDA85-6F7A-7839-7077-5A6BE9BD600A}"/>
              </a:ext>
            </a:extLst>
          </p:cNvPr>
          <p:cNvCxnSpPr>
            <a:cxnSpLocks/>
          </p:cNvCxnSpPr>
          <p:nvPr userDrawn="1"/>
        </p:nvCxnSpPr>
        <p:spPr>
          <a:xfrm flipH="1">
            <a:off x="0" y="6318806"/>
            <a:ext cx="9712036" cy="0"/>
          </a:xfrm>
          <a:prstGeom prst="line">
            <a:avLst/>
          </a:prstGeom>
          <a:ln w="123825">
            <a:solidFill>
              <a:srgbClr val="1F386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3547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cxnSp>
        <p:nvCxnSpPr>
          <p:cNvPr id="6" name="Straight Connector 5">
            <a:extLst>
              <a:ext uri="{FF2B5EF4-FFF2-40B4-BE49-F238E27FC236}">
                <a16:creationId xmlns:a16="http://schemas.microsoft.com/office/drawing/2014/main" id="{C64E364D-1462-9E7B-BFE7-DD03D50EEE1E}"/>
              </a:ext>
            </a:extLst>
          </p:cNvPr>
          <p:cNvCxnSpPr>
            <a:cxnSpLocks/>
          </p:cNvCxnSpPr>
          <p:nvPr userDrawn="1"/>
        </p:nvCxnSpPr>
        <p:spPr>
          <a:xfrm flipH="1">
            <a:off x="0" y="6318806"/>
            <a:ext cx="9712036" cy="0"/>
          </a:xfrm>
          <a:prstGeom prst="line">
            <a:avLst/>
          </a:prstGeom>
          <a:ln w="123825">
            <a:solidFill>
              <a:srgbClr val="1F386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8972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DFD3708D-52BA-058B-8515-33842C13F81D}"/>
              </a:ext>
            </a:extLst>
          </p:cNvPr>
          <p:cNvCxnSpPr>
            <a:cxnSpLocks/>
          </p:cNvCxnSpPr>
          <p:nvPr userDrawn="1"/>
        </p:nvCxnSpPr>
        <p:spPr>
          <a:xfrm flipH="1">
            <a:off x="0" y="6318806"/>
            <a:ext cx="9712036" cy="0"/>
          </a:xfrm>
          <a:prstGeom prst="line">
            <a:avLst/>
          </a:prstGeom>
          <a:ln w="123825">
            <a:solidFill>
              <a:srgbClr val="1F386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540629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8" name="Straight Connector 7">
            <a:extLst>
              <a:ext uri="{FF2B5EF4-FFF2-40B4-BE49-F238E27FC236}">
                <a16:creationId xmlns:a16="http://schemas.microsoft.com/office/drawing/2014/main" id="{F33CAD15-3CD1-9605-4F53-88C56FE55A9C}"/>
              </a:ext>
            </a:extLst>
          </p:cNvPr>
          <p:cNvCxnSpPr>
            <a:cxnSpLocks/>
          </p:cNvCxnSpPr>
          <p:nvPr userDrawn="1"/>
        </p:nvCxnSpPr>
        <p:spPr>
          <a:xfrm flipH="1">
            <a:off x="0" y="6318806"/>
            <a:ext cx="9712036" cy="0"/>
          </a:xfrm>
          <a:prstGeom prst="line">
            <a:avLst/>
          </a:prstGeom>
          <a:ln w="123825">
            <a:solidFill>
              <a:srgbClr val="1F386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64702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cxnSp>
        <p:nvCxnSpPr>
          <p:cNvPr id="8" name="Straight Connector 7">
            <a:extLst>
              <a:ext uri="{FF2B5EF4-FFF2-40B4-BE49-F238E27FC236}">
                <a16:creationId xmlns:a16="http://schemas.microsoft.com/office/drawing/2014/main" id="{74335356-7552-ED24-B5B0-E8B66947BA14}"/>
              </a:ext>
            </a:extLst>
          </p:cNvPr>
          <p:cNvCxnSpPr>
            <a:cxnSpLocks/>
          </p:cNvCxnSpPr>
          <p:nvPr userDrawn="1"/>
        </p:nvCxnSpPr>
        <p:spPr>
          <a:xfrm flipH="1">
            <a:off x="0" y="6318806"/>
            <a:ext cx="9712036" cy="0"/>
          </a:xfrm>
          <a:prstGeom prst="line">
            <a:avLst/>
          </a:prstGeom>
          <a:ln w="123825">
            <a:solidFill>
              <a:srgbClr val="1F386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5995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alpha val="1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C950D3C-EB88-3687-4629-79F0A2DBEE50}"/>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10189651" y="5988633"/>
            <a:ext cx="1516307" cy="699899"/>
          </a:xfrm>
          <a:prstGeom prst="rect">
            <a:avLst/>
          </a:prstGeom>
        </p:spPr>
      </p:pic>
    </p:spTree>
    <p:extLst>
      <p:ext uri="{BB962C8B-B14F-4D97-AF65-F5344CB8AC3E}">
        <p14:creationId xmlns:p14="http://schemas.microsoft.com/office/powerpoint/2010/main" val="11659193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1" kern="1200">
          <a:solidFill>
            <a:srgbClr val="1F3864"/>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1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0.jpg"/><Relationship Id="rId5" Type="http://schemas.openxmlformats.org/officeDocument/2006/relationships/image" Target="../media/image49.jpeg"/><Relationship Id="rId4" Type="http://schemas.openxmlformats.org/officeDocument/2006/relationships/image" Target="../media/image48.jpe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1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59.jpeg"/><Relationship Id="rId4" Type="http://schemas.openxmlformats.org/officeDocument/2006/relationships/image" Target="../media/image58.svg"/></Relationships>
</file>

<file path=ppt/slides/_rels/slide2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63.jpg"/><Relationship Id="rId4" Type="http://schemas.openxmlformats.org/officeDocument/2006/relationships/image" Target="../media/image62.jpg"/></Relationships>
</file>

<file path=ppt/slides/_rels/slide2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65.jpeg"/></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7.svg"/></Relationships>
</file>

<file path=ppt/slides/_rels/slide2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g"/><Relationship Id="rId4" Type="http://schemas.openxmlformats.org/officeDocument/2006/relationships/image" Target="../media/image71.jpeg"/></Relationships>
</file>

<file path=ppt/slides/_rels/slide2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hyperlink" Target="http://www.nyc.gov/health/ticks" TargetMode="External"/><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hyperlink" Target="mailto:ZIVDU@health.nyc.g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18" Type="http://schemas.openxmlformats.org/officeDocument/2006/relationships/image" Target="../media/image26.svg"/><Relationship Id="rId3" Type="http://schemas.openxmlformats.org/officeDocument/2006/relationships/image" Target="../media/image11.png"/><Relationship Id="rId21" Type="http://schemas.openxmlformats.org/officeDocument/2006/relationships/image" Target="../media/image29.png"/><Relationship Id="rId7" Type="http://schemas.openxmlformats.org/officeDocument/2006/relationships/image" Target="../media/image15.png"/><Relationship Id="rId12" Type="http://schemas.openxmlformats.org/officeDocument/2006/relationships/image" Target="../media/image20.svg"/><Relationship Id="rId17" Type="http://schemas.openxmlformats.org/officeDocument/2006/relationships/image" Target="../media/image25.svg"/><Relationship Id="rId25" Type="http://schemas.openxmlformats.org/officeDocument/2006/relationships/image" Target="../media/image33.png"/><Relationship Id="rId2" Type="http://schemas.openxmlformats.org/officeDocument/2006/relationships/notesSlide" Target="../notesSlides/notesSlide6.xml"/><Relationship Id="rId16" Type="http://schemas.openxmlformats.org/officeDocument/2006/relationships/image" Target="../media/image24.svg"/><Relationship Id="rId20" Type="http://schemas.openxmlformats.org/officeDocument/2006/relationships/image" Target="../media/image28.svg"/><Relationship Id="rId1" Type="http://schemas.openxmlformats.org/officeDocument/2006/relationships/slideLayout" Target="../slideLayouts/slideLayout2.xml"/><Relationship Id="rId6" Type="http://schemas.openxmlformats.org/officeDocument/2006/relationships/image" Target="../media/image14.svg"/><Relationship Id="rId11" Type="http://schemas.openxmlformats.org/officeDocument/2006/relationships/image" Target="../media/image19.png"/><Relationship Id="rId24" Type="http://schemas.openxmlformats.org/officeDocument/2006/relationships/image" Target="../media/image32.png"/><Relationship Id="rId5" Type="http://schemas.openxmlformats.org/officeDocument/2006/relationships/image" Target="../media/image13.png"/><Relationship Id="rId15" Type="http://schemas.openxmlformats.org/officeDocument/2006/relationships/image" Target="../media/image23.png"/><Relationship Id="rId23" Type="http://schemas.openxmlformats.org/officeDocument/2006/relationships/image" Target="../media/image31.png"/><Relationship Id="rId10" Type="http://schemas.openxmlformats.org/officeDocument/2006/relationships/image" Target="../media/image18.svg"/><Relationship Id="rId19" Type="http://schemas.openxmlformats.org/officeDocument/2006/relationships/image" Target="../media/image27.png"/><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image" Target="../media/image22.svg"/><Relationship Id="rId22" Type="http://schemas.openxmlformats.org/officeDocument/2006/relationships/image" Target="../media/image30.svg"/></Relationships>
</file>

<file path=ppt/slides/_rels/slide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svg"/></Relationships>
</file>

<file path=ppt/slides/_rels/slide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43.jpeg"/><Relationship Id="rId4" Type="http://schemas.openxmlformats.org/officeDocument/2006/relationships/image" Target="../media/image4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1000"/>
          </a:schemeClr>
        </a:solidFill>
        <a:effectLst/>
      </p:bgPr>
    </p:bg>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F0ED82E2-0571-21C8-63C0-38712FF6E5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62927" y="674713"/>
            <a:ext cx="10627373" cy="43065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86BB73F-731D-437F-A0D7-4CA69FE44D61}"/>
              </a:ext>
            </a:extLst>
          </p:cNvPr>
          <p:cNvSpPr>
            <a:spLocks noGrp="1"/>
          </p:cNvSpPr>
          <p:nvPr>
            <p:ph type="ctrTitle"/>
          </p:nvPr>
        </p:nvSpPr>
        <p:spPr>
          <a:xfrm>
            <a:off x="1848465" y="3437467"/>
            <a:ext cx="8495070" cy="1784402"/>
          </a:xfrm>
        </p:spPr>
        <p:txBody>
          <a:bodyPr anchor="b">
            <a:normAutofit/>
          </a:bodyPr>
          <a:lstStyle/>
          <a:p>
            <a:r>
              <a:rPr lang="en-US" sz="6000" b="1" dirty="0">
                <a:solidFill>
                  <a:schemeClr val="tx2"/>
                </a:solidFill>
                <a:latin typeface="Arial" panose="020B0604020202020204" pitchFamily="34" charset="0"/>
                <a:cs typeface="Arial" panose="020B0604020202020204" pitchFamily="34" charset="0"/>
              </a:rPr>
              <a:t>Ticks and Tick Bite Prevention</a:t>
            </a:r>
            <a:endParaRPr lang="en-US" dirty="0">
              <a:solidFill>
                <a:schemeClr val="tx2"/>
              </a:solidFill>
            </a:endParaRPr>
          </a:p>
        </p:txBody>
      </p:sp>
      <p:sp>
        <p:nvSpPr>
          <p:cNvPr id="3" name="Subtitle 2">
            <a:extLst>
              <a:ext uri="{FF2B5EF4-FFF2-40B4-BE49-F238E27FC236}">
                <a16:creationId xmlns:a16="http://schemas.microsoft.com/office/drawing/2014/main" id="{7746F84A-8882-427C-9D54-AE84CD950E9C}"/>
              </a:ext>
            </a:extLst>
          </p:cNvPr>
          <p:cNvSpPr>
            <a:spLocks noGrp="1"/>
          </p:cNvSpPr>
          <p:nvPr>
            <p:ph type="subTitle" idx="1"/>
          </p:nvPr>
        </p:nvSpPr>
        <p:spPr>
          <a:xfrm>
            <a:off x="1848464" y="5279282"/>
            <a:ext cx="8781435" cy="904005"/>
          </a:xfrm>
        </p:spPr>
        <p:txBody>
          <a:bodyPr>
            <a:normAutofit/>
          </a:bodyPr>
          <a:lstStyle/>
          <a:p>
            <a:r>
              <a:rPr lang="en-US" dirty="0"/>
              <a:t>New York City Department of Health and Mental Hygiene</a:t>
            </a:r>
          </a:p>
          <a:p>
            <a:r>
              <a:rPr lang="en-US" dirty="0"/>
              <a:t>Grades 3 to 5 </a:t>
            </a:r>
          </a:p>
          <a:p>
            <a:endParaRPr lang="en-US" dirty="0"/>
          </a:p>
        </p:txBody>
      </p:sp>
    </p:spTree>
    <p:extLst>
      <p:ext uri="{BB962C8B-B14F-4D97-AF65-F5344CB8AC3E}">
        <p14:creationId xmlns:p14="http://schemas.microsoft.com/office/powerpoint/2010/main" val="31145578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8F15EA-CB7E-46F7-B0EE-0375618D77C5}"/>
              </a:ext>
            </a:extLst>
          </p:cNvPr>
          <p:cNvSpPr>
            <a:spLocks noGrp="1"/>
          </p:cNvSpPr>
          <p:nvPr>
            <p:ph type="title"/>
          </p:nvPr>
        </p:nvSpPr>
        <p:spPr>
          <a:xfrm>
            <a:off x="838200" y="200470"/>
            <a:ext cx="10515600" cy="1684134"/>
          </a:xfrm>
        </p:spPr>
        <p:txBody>
          <a:bodyPr>
            <a:normAutofit fontScale="90000"/>
          </a:bodyPr>
          <a:lstStyle/>
          <a:p>
            <a:pPr algn="ctr"/>
            <a:r>
              <a:rPr lang="en-US" sz="4000"/>
              <a:t>Where are ticks most likely to be found? </a:t>
            </a:r>
            <a:br>
              <a:rPr lang="en-US" sz="4000"/>
            </a:br>
            <a:r>
              <a:rPr lang="en-US" sz="4000"/>
              <a:t>Select all that apply: </a:t>
            </a:r>
            <a:br>
              <a:rPr lang="en-US" sz="4000"/>
            </a:br>
            <a:endParaRPr lang="en-US" sz="4000"/>
          </a:p>
        </p:txBody>
      </p:sp>
      <p:sp>
        <p:nvSpPr>
          <p:cNvPr id="8" name="TextBox 7">
            <a:extLst>
              <a:ext uri="{FF2B5EF4-FFF2-40B4-BE49-F238E27FC236}">
                <a16:creationId xmlns:a16="http://schemas.microsoft.com/office/drawing/2014/main" id="{9861F427-E107-4932-8367-AD777E30729C}"/>
              </a:ext>
            </a:extLst>
          </p:cNvPr>
          <p:cNvSpPr txBox="1"/>
          <p:nvPr/>
        </p:nvSpPr>
        <p:spPr>
          <a:xfrm>
            <a:off x="838200" y="1895236"/>
            <a:ext cx="3351846" cy="3822650"/>
          </a:xfrm>
          <a:prstGeom prst="rect">
            <a:avLst/>
          </a:prstGeom>
          <a:noFill/>
        </p:spPr>
        <p:txBody>
          <a:bodyPr wrap="square">
            <a:spAutoFit/>
          </a:bodyPr>
          <a:lstStyle/>
          <a:p>
            <a:pPr marL="586405" indent="-586405">
              <a:buFont typeface="Wingdings" panose="05000000000000000000" pitchFamily="2" charset="2"/>
              <a:buChar char=""/>
            </a:pPr>
            <a:r>
              <a:rPr lang="en-US" sz="3463" b="1">
                <a:latin typeface="Franklin Gothic Book" panose="020B0503020102020204" pitchFamily="34" charset="0"/>
                <a:ea typeface="+mj-ea"/>
                <a:cs typeface="Arial" panose="020B0604020202020204" pitchFamily="34" charset="0"/>
              </a:rPr>
              <a:t>Tree canopy</a:t>
            </a:r>
          </a:p>
          <a:p>
            <a:pPr marL="439804" indent="-439804">
              <a:buFont typeface="Wingdings" panose="05000000000000000000" pitchFamily="2" charset="2"/>
              <a:buChar char=""/>
            </a:pPr>
            <a:endParaRPr lang="en-US" sz="3463" b="1">
              <a:latin typeface="Franklin Gothic Book" panose="020B0503020102020204" pitchFamily="34" charset="0"/>
              <a:ea typeface="+mj-ea"/>
              <a:cs typeface="Arial" panose="020B0604020202020204" pitchFamily="34" charset="0"/>
            </a:endParaRPr>
          </a:p>
          <a:p>
            <a:pPr marL="586405" indent="-586405">
              <a:buFont typeface="Wingdings" panose="05000000000000000000" pitchFamily="2" charset="2"/>
              <a:buChar char=""/>
            </a:pPr>
            <a:r>
              <a:rPr lang="en-US" sz="3463" b="1">
                <a:latin typeface="Franklin Gothic Book" panose="020B0503020102020204" pitchFamily="34" charset="0"/>
                <a:ea typeface="+mj-ea"/>
                <a:cs typeface="Arial" panose="020B0604020202020204" pitchFamily="34" charset="0"/>
              </a:rPr>
              <a:t>Shrubs</a:t>
            </a:r>
          </a:p>
          <a:p>
            <a:pPr marL="439804" indent="-439804">
              <a:buFont typeface="Wingdings" panose="05000000000000000000" pitchFamily="2" charset="2"/>
              <a:buChar char=""/>
            </a:pPr>
            <a:endParaRPr lang="en-US" sz="3463" b="1">
              <a:latin typeface="Franklin Gothic Book" panose="020B0503020102020204" pitchFamily="34" charset="0"/>
              <a:ea typeface="+mj-ea"/>
              <a:cs typeface="Arial" panose="020B0604020202020204" pitchFamily="34" charset="0"/>
            </a:endParaRPr>
          </a:p>
          <a:p>
            <a:pPr marL="586405" indent="-586405">
              <a:buFont typeface="Wingdings" panose="05000000000000000000" pitchFamily="2" charset="2"/>
              <a:buChar char=""/>
            </a:pPr>
            <a:r>
              <a:rPr lang="en-US" sz="3463" b="1">
                <a:latin typeface="Franklin Gothic Book" panose="020B0503020102020204" pitchFamily="34" charset="0"/>
                <a:ea typeface="+mj-ea"/>
                <a:cs typeface="Arial" panose="020B0604020202020204" pitchFamily="34" charset="0"/>
              </a:rPr>
              <a:t>Tall grass</a:t>
            </a:r>
          </a:p>
          <a:p>
            <a:pPr marL="439804" indent="-439804">
              <a:buFont typeface="Wingdings" panose="05000000000000000000" pitchFamily="2" charset="2"/>
              <a:buChar char=""/>
            </a:pPr>
            <a:endParaRPr lang="en-US" sz="3463" b="1">
              <a:latin typeface="Franklin Gothic Book" panose="020B0503020102020204" pitchFamily="34" charset="0"/>
              <a:ea typeface="+mj-ea"/>
              <a:cs typeface="Arial" panose="020B0604020202020204" pitchFamily="34" charset="0"/>
            </a:endParaRPr>
          </a:p>
          <a:p>
            <a:pPr marL="586405" indent="-586405">
              <a:buFont typeface="Wingdings" panose="05000000000000000000" pitchFamily="2" charset="2"/>
              <a:buChar char=""/>
            </a:pPr>
            <a:r>
              <a:rPr lang="en-US" sz="3463" b="1">
                <a:latin typeface="Franklin Gothic Book" panose="020B0503020102020204" pitchFamily="34" charset="0"/>
                <a:ea typeface="+mj-ea"/>
                <a:cs typeface="Arial" panose="020B0604020202020204" pitchFamily="34" charset="0"/>
              </a:rPr>
              <a:t>Leaf litter</a:t>
            </a:r>
          </a:p>
        </p:txBody>
      </p:sp>
      <p:pic>
        <p:nvPicPr>
          <p:cNvPr id="5124" name="Picture 4" descr="Young family hiking in the woods in autumn">
            <a:extLst>
              <a:ext uri="{FF2B5EF4-FFF2-40B4-BE49-F238E27FC236}">
                <a16:creationId xmlns:a16="http://schemas.microsoft.com/office/drawing/2014/main" id="{9F963888-FBE3-4FD8-860F-1350F6C214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297"/>
          <a:stretch/>
        </p:blipFill>
        <p:spPr bwMode="auto">
          <a:xfrm>
            <a:off x="5523856" y="1520469"/>
            <a:ext cx="6331704" cy="4197418"/>
          </a:xfrm>
          <a:prstGeom prst="rect">
            <a:avLst/>
          </a:prstGeom>
          <a:noFill/>
          <a:extLst>
            <a:ext uri="{909E8E84-426E-40DD-AFC4-6F175D3DCCD1}">
              <a14:hiddenFill xmlns:a14="http://schemas.microsoft.com/office/drawing/2010/main">
                <a:solidFill>
                  <a:srgbClr val="FFFFFF"/>
                </a:solidFill>
              </a14:hiddenFill>
            </a:ext>
          </a:extLst>
        </p:spPr>
      </p:pic>
      <p:sp>
        <p:nvSpPr>
          <p:cNvPr id="30" name="Arrow: Right 29">
            <a:extLst>
              <a:ext uri="{FF2B5EF4-FFF2-40B4-BE49-F238E27FC236}">
                <a16:creationId xmlns:a16="http://schemas.microsoft.com/office/drawing/2014/main" id="{2166F845-3D96-4F8E-BD39-F90B8BABF282}"/>
              </a:ext>
            </a:extLst>
          </p:cNvPr>
          <p:cNvSpPr/>
          <p:nvPr/>
        </p:nvSpPr>
        <p:spPr>
          <a:xfrm rot="20125137">
            <a:off x="4186989" y="1782443"/>
            <a:ext cx="1251406" cy="257935"/>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4"/>
          </a:p>
        </p:txBody>
      </p:sp>
      <p:sp>
        <p:nvSpPr>
          <p:cNvPr id="33" name="Arrow: Right 32">
            <a:extLst>
              <a:ext uri="{FF2B5EF4-FFF2-40B4-BE49-F238E27FC236}">
                <a16:creationId xmlns:a16="http://schemas.microsoft.com/office/drawing/2014/main" id="{89356149-B28C-40DC-8AC9-70C095B1B4FA}"/>
              </a:ext>
            </a:extLst>
          </p:cNvPr>
          <p:cNvSpPr/>
          <p:nvPr/>
        </p:nvSpPr>
        <p:spPr>
          <a:xfrm rot="642803">
            <a:off x="3186919" y="3383975"/>
            <a:ext cx="2389297" cy="23028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4"/>
          </a:p>
        </p:txBody>
      </p:sp>
      <p:sp>
        <p:nvSpPr>
          <p:cNvPr id="34" name="Arrow: Right 33">
            <a:extLst>
              <a:ext uri="{FF2B5EF4-FFF2-40B4-BE49-F238E27FC236}">
                <a16:creationId xmlns:a16="http://schemas.microsoft.com/office/drawing/2014/main" id="{99657935-83CE-468F-8777-D011DCF6C77C}"/>
              </a:ext>
            </a:extLst>
          </p:cNvPr>
          <p:cNvSpPr/>
          <p:nvPr/>
        </p:nvSpPr>
        <p:spPr>
          <a:xfrm rot="1049009">
            <a:off x="3530908" y="4529845"/>
            <a:ext cx="2004341" cy="232359"/>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4"/>
          </a:p>
        </p:txBody>
      </p:sp>
      <p:sp>
        <p:nvSpPr>
          <p:cNvPr id="35" name="Arrow: Right 34">
            <a:extLst>
              <a:ext uri="{FF2B5EF4-FFF2-40B4-BE49-F238E27FC236}">
                <a16:creationId xmlns:a16="http://schemas.microsoft.com/office/drawing/2014/main" id="{03E4192D-9084-47D5-87B2-96AFDFE76832}"/>
              </a:ext>
            </a:extLst>
          </p:cNvPr>
          <p:cNvSpPr/>
          <p:nvPr/>
        </p:nvSpPr>
        <p:spPr>
          <a:xfrm>
            <a:off x="3549131" y="5300468"/>
            <a:ext cx="2840036" cy="232359"/>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4"/>
          </a:p>
        </p:txBody>
      </p:sp>
    </p:spTree>
    <p:extLst>
      <p:ext uri="{BB962C8B-B14F-4D97-AF65-F5344CB8AC3E}">
        <p14:creationId xmlns:p14="http://schemas.microsoft.com/office/powerpoint/2010/main" val="27867086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861F427-E107-4932-8367-AD777E30729C}"/>
              </a:ext>
            </a:extLst>
          </p:cNvPr>
          <p:cNvSpPr txBox="1"/>
          <p:nvPr/>
        </p:nvSpPr>
        <p:spPr>
          <a:xfrm>
            <a:off x="838200" y="1889291"/>
            <a:ext cx="3351846" cy="3822650"/>
          </a:xfrm>
          <a:prstGeom prst="rect">
            <a:avLst/>
          </a:prstGeom>
          <a:noFill/>
        </p:spPr>
        <p:txBody>
          <a:bodyPr wrap="square">
            <a:spAutoFit/>
          </a:bodyPr>
          <a:lstStyle/>
          <a:p>
            <a:endParaRPr lang="en-US" sz="3463" b="1">
              <a:latin typeface="Franklin Gothic Book" panose="020B0503020102020204" pitchFamily="34" charset="0"/>
              <a:ea typeface="+mj-ea"/>
              <a:cs typeface="Arial" panose="020B0604020202020204" pitchFamily="34" charset="0"/>
            </a:endParaRPr>
          </a:p>
          <a:p>
            <a:endParaRPr lang="en-US" sz="3463" b="1">
              <a:latin typeface="Franklin Gothic Book" panose="020B0503020102020204" pitchFamily="34" charset="0"/>
              <a:ea typeface="+mj-ea"/>
              <a:cs typeface="Arial" panose="020B0604020202020204" pitchFamily="34" charset="0"/>
            </a:endParaRPr>
          </a:p>
          <a:p>
            <a:pPr marL="586405" indent="-586405">
              <a:buFont typeface="Wingdings" panose="05000000000000000000" pitchFamily="2" charset="2"/>
              <a:buChar char=""/>
            </a:pPr>
            <a:r>
              <a:rPr lang="en-US" sz="3463" b="1">
                <a:solidFill>
                  <a:schemeClr val="accent6"/>
                </a:solidFill>
                <a:latin typeface="Franklin Gothic Book" panose="020B0503020102020204" pitchFamily="34" charset="0"/>
                <a:ea typeface="+mj-ea"/>
                <a:cs typeface="Arial" panose="020B0604020202020204" pitchFamily="34" charset="0"/>
              </a:rPr>
              <a:t>Shrubs</a:t>
            </a:r>
          </a:p>
          <a:p>
            <a:pPr marL="439804" indent="-439804">
              <a:buFont typeface="Wingdings" panose="05000000000000000000" pitchFamily="2" charset="2"/>
              <a:buChar char=""/>
            </a:pPr>
            <a:endParaRPr lang="en-US" sz="3463" b="1">
              <a:solidFill>
                <a:schemeClr val="accent6"/>
              </a:solidFill>
              <a:latin typeface="Franklin Gothic Book" panose="020B0503020102020204" pitchFamily="34" charset="0"/>
              <a:ea typeface="+mj-ea"/>
              <a:cs typeface="Arial" panose="020B0604020202020204" pitchFamily="34" charset="0"/>
            </a:endParaRPr>
          </a:p>
          <a:p>
            <a:pPr marL="586405" indent="-586405">
              <a:buFont typeface="Wingdings" panose="05000000000000000000" pitchFamily="2" charset="2"/>
              <a:buChar char=""/>
            </a:pPr>
            <a:r>
              <a:rPr lang="en-US" sz="3463" b="1">
                <a:solidFill>
                  <a:schemeClr val="accent6"/>
                </a:solidFill>
                <a:latin typeface="Franklin Gothic Book" panose="020B0503020102020204" pitchFamily="34" charset="0"/>
                <a:ea typeface="+mj-ea"/>
                <a:cs typeface="Arial" panose="020B0604020202020204" pitchFamily="34" charset="0"/>
              </a:rPr>
              <a:t>Tall grass</a:t>
            </a:r>
          </a:p>
          <a:p>
            <a:pPr marL="439804" indent="-439804">
              <a:buFont typeface="Wingdings" panose="05000000000000000000" pitchFamily="2" charset="2"/>
              <a:buChar char=""/>
            </a:pPr>
            <a:endParaRPr lang="en-US" sz="3463" b="1">
              <a:solidFill>
                <a:schemeClr val="accent6"/>
              </a:solidFill>
              <a:latin typeface="Franklin Gothic Book" panose="020B0503020102020204" pitchFamily="34" charset="0"/>
              <a:ea typeface="+mj-ea"/>
              <a:cs typeface="Arial" panose="020B0604020202020204" pitchFamily="34" charset="0"/>
            </a:endParaRPr>
          </a:p>
          <a:p>
            <a:pPr marL="586405" indent="-586405">
              <a:buFont typeface="Wingdings" panose="05000000000000000000" pitchFamily="2" charset="2"/>
              <a:buChar char=""/>
            </a:pPr>
            <a:r>
              <a:rPr lang="en-US" sz="3463" b="1">
                <a:solidFill>
                  <a:schemeClr val="accent6"/>
                </a:solidFill>
                <a:latin typeface="Franklin Gothic Book" panose="020B0503020102020204" pitchFamily="34" charset="0"/>
                <a:ea typeface="+mj-ea"/>
                <a:cs typeface="Arial" panose="020B0604020202020204" pitchFamily="34" charset="0"/>
              </a:rPr>
              <a:t>Leaf litter</a:t>
            </a:r>
          </a:p>
        </p:txBody>
      </p:sp>
      <p:pic>
        <p:nvPicPr>
          <p:cNvPr id="5124" name="Picture 4" descr="Young family hiking in the woods in autumn">
            <a:extLst>
              <a:ext uri="{FF2B5EF4-FFF2-40B4-BE49-F238E27FC236}">
                <a16:creationId xmlns:a16="http://schemas.microsoft.com/office/drawing/2014/main" id="{9F963888-FBE3-4FD8-860F-1350F6C214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297"/>
          <a:stretch/>
        </p:blipFill>
        <p:spPr bwMode="auto">
          <a:xfrm>
            <a:off x="5523856" y="1514524"/>
            <a:ext cx="6331704" cy="4197418"/>
          </a:xfrm>
          <a:prstGeom prst="rect">
            <a:avLst/>
          </a:prstGeom>
          <a:noFill/>
          <a:extLst>
            <a:ext uri="{909E8E84-426E-40DD-AFC4-6F175D3DCCD1}">
              <a14:hiddenFill xmlns:a14="http://schemas.microsoft.com/office/drawing/2010/main">
                <a:solidFill>
                  <a:srgbClr val="FFFFFF"/>
                </a:solidFill>
              </a14:hiddenFill>
            </a:ext>
          </a:extLst>
        </p:spPr>
      </p:pic>
      <p:sp>
        <p:nvSpPr>
          <p:cNvPr id="33" name="Arrow: Right 32">
            <a:extLst>
              <a:ext uri="{FF2B5EF4-FFF2-40B4-BE49-F238E27FC236}">
                <a16:creationId xmlns:a16="http://schemas.microsoft.com/office/drawing/2014/main" id="{89356149-B28C-40DC-8AC9-70C095B1B4FA}"/>
              </a:ext>
            </a:extLst>
          </p:cNvPr>
          <p:cNvSpPr/>
          <p:nvPr/>
        </p:nvSpPr>
        <p:spPr>
          <a:xfrm rot="642803">
            <a:off x="3186919" y="3378030"/>
            <a:ext cx="2389297" cy="230280"/>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4"/>
          </a:p>
        </p:txBody>
      </p:sp>
      <p:sp>
        <p:nvSpPr>
          <p:cNvPr id="34" name="Arrow: Right 33">
            <a:extLst>
              <a:ext uri="{FF2B5EF4-FFF2-40B4-BE49-F238E27FC236}">
                <a16:creationId xmlns:a16="http://schemas.microsoft.com/office/drawing/2014/main" id="{99657935-83CE-468F-8777-D011DCF6C77C}"/>
              </a:ext>
            </a:extLst>
          </p:cNvPr>
          <p:cNvSpPr/>
          <p:nvPr/>
        </p:nvSpPr>
        <p:spPr>
          <a:xfrm rot="1049009">
            <a:off x="3530908" y="4523900"/>
            <a:ext cx="2004341" cy="232359"/>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4"/>
          </a:p>
        </p:txBody>
      </p:sp>
      <p:sp>
        <p:nvSpPr>
          <p:cNvPr id="35" name="Arrow: Right 34">
            <a:extLst>
              <a:ext uri="{FF2B5EF4-FFF2-40B4-BE49-F238E27FC236}">
                <a16:creationId xmlns:a16="http://schemas.microsoft.com/office/drawing/2014/main" id="{03E4192D-9084-47D5-87B2-96AFDFE76832}"/>
              </a:ext>
            </a:extLst>
          </p:cNvPr>
          <p:cNvSpPr/>
          <p:nvPr/>
        </p:nvSpPr>
        <p:spPr>
          <a:xfrm>
            <a:off x="3549131" y="5294523"/>
            <a:ext cx="2840036" cy="232359"/>
          </a:xfrm>
          <a:prstGeom prst="right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4"/>
          </a:p>
        </p:txBody>
      </p:sp>
      <p:sp>
        <p:nvSpPr>
          <p:cNvPr id="5" name="Title 3">
            <a:extLst>
              <a:ext uri="{FF2B5EF4-FFF2-40B4-BE49-F238E27FC236}">
                <a16:creationId xmlns:a16="http://schemas.microsoft.com/office/drawing/2014/main" id="{59C3E11E-9E3F-970C-42C6-55D1876EA9E5}"/>
              </a:ext>
            </a:extLst>
          </p:cNvPr>
          <p:cNvSpPr>
            <a:spLocks noGrp="1"/>
          </p:cNvSpPr>
          <p:nvPr>
            <p:ph type="title"/>
          </p:nvPr>
        </p:nvSpPr>
        <p:spPr>
          <a:xfrm>
            <a:off x="838200" y="375758"/>
            <a:ext cx="10515600" cy="1325563"/>
          </a:xfrm>
        </p:spPr>
        <p:txBody>
          <a:bodyPr>
            <a:normAutofit fontScale="90000"/>
          </a:bodyPr>
          <a:lstStyle/>
          <a:p>
            <a:pPr algn="ctr"/>
            <a:r>
              <a:rPr lang="en-US" sz="4000"/>
              <a:t>Where are ticks most likely to be found? </a:t>
            </a:r>
            <a:br>
              <a:rPr lang="en-US" sz="4000"/>
            </a:br>
            <a:r>
              <a:rPr lang="en-US" sz="4000"/>
              <a:t>Select all that apply: </a:t>
            </a:r>
            <a:br>
              <a:rPr lang="en-US" sz="4000"/>
            </a:br>
            <a:endParaRPr lang="en-US" sz="4000"/>
          </a:p>
        </p:txBody>
      </p:sp>
    </p:spTree>
    <p:extLst>
      <p:ext uri="{BB962C8B-B14F-4D97-AF65-F5344CB8AC3E}">
        <p14:creationId xmlns:p14="http://schemas.microsoft.com/office/powerpoint/2010/main" val="21277606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FA3B1-4776-4E06-A048-06C80AD607E6}"/>
              </a:ext>
            </a:extLst>
          </p:cNvPr>
          <p:cNvSpPr>
            <a:spLocks noGrp="1"/>
          </p:cNvSpPr>
          <p:nvPr>
            <p:ph type="title"/>
          </p:nvPr>
        </p:nvSpPr>
        <p:spPr>
          <a:xfrm>
            <a:off x="675578" y="-101121"/>
            <a:ext cx="6894512" cy="1783080"/>
          </a:xfrm>
        </p:spPr>
        <p:txBody>
          <a:bodyPr anchor="b">
            <a:normAutofit/>
          </a:bodyPr>
          <a:lstStyle/>
          <a:p>
            <a:r>
              <a:rPr lang="en-US"/>
              <a:t>How can a tick make you sick?</a:t>
            </a:r>
          </a:p>
        </p:txBody>
      </p:sp>
      <p:sp>
        <p:nvSpPr>
          <p:cNvPr id="3" name="Content Placeholder 2">
            <a:extLst>
              <a:ext uri="{FF2B5EF4-FFF2-40B4-BE49-F238E27FC236}">
                <a16:creationId xmlns:a16="http://schemas.microsoft.com/office/drawing/2014/main" id="{277E82FB-E86D-498A-988E-095E1DBBF9C5}"/>
              </a:ext>
            </a:extLst>
          </p:cNvPr>
          <p:cNvSpPr>
            <a:spLocks noGrp="1"/>
          </p:cNvSpPr>
          <p:nvPr>
            <p:ph idx="1"/>
          </p:nvPr>
        </p:nvSpPr>
        <p:spPr>
          <a:xfrm>
            <a:off x="675578" y="1955754"/>
            <a:ext cx="7023655" cy="4127171"/>
          </a:xfrm>
        </p:spPr>
        <p:txBody>
          <a:bodyPr>
            <a:noAutofit/>
          </a:bodyPr>
          <a:lstStyle/>
          <a:p>
            <a:pPr marL="183251" marR="3258" indent="-183251"/>
            <a:r>
              <a:rPr lang="en-US" sz="2400" spc="-3" dirty="0"/>
              <a:t>Not all ticks can make you sick.</a:t>
            </a:r>
          </a:p>
          <a:p>
            <a:pPr marL="183251" marR="3258" indent="-183251"/>
            <a:r>
              <a:rPr lang="en-US" sz="2400" spc="-3" dirty="0"/>
              <a:t>If a tick is </a:t>
            </a:r>
            <a:r>
              <a:rPr lang="en-US" sz="2400" b="1" spc="-3" dirty="0"/>
              <a:t>infected</a:t>
            </a:r>
            <a:r>
              <a:rPr lang="en-US" sz="2400" spc="-3" dirty="0"/>
              <a:t> and bites you, it can spread germs to you that make you sick. </a:t>
            </a:r>
          </a:p>
          <a:p>
            <a:pPr marL="183251" marR="3258" indent="-183251"/>
            <a:r>
              <a:rPr lang="en-US" sz="2400" spc="-3" dirty="0"/>
              <a:t>The longer they are attached, the more likely they are to spread the germs.</a:t>
            </a:r>
          </a:p>
          <a:p>
            <a:pPr marL="183251" marR="3258" lvl="1" indent="-183251">
              <a:spcBef>
                <a:spcPts val="1000"/>
              </a:spcBef>
            </a:pPr>
            <a:r>
              <a:rPr lang="en-US" spc="-3" dirty="0"/>
              <a:t>When a tick is full, it will fall off.</a:t>
            </a:r>
          </a:p>
          <a:p>
            <a:pPr marL="183251" marR="3258" lvl="1" indent="-183251">
              <a:spcBef>
                <a:spcPts val="1000"/>
              </a:spcBef>
            </a:pPr>
            <a:r>
              <a:rPr lang="en-US" spc="-3" dirty="0"/>
              <a:t>You will usually not feel a tick bite.</a:t>
            </a:r>
          </a:p>
        </p:txBody>
      </p:sp>
      <p:pic>
        <p:nvPicPr>
          <p:cNvPr id="6" name="Picture 2" descr="Photo demonstrating the stages of engorgement in an adult female blacklegged tick over a period of 96 hours.">
            <a:extLst>
              <a:ext uri="{FF2B5EF4-FFF2-40B4-BE49-F238E27FC236}">
                <a16:creationId xmlns:a16="http://schemas.microsoft.com/office/drawing/2014/main" id="{DF285D36-BEB5-471A-BB80-78FE681BBA03}"/>
              </a:ext>
            </a:extLst>
          </p:cNvPr>
          <p:cNvPicPr>
            <a:picLocks noChangeAspect="1" noChangeArrowheads="1"/>
          </p:cNvPicPr>
          <p:nvPr/>
        </p:nvPicPr>
        <p:blipFill>
          <a:blip r:embed="rId3" cstate="screen">
            <a:extLst>
              <a:ext uri="{28A0092B-C50C-407E-A947-70E740481C1C}">
                <a14:useLocalDpi xmlns:a14="http://schemas.microsoft.com/office/drawing/2010/main" val="0"/>
              </a:ext>
            </a:extLst>
          </a:blip>
          <a:stretch>
            <a:fillRect/>
          </a:stretch>
        </p:blipFill>
        <p:spPr bwMode="auto">
          <a:xfrm>
            <a:off x="7863823" y="3692740"/>
            <a:ext cx="3995891" cy="198795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a16="http://schemas.microsoft.com/office/drawing/2014/main" id="{CFF0B448-6BAA-E77F-0CAD-50018D3079C5}"/>
              </a:ext>
            </a:extLst>
          </p:cNvPr>
          <p:cNvSpPr/>
          <p:nvPr/>
        </p:nvSpPr>
        <p:spPr>
          <a:xfrm>
            <a:off x="7863823" y="998030"/>
            <a:ext cx="3995891" cy="2492337"/>
          </a:xfrm>
          <a:prstGeom prst="roundRect">
            <a:avLst/>
          </a:prstGeom>
          <a:blipFill>
            <a:blip r:embed="rId4">
              <a:extLst>
                <a:ext uri="{28A0092B-C50C-407E-A947-70E740481C1C}">
                  <a14:useLocalDpi xmlns:a14="http://schemas.microsoft.com/office/drawing/2010/main" val="0"/>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4" dirty="0"/>
          </a:p>
        </p:txBody>
      </p:sp>
      <p:sp>
        <p:nvSpPr>
          <p:cNvPr id="4" name="TextBox 3">
            <a:extLst>
              <a:ext uri="{FF2B5EF4-FFF2-40B4-BE49-F238E27FC236}">
                <a16:creationId xmlns:a16="http://schemas.microsoft.com/office/drawing/2014/main" id="{40BF9ED2-A935-2C95-2B9E-B2DE0E11E3A9}"/>
              </a:ext>
            </a:extLst>
          </p:cNvPr>
          <p:cNvSpPr txBox="1"/>
          <p:nvPr/>
        </p:nvSpPr>
        <p:spPr>
          <a:xfrm>
            <a:off x="-1" y="6356720"/>
            <a:ext cx="5107577" cy="230832"/>
          </a:xfrm>
          <a:prstGeom prst="rect">
            <a:avLst/>
          </a:prstGeom>
          <a:noFill/>
        </p:spPr>
        <p:txBody>
          <a:bodyPr wrap="square" rtlCol="0">
            <a:spAutoFit/>
          </a:bodyPr>
          <a:lstStyle/>
          <a:p>
            <a:r>
              <a:rPr lang="en-US" sz="900" dirty="0"/>
              <a:t>Stages of Tick Engorgement, image courtesy of the CDC</a:t>
            </a:r>
          </a:p>
        </p:txBody>
      </p:sp>
    </p:spTree>
    <p:extLst>
      <p:ext uri="{BB962C8B-B14F-4D97-AF65-F5344CB8AC3E}">
        <p14:creationId xmlns:p14="http://schemas.microsoft.com/office/powerpoint/2010/main" val="23105383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7351E-2E13-4F79-9A0E-AD42ABF6C464}"/>
              </a:ext>
            </a:extLst>
          </p:cNvPr>
          <p:cNvSpPr>
            <a:spLocks noGrp="1"/>
          </p:cNvSpPr>
          <p:nvPr>
            <p:ph type="title"/>
          </p:nvPr>
        </p:nvSpPr>
        <p:spPr>
          <a:xfrm>
            <a:off x="685430" y="799439"/>
            <a:ext cx="5120513" cy="1325563"/>
          </a:xfrm>
        </p:spPr>
        <p:txBody>
          <a:bodyPr>
            <a:normAutofit/>
          </a:bodyPr>
          <a:lstStyle/>
          <a:p>
            <a:r>
              <a:rPr lang="en-US"/>
              <a:t>What is Lyme disease?</a:t>
            </a:r>
          </a:p>
        </p:txBody>
      </p:sp>
      <p:sp>
        <p:nvSpPr>
          <p:cNvPr id="3" name="Content Placeholder 2">
            <a:extLst>
              <a:ext uri="{FF2B5EF4-FFF2-40B4-BE49-F238E27FC236}">
                <a16:creationId xmlns:a16="http://schemas.microsoft.com/office/drawing/2014/main" id="{567897BE-F427-4D4B-AE73-FDD1B2BF3EBA}"/>
              </a:ext>
            </a:extLst>
          </p:cNvPr>
          <p:cNvSpPr>
            <a:spLocks noGrp="1"/>
          </p:cNvSpPr>
          <p:nvPr>
            <p:ph idx="1"/>
          </p:nvPr>
        </p:nvSpPr>
        <p:spPr>
          <a:xfrm>
            <a:off x="685430" y="2252662"/>
            <a:ext cx="5811346" cy="4351338"/>
          </a:xfrm>
        </p:spPr>
        <p:txBody>
          <a:bodyPr vert="horz" lIns="91440" tIns="45720" rIns="91440" bIns="45720" rtlCol="0" anchor="t">
            <a:normAutofit/>
          </a:bodyPr>
          <a:lstStyle/>
          <a:p>
            <a:pPr marL="191396" marR="3258" indent="-183251"/>
            <a:r>
              <a:rPr lang="en-US" b="1" dirty="0">
                <a:cs typeface="Source Sans Pro Light"/>
              </a:rPr>
              <a:t>Lyme disease </a:t>
            </a:r>
            <a:r>
              <a:rPr lang="en-US" dirty="0">
                <a:cs typeface="Source Sans Pro Light"/>
              </a:rPr>
              <a:t>is the most    common disease spread by ticks.  </a:t>
            </a:r>
          </a:p>
          <a:p>
            <a:pPr marL="191396" marR="3258" indent="-183251"/>
            <a:r>
              <a:rPr lang="en-US" dirty="0">
                <a:cs typeface="Source Sans Pro Light"/>
              </a:rPr>
              <a:t>Caused by bacteria </a:t>
            </a:r>
            <a:r>
              <a:rPr lang="en-US" b="1" i="1" dirty="0">
                <a:cs typeface="Source Sans Pro Light"/>
              </a:rPr>
              <a:t>Borrelia burgdorferi </a:t>
            </a:r>
            <a:r>
              <a:rPr lang="en-US" dirty="0">
                <a:cs typeface="Source Sans Pro Light"/>
              </a:rPr>
              <a:t>that is spread by the bite of a blacklegged tick.</a:t>
            </a:r>
          </a:p>
          <a:p>
            <a:r>
              <a:rPr lang="en-US" dirty="0">
                <a:latin typeface="Franklin Gothic Book"/>
              </a:rPr>
              <a:t>Ticks that have the Lyme disease bacteria get it from feeding on the blood of an infected animal, usually a mouse. </a:t>
            </a:r>
            <a:endParaRPr lang="en-US" dirty="0"/>
          </a:p>
        </p:txBody>
      </p:sp>
      <p:pic>
        <p:nvPicPr>
          <p:cNvPr id="22" name="Picture 21" descr="A picture containing colorful&#10;&#10;Description automatically generated">
            <a:extLst>
              <a:ext uri="{FF2B5EF4-FFF2-40B4-BE49-F238E27FC236}">
                <a16:creationId xmlns:a16="http://schemas.microsoft.com/office/drawing/2014/main" id="{C4DABC88-C1A4-E6D6-DDE5-A20A71E0D245}"/>
              </a:ext>
            </a:extLst>
          </p:cNvPr>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650509" y="157363"/>
            <a:ext cx="2525427" cy="215846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sp>
        <p:nvSpPr>
          <p:cNvPr id="5" name="TextBox 4">
            <a:extLst>
              <a:ext uri="{FF2B5EF4-FFF2-40B4-BE49-F238E27FC236}">
                <a16:creationId xmlns:a16="http://schemas.microsoft.com/office/drawing/2014/main" id="{239CD42A-5051-5A61-49CD-E88EB6C88406}"/>
              </a:ext>
            </a:extLst>
          </p:cNvPr>
          <p:cNvSpPr txBox="1"/>
          <p:nvPr/>
        </p:nvSpPr>
        <p:spPr>
          <a:xfrm>
            <a:off x="0" y="6391777"/>
            <a:ext cx="6119948" cy="369332"/>
          </a:xfrm>
          <a:prstGeom prst="rect">
            <a:avLst/>
          </a:prstGeom>
          <a:noFill/>
        </p:spPr>
        <p:txBody>
          <a:bodyPr wrap="square">
            <a:spAutoFit/>
          </a:bodyPr>
          <a:lstStyle/>
          <a:p>
            <a:r>
              <a:rPr lang="en-US" sz="900" i="1" dirty="0"/>
              <a:t>Borrelia burgdorferi, </a:t>
            </a:r>
            <a:r>
              <a:rPr lang="en-US" sz="900" dirty="0"/>
              <a:t>image courtesy of CDC</a:t>
            </a:r>
            <a:endParaRPr lang="en-US" sz="900" i="1" dirty="0"/>
          </a:p>
          <a:p>
            <a:r>
              <a:rPr lang="en-US" sz="900" dirty="0"/>
              <a:t>Adult deer tick, </a:t>
            </a:r>
            <a:r>
              <a:rPr lang="en-US" sz="900" i="1" dirty="0"/>
              <a:t>Ixodes scapularis. </a:t>
            </a:r>
            <a:r>
              <a:rPr lang="en-US" sz="900" dirty="0"/>
              <a:t>Photo by </a:t>
            </a:r>
            <a:r>
              <a:rPr lang="en-US" sz="900" b="0" i="0" dirty="0">
                <a:solidFill>
                  <a:srgbClr val="333333"/>
                </a:solidFill>
                <a:effectLst/>
                <a:latin typeface="Helvetica Neue"/>
              </a:rPr>
              <a:t>Scott Bauer, USDA Agricultural Research Service, Bugwood.org</a:t>
            </a:r>
          </a:p>
        </p:txBody>
      </p:sp>
      <p:pic>
        <p:nvPicPr>
          <p:cNvPr id="8" name="Content Placeholder 10">
            <a:extLst>
              <a:ext uri="{FF2B5EF4-FFF2-40B4-BE49-F238E27FC236}">
                <a16:creationId xmlns:a16="http://schemas.microsoft.com/office/drawing/2014/main" id="{CFA7A881-CCB8-ECF8-5965-228C7886B138}"/>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rot="16200000">
            <a:off x="8244959" y="217150"/>
            <a:ext cx="3955404" cy="3807510"/>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blipFill>
            <a:blip r:embed="rId5" cstate="screen">
              <a:extLst>
                <a:ext uri="{28A0092B-C50C-407E-A947-70E740481C1C}">
                  <a14:useLocalDpi xmlns:a14="http://schemas.microsoft.com/office/drawing/2010/main" val="0"/>
                </a:ext>
              </a:extLst>
            </a:blip>
            <a:stretch>
              <a:fillRect/>
            </a:stretch>
          </a:blipFill>
        </p:spPr>
      </p:pic>
      <p:sp>
        <p:nvSpPr>
          <p:cNvPr id="10" name="Oval 9">
            <a:extLst>
              <a:ext uri="{FF2B5EF4-FFF2-40B4-BE49-F238E27FC236}">
                <a16:creationId xmlns:a16="http://schemas.microsoft.com/office/drawing/2014/main" id="{C3402870-EA4A-B0C8-A10E-1F07F28A8014}"/>
              </a:ext>
            </a:extLst>
          </p:cNvPr>
          <p:cNvSpPr>
            <a:spLocks noChangeAspect="1"/>
          </p:cNvSpPr>
          <p:nvPr/>
        </p:nvSpPr>
        <p:spPr>
          <a:xfrm>
            <a:off x="6468508" y="2976039"/>
            <a:ext cx="3383280" cy="3291840"/>
          </a:xfrm>
          <a:prstGeom prst="ellipse">
            <a:avLst/>
          </a:prstGeom>
          <a:blipFill>
            <a:blip r:embed="rId6">
              <a:extLst>
                <a:ext uri="{28A0092B-C50C-407E-A947-70E740481C1C}">
                  <a14:useLocalDpi xmlns:a14="http://schemas.microsoft.com/office/drawing/2010/main" val="0"/>
                </a:ext>
              </a:extLst>
            </a:blip>
            <a:stretch>
              <a:fillRect l="-10811" r="-5405"/>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39023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FA3B1-4776-4E06-A048-06C80AD607E6}"/>
              </a:ext>
            </a:extLst>
          </p:cNvPr>
          <p:cNvSpPr>
            <a:spLocks noGrp="1"/>
          </p:cNvSpPr>
          <p:nvPr>
            <p:ph type="title"/>
          </p:nvPr>
        </p:nvSpPr>
        <p:spPr>
          <a:xfrm>
            <a:off x="4965440" y="150126"/>
            <a:ext cx="6586430" cy="1286160"/>
          </a:xfrm>
        </p:spPr>
        <p:txBody>
          <a:bodyPr anchor="b">
            <a:normAutofit fontScale="90000"/>
          </a:bodyPr>
          <a:lstStyle/>
          <a:p>
            <a:r>
              <a:rPr lang="en-US"/>
              <a:t>How will I know if I have Lyme disease?</a:t>
            </a:r>
          </a:p>
        </p:txBody>
      </p:sp>
      <p:sp>
        <p:nvSpPr>
          <p:cNvPr id="3" name="Content Placeholder 2">
            <a:extLst>
              <a:ext uri="{FF2B5EF4-FFF2-40B4-BE49-F238E27FC236}">
                <a16:creationId xmlns:a16="http://schemas.microsoft.com/office/drawing/2014/main" id="{277E82FB-E86D-498A-988E-095E1DBBF9C5}"/>
              </a:ext>
            </a:extLst>
          </p:cNvPr>
          <p:cNvSpPr>
            <a:spLocks noGrp="1"/>
          </p:cNvSpPr>
          <p:nvPr>
            <p:ph idx="1"/>
          </p:nvPr>
        </p:nvSpPr>
        <p:spPr>
          <a:xfrm>
            <a:off x="4814047" y="1613648"/>
            <a:ext cx="6737823" cy="4451146"/>
          </a:xfrm>
        </p:spPr>
        <p:txBody>
          <a:bodyPr>
            <a:normAutofit/>
          </a:bodyPr>
          <a:lstStyle/>
          <a:p>
            <a:r>
              <a:rPr lang="en-US" sz="2400" dirty="0"/>
              <a:t>Many people who have Lyme disease get a rash that looks like a bulls-eye or a target. </a:t>
            </a:r>
          </a:p>
          <a:p>
            <a:r>
              <a:rPr lang="en-US" sz="2400" dirty="0"/>
              <a:t>If you get sick from a tick bite, you may also get</a:t>
            </a:r>
            <a:r>
              <a:rPr lang="en-US" dirty="0"/>
              <a:t>:</a:t>
            </a:r>
          </a:p>
          <a:p>
            <a:pPr lvl="2"/>
            <a:r>
              <a:rPr lang="en-US" sz="2400" dirty="0"/>
              <a:t>Sore muscles</a:t>
            </a:r>
          </a:p>
          <a:p>
            <a:pPr lvl="2"/>
            <a:r>
              <a:rPr lang="en-US" sz="2400" dirty="0"/>
              <a:t>Very tired</a:t>
            </a:r>
          </a:p>
          <a:p>
            <a:pPr lvl="2"/>
            <a:r>
              <a:rPr lang="en-US" sz="2400" dirty="0"/>
              <a:t>Fever or chills</a:t>
            </a:r>
          </a:p>
          <a:p>
            <a:pPr lvl="2"/>
            <a:r>
              <a:rPr lang="en-US" sz="2400" dirty="0"/>
              <a:t>Headache</a:t>
            </a:r>
          </a:p>
          <a:p>
            <a:r>
              <a:rPr lang="en-US" sz="2400" dirty="0"/>
              <a:t>If you’ve been in a place where ticks live and you don’t feel well, tell an adult. They’ll speak to a doctor to see if you need medicine. </a:t>
            </a:r>
          </a:p>
        </p:txBody>
      </p:sp>
      <p:pic>
        <p:nvPicPr>
          <p:cNvPr id="7" name="Content Placeholder 5" descr="A close-up of a person's ear&#10;&#10;Description automatically generated with low confidence">
            <a:extLst>
              <a:ext uri="{FF2B5EF4-FFF2-40B4-BE49-F238E27FC236}">
                <a16:creationId xmlns:a16="http://schemas.microsoft.com/office/drawing/2014/main" id="{A242BFE8-1D65-B54F-B4A5-18895C3692D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 t="1363" r="2274" b="-4092"/>
          <a:stretch/>
        </p:blipFill>
        <p:spPr>
          <a:xfrm>
            <a:off x="933225" y="0"/>
            <a:ext cx="2935937" cy="6440171"/>
          </a:xfrm>
          <a:prstGeom prst="rect">
            <a:avLst/>
          </a:prstGeom>
          <a:effectLst/>
        </p:spPr>
      </p:pic>
      <p:sp>
        <p:nvSpPr>
          <p:cNvPr id="4" name="TextBox 3">
            <a:extLst>
              <a:ext uri="{FF2B5EF4-FFF2-40B4-BE49-F238E27FC236}">
                <a16:creationId xmlns:a16="http://schemas.microsoft.com/office/drawing/2014/main" id="{2B86EABF-8BA7-8CEE-BBC1-9BA5E8A80001}"/>
              </a:ext>
            </a:extLst>
          </p:cNvPr>
          <p:cNvSpPr txBox="1"/>
          <p:nvPr/>
        </p:nvSpPr>
        <p:spPr>
          <a:xfrm>
            <a:off x="0" y="6370589"/>
            <a:ext cx="6778254" cy="381258"/>
          </a:xfrm>
          <a:prstGeom prst="rect">
            <a:avLst/>
          </a:prstGeom>
          <a:noFill/>
        </p:spPr>
        <p:txBody>
          <a:bodyPr wrap="square">
            <a:spAutoFit/>
          </a:bodyPr>
          <a:lstStyle/>
          <a:p>
            <a:r>
              <a:rPr lang="en-US" sz="900" dirty="0"/>
              <a:t>Images courtesy of the CDC</a:t>
            </a:r>
          </a:p>
          <a:p>
            <a:endParaRPr lang="en-US" sz="900" dirty="0"/>
          </a:p>
        </p:txBody>
      </p:sp>
    </p:spTree>
    <p:extLst>
      <p:ext uri="{BB962C8B-B14F-4D97-AF65-F5344CB8AC3E}">
        <p14:creationId xmlns:p14="http://schemas.microsoft.com/office/powerpoint/2010/main" val="35755440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7504D-4A57-48D5-AEA5-62CE47AB832A}"/>
              </a:ext>
            </a:extLst>
          </p:cNvPr>
          <p:cNvSpPr>
            <a:spLocks noGrp="1"/>
          </p:cNvSpPr>
          <p:nvPr>
            <p:ph type="title"/>
          </p:nvPr>
        </p:nvSpPr>
        <p:spPr>
          <a:xfrm>
            <a:off x="476024" y="154753"/>
            <a:ext cx="5162654" cy="1956841"/>
          </a:xfrm>
        </p:spPr>
        <p:txBody>
          <a:bodyPr vert="horz" lIns="58643" tIns="29322" rIns="58643" bIns="29322" rtlCol="0" anchor="b">
            <a:normAutofit/>
          </a:bodyPr>
          <a:lstStyle/>
          <a:p>
            <a:pPr defTabSz="586405"/>
            <a:r>
              <a:rPr lang="en-US" sz="4617"/>
              <a:t>How can I prevent tick bites?</a:t>
            </a:r>
          </a:p>
        </p:txBody>
      </p:sp>
      <p:sp>
        <p:nvSpPr>
          <p:cNvPr id="8" name="TextBox 7">
            <a:extLst>
              <a:ext uri="{FF2B5EF4-FFF2-40B4-BE49-F238E27FC236}">
                <a16:creationId xmlns:a16="http://schemas.microsoft.com/office/drawing/2014/main" id="{45A8B78F-E516-4174-A5F9-10D817D9B3D9}"/>
              </a:ext>
            </a:extLst>
          </p:cNvPr>
          <p:cNvSpPr txBox="1"/>
          <p:nvPr/>
        </p:nvSpPr>
        <p:spPr>
          <a:xfrm>
            <a:off x="476024" y="2305050"/>
            <a:ext cx="5619976" cy="3748975"/>
          </a:xfrm>
          <a:prstGeom prst="rect">
            <a:avLst/>
          </a:prstGeom>
        </p:spPr>
        <p:txBody>
          <a:bodyPr vert="horz" lIns="58643" tIns="29322" rIns="58643" bIns="29322" rtlCol="0" anchor="t">
            <a:normAutofit/>
          </a:bodyPr>
          <a:lstStyle/>
          <a:p>
            <a:pPr marL="81280" marR="3175">
              <a:lnSpc>
                <a:spcPct val="90000"/>
              </a:lnSpc>
              <a:spcBef>
                <a:spcPts val="64"/>
              </a:spcBef>
            </a:pPr>
            <a:r>
              <a:rPr lang="en-US" sz="3200" b="1" dirty="0">
                <a:solidFill>
                  <a:schemeClr val="tx2"/>
                </a:solidFill>
                <a:latin typeface="Franklin Gothic Book"/>
                <a:cs typeface="Arial"/>
              </a:rPr>
              <a:t>When in tick habitat:</a:t>
            </a:r>
            <a:endParaRPr lang="en-US" sz="3200" dirty="0">
              <a:solidFill>
                <a:schemeClr val="tx2"/>
              </a:solidFill>
              <a:latin typeface="Franklin Gothic Book"/>
              <a:cs typeface="Arial"/>
            </a:endParaRPr>
          </a:p>
          <a:p>
            <a:pPr marL="81280" marR="3175" defTabSz="914400">
              <a:lnSpc>
                <a:spcPct val="90000"/>
              </a:lnSpc>
              <a:spcBef>
                <a:spcPts val="64"/>
              </a:spcBef>
            </a:pPr>
            <a:endParaRPr lang="en-US" sz="3200" b="1" dirty="0">
              <a:solidFill>
                <a:schemeClr val="tx2"/>
              </a:solidFill>
              <a:latin typeface="Franklin Gothic Book"/>
              <a:cs typeface="Arial"/>
            </a:endParaRPr>
          </a:p>
          <a:p>
            <a:pPr marL="228600" marR="3175" indent="-228600" defTabSz="914400">
              <a:lnSpc>
                <a:spcPct val="90000"/>
              </a:lnSpc>
              <a:spcBef>
                <a:spcPts val="500"/>
              </a:spcBef>
              <a:buFont typeface="Arial" panose="020B0604020202020204" pitchFamily="34" charset="0"/>
              <a:buChar char="•"/>
            </a:pPr>
            <a:r>
              <a:rPr lang="en-US" sz="2800" dirty="0">
                <a:solidFill>
                  <a:schemeClr val="tx2"/>
                </a:solidFill>
                <a:latin typeface="Franklin Gothic Book"/>
              </a:rPr>
              <a:t>Wear repellent that can repel ticks.</a:t>
            </a:r>
          </a:p>
          <a:p>
            <a:pPr marL="228600" marR="3175" indent="-228600" defTabSz="914400">
              <a:lnSpc>
                <a:spcPct val="90000"/>
              </a:lnSpc>
              <a:spcBef>
                <a:spcPts val="500"/>
              </a:spcBef>
              <a:buFont typeface="Arial" panose="020B0604020202020204" pitchFamily="34" charset="0"/>
              <a:buChar char="•"/>
            </a:pPr>
            <a:r>
              <a:rPr lang="en-US" sz="2800" dirty="0">
                <a:solidFill>
                  <a:schemeClr val="tx2"/>
                </a:solidFill>
                <a:latin typeface="Franklin Gothic Book"/>
              </a:rPr>
              <a:t>Cover your body by wearing long pants and tuck them into your socks.</a:t>
            </a:r>
          </a:p>
          <a:p>
            <a:pPr marL="228600" marR="3175" indent="-228600" defTabSz="914400">
              <a:lnSpc>
                <a:spcPct val="90000"/>
              </a:lnSpc>
              <a:spcBef>
                <a:spcPts val="500"/>
              </a:spcBef>
              <a:buFont typeface="Arial" panose="020B0604020202020204" pitchFamily="34" charset="0"/>
              <a:buChar char="•"/>
            </a:pPr>
            <a:r>
              <a:rPr lang="en-US" sz="2800" dirty="0">
                <a:solidFill>
                  <a:schemeClr val="tx2"/>
                </a:solidFill>
                <a:latin typeface="Franklin Gothic Book"/>
              </a:rPr>
              <a:t>Wear light-colored clothing to see any crawling ticks.</a:t>
            </a:r>
          </a:p>
          <a:p>
            <a:pPr marL="228046" marR="3258" indent="-146601">
              <a:lnSpc>
                <a:spcPct val="90000"/>
              </a:lnSpc>
              <a:spcBef>
                <a:spcPts val="64"/>
              </a:spcBef>
              <a:buFont typeface="Arial" panose="020B0604020202020204" pitchFamily="34" charset="0"/>
              <a:buChar char="•"/>
            </a:pPr>
            <a:endParaRPr lang="en-US" sz="2180" dirty="0">
              <a:solidFill>
                <a:schemeClr val="tx2"/>
              </a:solidFill>
              <a:latin typeface="Franklin Gothic Book" panose="020B0503020102020204" pitchFamily="34" charset="0"/>
              <a:cs typeface="Arial" panose="020B0604020202020204" pitchFamily="34" charset="0"/>
            </a:endParaRPr>
          </a:p>
        </p:txBody>
      </p:sp>
      <p:pic>
        <p:nvPicPr>
          <p:cNvPr id="6" name="Picture 2">
            <a:extLst>
              <a:ext uri="{FF2B5EF4-FFF2-40B4-BE49-F238E27FC236}">
                <a16:creationId xmlns:a16="http://schemas.microsoft.com/office/drawing/2014/main" id="{25E7C039-EE00-47D5-AAAE-2BCBD6F44348}"/>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a:stretch/>
        </p:blipFill>
        <p:spPr bwMode="auto">
          <a:xfrm>
            <a:off x="6297165" y="92110"/>
            <a:ext cx="5894835" cy="5877081"/>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25607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981A8BDE-72C8-6D74-155D-BCA857EE8DA3}"/>
              </a:ext>
            </a:extLst>
          </p:cNvPr>
          <p:cNvSpPr>
            <a:spLocks noGrp="1"/>
          </p:cNvSpPr>
          <p:nvPr>
            <p:ph type="title"/>
          </p:nvPr>
        </p:nvSpPr>
        <p:spPr>
          <a:xfrm>
            <a:off x="640130" y="325369"/>
            <a:ext cx="5894020" cy="1956841"/>
          </a:xfrm>
        </p:spPr>
        <p:txBody>
          <a:bodyPr vert="horz" lIns="58643" tIns="29322" rIns="58643" bIns="29322" rtlCol="0" anchor="b">
            <a:normAutofit/>
          </a:bodyPr>
          <a:lstStyle/>
          <a:p>
            <a:pPr defTabSz="586405"/>
            <a:r>
              <a:rPr lang="en-US"/>
              <a:t>How can I prevent tick bites?</a:t>
            </a:r>
          </a:p>
        </p:txBody>
      </p:sp>
      <p:sp>
        <p:nvSpPr>
          <p:cNvPr id="7" name="TextBox 6">
            <a:extLst>
              <a:ext uri="{FF2B5EF4-FFF2-40B4-BE49-F238E27FC236}">
                <a16:creationId xmlns:a16="http://schemas.microsoft.com/office/drawing/2014/main" id="{EC54546F-A0CE-3E83-BBDF-545A9FB354EC}"/>
              </a:ext>
            </a:extLst>
          </p:cNvPr>
          <p:cNvSpPr txBox="1"/>
          <p:nvPr/>
        </p:nvSpPr>
        <p:spPr>
          <a:xfrm>
            <a:off x="449630" y="2683841"/>
            <a:ext cx="5741620" cy="3320668"/>
          </a:xfrm>
          <a:prstGeom prst="rect">
            <a:avLst/>
          </a:prstGeom>
        </p:spPr>
        <p:txBody>
          <a:bodyPr vert="horz" lIns="58643" tIns="29322" rIns="58643" bIns="29322" rtlCol="0">
            <a:noAutofit/>
          </a:bodyPr>
          <a:lstStyle/>
          <a:p>
            <a:pPr marL="81445" marR="3258">
              <a:lnSpc>
                <a:spcPct val="90000"/>
              </a:lnSpc>
              <a:spcBef>
                <a:spcPts val="64"/>
              </a:spcBef>
            </a:pPr>
            <a:r>
              <a:rPr lang="en-US" sz="3000" b="1" dirty="0">
                <a:solidFill>
                  <a:schemeClr val="tx2"/>
                </a:solidFill>
                <a:latin typeface="Franklin Gothic Book" panose="020B0503020102020204" pitchFamily="34" charset="0"/>
                <a:cs typeface="Arial" panose="020B0604020202020204" pitchFamily="34" charset="0"/>
              </a:rPr>
              <a:t>When in tick habitat (continued):</a:t>
            </a:r>
          </a:p>
          <a:p>
            <a:pPr marL="81445" marR="3258">
              <a:lnSpc>
                <a:spcPct val="90000"/>
              </a:lnSpc>
              <a:spcBef>
                <a:spcPts val="64"/>
              </a:spcBef>
            </a:pPr>
            <a:endParaRPr lang="en-US" sz="3000" dirty="0">
              <a:solidFill>
                <a:schemeClr val="tx2"/>
              </a:solidFill>
              <a:latin typeface="Franklin Gothic Book" panose="020B0503020102020204" pitchFamily="34" charset="0"/>
              <a:cs typeface="Arial" panose="020B0604020202020204" pitchFamily="34" charset="0"/>
            </a:endParaRPr>
          </a:p>
          <a:p>
            <a:pPr marL="228600" marR="3258" indent="-228600" defTabSz="914400">
              <a:lnSpc>
                <a:spcPct val="90000"/>
              </a:lnSpc>
              <a:spcBef>
                <a:spcPts val="500"/>
              </a:spcBef>
              <a:buFont typeface="Arial" panose="020B0604020202020204" pitchFamily="34" charset="0"/>
              <a:buChar char="•"/>
            </a:pPr>
            <a:r>
              <a:rPr lang="en-US" sz="3000" dirty="0">
                <a:solidFill>
                  <a:schemeClr val="tx2"/>
                </a:solidFill>
                <a:latin typeface="Franklin Gothic Book" panose="020B0503020102020204" pitchFamily="34" charset="0"/>
              </a:rPr>
              <a:t>Avoid tall grass, bushes, and piles of dead leaves.</a:t>
            </a:r>
          </a:p>
          <a:p>
            <a:pPr marL="228600" marR="3258" indent="-228600" defTabSz="914400">
              <a:lnSpc>
                <a:spcPct val="90000"/>
              </a:lnSpc>
              <a:spcBef>
                <a:spcPts val="500"/>
              </a:spcBef>
              <a:buFont typeface="Arial" panose="020B0604020202020204" pitchFamily="34" charset="0"/>
              <a:buChar char="•"/>
            </a:pPr>
            <a:r>
              <a:rPr lang="en-US" sz="3000" dirty="0">
                <a:solidFill>
                  <a:schemeClr val="tx2"/>
                </a:solidFill>
                <a:latin typeface="Franklin Gothic Book" panose="020B0503020102020204" pitchFamily="34" charset="0"/>
              </a:rPr>
              <a:t>If hiking, stay in the center of clear paths.</a:t>
            </a:r>
          </a:p>
        </p:txBody>
      </p:sp>
      <p:pic>
        <p:nvPicPr>
          <p:cNvPr id="10" name="Picture 2">
            <a:extLst>
              <a:ext uri="{FF2B5EF4-FFF2-40B4-BE49-F238E27FC236}">
                <a16:creationId xmlns:a16="http://schemas.microsoft.com/office/drawing/2014/main" id="{006D0BB9-FF6F-70A5-6725-3BA2E99FA1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5913584" y="-304801"/>
            <a:ext cx="6278416" cy="6259507"/>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18130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16020B4D-6AF6-307A-9043-46FDBFF1BEF3}"/>
              </a:ext>
            </a:extLst>
          </p:cNvPr>
          <p:cNvSpPr>
            <a:spLocks noGrp="1"/>
          </p:cNvSpPr>
          <p:nvPr>
            <p:ph type="title"/>
          </p:nvPr>
        </p:nvSpPr>
        <p:spPr>
          <a:xfrm>
            <a:off x="818716" y="593801"/>
            <a:ext cx="5277284" cy="1325563"/>
          </a:xfrm>
        </p:spPr>
        <p:txBody>
          <a:bodyPr vert="horz" lIns="58643" tIns="29322" rIns="58643" bIns="29322" rtlCol="0" anchor="ctr">
            <a:normAutofit/>
          </a:bodyPr>
          <a:lstStyle/>
          <a:p>
            <a:pPr defTabSz="586405"/>
            <a:r>
              <a:rPr lang="en-US" sz="4233"/>
              <a:t>How can I prevent tick bites?</a:t>
            </a:r>
          </a:p>
        </p:txBody>
      </p:sp>
      <p:sp>
        <p:nvSpPr>
          <p:cNvPr id="23" name="TextBox 22">
            <a:extLst>
              <a:ext uri="{FF2B5EF4-FFF2-40B4-BE49-F238E27FC236}">
                <a16:creationId xmlns:a16="http://schemas.microsoft.com/office/drawing/2014/main" id="{2D33867F-C4DA-E6FF-4788-168BD862713E}"/>
              </a:ext>
            </a:extLst>
          </p:cNvPr>
          <p:cNvSpPr txBox="1"/>
          <p:nvPr/>
        </p:nvSpPr>
        <p:spPr>
          <a:xfrm>
            <a:off x="818716" y="2554134"/>
            <a:ext cx="6533735" cy="3181684"/>
          </a:xfrm>
          <a:prstGeom prst="rect">
            <a:avLst/>
          </a:prstGeom>
        </p:spPr>
        <p:txBody>
          <a:bodyPr vert="horz" lIns="58643" tIns="29322" rIns="58643" bIns="29322" rtlCol="0" anchor="t">
            <a:noAutofit/>
          </a:bodyPr>
          <a:lstStyle/>
          <a:p>
            <a:pPr marR="3258">
              <a:lnSpc>
                <a:spcPct val="90000"/>
              </a:lnSpc>
              <a:spcBef>
                <a:spcPts val="64"/>
              </a:spcBef>
            </a:pPr>
            <a:r>
              <a:rPr lang="en-US" sz="3000" b="1">
                <a:solidFill>
                  <a:srgbClr val="1F3864"/>
                </a:solidFill>
                <a:latin typeface="Franklin Gothic Book" panose="020B0503020102020204" pitchFamily="34" charset="0"/>
                <a:cs typeface="Arial" panose="020B0604020202020204" pitchFamily="34" charset="0"/>
              </a:rPr>
              <a:t>After returning home: </a:t>
            </a:r>
          </a:p>
          <a:p>
            <a:pPr marL="81445" marR="3258" indent="-146601">
              <a:lnSpc>
                <a:spcPct val="90000"/>
              </a:lnSpc>
              <a:spcBef>
                <a:spcPts val="64"/>
              </a:spcBef>
              <a:buFont typeface="Arial" panose="020B0604020202020204" pitchFamily="34" charset="0"/>
              <a:buChar char="•"/>
            </a:pPr>
            <a:endParaRPr lang="en-US" sz="3000">
              <a:solidFill>
                <a:srgbClr val="1F3864"/>
              </a:solidFill>
              <a:latin typeface="Franklin Gothic Book" panose="020B0503020102020204" pitchFamily="34" charset="0"/>
              <a:cs typeface="Arial" panose="020B0604020202020204" pitchFamily="34" charset="0"/>
            </a:endParaRPr>
          </a:p>
          <a:p>
            <a:pPr marL="228046" marR="3258" indent="-146601">
              <a:lnSpc>
                <a:spcPct val="90000"/>
              </a:lnSpc>
              <a:spcBef>
                <a:spcPts val="64"/>
              </a:spcBef>
              <a:buFont typeface="Arial" panose="020B0604020202020204" pitchFamily="34" charset="0"/>
              <a:buChar char="•"/>
            </a:pPr>
            <a:r>
              <a:rPr lang="en-US" sz="3000">
                <a:solidFill>
                  <a:srgbClr val="1F3864"/>
                </a:solidFill>
                <a:latin typeface="Franklin Gothic Book" panose="020B0503020102020204" pitchFamily="34" charset="0"/>
                <a:cs typeface="Arial" panose="020B0604020202020204" pitchFamily="34" charset="0"/>
              </a:rPr>
              <a:t>Take a shower or bath soon after coming indoors.</a:t>
            </a:r>
          </a:p>
          <a:p>
            <a:pPr marL="228046" marR="3258" indent="-146601">
              <a:lnSpc>
                <a:spcPct val="90000"/>
              </a:lnSpc>
              <a:spcBef>
                <a:spcPts val="64"/>
              </a:spcBef>
              <a:buFont typeface="Arial" panose="020B0604020202020204" pitchFamily="34" charset="0"/>
              <a:buChar char="•"/>
            </a:pPr>
            <a:r>
              <a:rPr lang="en-US" sz="3000">
                <a:solidFill>
                  <a:srgbClr val="1F3864"/>
                </a:solidFill>
                <a:latin typeface="Franklin Gothic Book" panose="020B0503020102020204" pitchFamily="34" charset="0"/>
                <a:cs typeface="Arial" panose="020B0604020202020204" pitchFamily="34" charset="0"/>
              </a:rPr>
              <a:t>Do a tick check on yourself and pets.</a:t>
            </a:r>
          </a:p>
          <a:p>
            <a:pPr marL="228046" marR="3258" indent="-146601">
              <a:lnSpc>
                <a:spcPct val="90000"/>
              </a:lnSpc>
              <a:spcBef>
                <a:spcPts val="64"/>
              </a:spcBef>
              <a:buFont typeface="Arial" panose="020B0604020202020204" pitchFamily="34" charset="0"/>
              <a:buChar char="•"/>
            </a:pPr>
            <a:r>
              <a:rPr lang="en-US" sz="3000">
                <a:solidFill>
                  <a:srgbClr val="1F3864"/>
                </a:solidFill>
                <a:latin typeface="Franklin Gothic Book" panose="020B0503020102020204" pitchFamily="34" charset="0"/>
                <a:cs typeface="Arial" panose="020B0604020202020204" pitchFamily="34" charset="0"/>
              </a:rPr>
              <a:t>Ask an adult to help remove any ticks that you may find.</a:t>
            </a:r>
          </a:p>
        </p:txBody>
      </p:sp>
      <p:sp>
        <p:nvSpPr>
          <p:cNvPr id="5" name="Oval 4">
            <a:extLst>
              <a:ext uri="{FF2B5EF4-FFF2-40B4-BE49-F238E27FC236}">
                <a16:creationId xmlns:a16="http://schemas.microsoft.com/office/drawing/2014/main" id="{7A3DAF8B-2488-010D-BF16-19255E30246F}"/>
              </a:ext>
            </a:extLst>
          </p:cNvPr>
          <p:cNvSpPr/>
          <p:nvPr/>
        </p:nvSpPr>
        <p:spPr>
          <a:xfrm>
            <a:off x="5691051" y="-361976"/>
            <a:ext cx="3570514" cy="3570514"/>
          </a:xfrm>
          <a:prstGeom prst="ellipse">
            <a:avLst/>
          </a:prstGeom>
          <a:blipFill>
            <a:blip r:embed="rId3">
              <a:extLst>
                <a:ext uri="{28A0092B-C50C-407E-A947-70E740481C1C}">
                  <a14:useLocalDpi xmlns:a14="http://schemas.microsoft.com/office/drawing/2010/main" val="0"/>
                </a:ext>
              </a:extLst>
            </a:blip>
            <a:srcRect/>
            <a:stretch>
              <a:fillRect l="-23561" t="9207" r="-26439" b="-920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a:extLst>
              <a:ext uri="{FF2B5EF4-FFF2-40B4-BE49-F238E27FC236}">
                <a16:creationId xmlns:a16="http://schemas.microsoft.com/office/drawing/2014/main" id="{7BFA03BE-4288-5BFA-91F4-38CD5A4FC5B0}"/>
              </a:ext>
            </a:extLst>
          </p:cNvPr>
          <p:cNvSpPr>
            <a:spLocks noChangeAspect="1"/>
          </p:cNvSpPr>
          <p:nvPr/>
        </p:nvSpPr>
        <p:spPr>
          <a:xfrm>
            <a:off x="7527684" y="1919364"/>
            <a:ext cx="4664316" cy="4664316"/>
          </a:xfrm>
          <a:prstGeom prst="ellipse">
            <a:avLst/>
          </a:prstGeom>
          <a:blipFill>
            <a:blip r:embed="rId4">
              <a:extLst>
                <a:ext uri="{28A0092B-C50C-407E-A947-70E740481C1C}">
                  <a14:useLocalDpi xmlns:a14="http://schemas.microsoft.com/office/drawing/2010/main" val="0"/>
                </a:ext>
              </a:extLst>
            </a:blip>
            <a:stretch>
              <a:fillRect b="1346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12216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7F240A8-29FC-2B6E-00C0-881EA6E65653}"/>
              </a:ext>
            </a:extLst>
          </p:cNvPr>
          <p:cNvSpPr>
            <a:spLocks noGrp="1"/>
          </p:cNvSpPr>
          <p:nvPr>
            <p:ph type="title"/>
          </p:nvPr>
        </p:nvSpPr>
        <p:spPr>
          <a:xfrm>
            <a:off x="838200" y="365125"/>
            <a:ext cx="10515600" cy="1325563"/>
          </a:xfrm>
        </p:spPr>
        <p:txBody>
          <a:bodyPr/>
          <a:lstStyle/>
          <a:p>
            <a:r>
              <a:rPr lang="en-US" dirty="0"/>
              <a:t>Class Activity</a:t>
            </a:r>
            <a:br>
              <a:rPr lang="en-US" dirty="0"/>
            </a:br>
            <a:r>
              <a:rPr lang="en-US" sz="3463" dirty="0">
                <a:solidFill>
                  <a:schemeClr val="tx2"/>
                </a:solidFill>
                <a:latin typeface="Franklin Gothic Book" panose="020B0503020102020204" pitchFamily="34" charset="0"/>
                <a:ea typeface="+mn-ea"/>
                <a:cs typeface="+mn-cs"/>
              </a:rPr>
              <a:t>Do a Tick Check</a:t>
            </a:r>
          </a:p>
        </p:txBody>
      </p:sp>
      <p:pic>
        <p:nvPicPr>
          <p:cNvPr id="13" name="Content Placeholder 5" descr="A screenshot of a social media post&#10;&#10;Description automatically generated">
            <a:extLst>
              <a:ext uri="{FF2B5EF4-FFF2-40B4-BE49-F238E27FC236}">
                <a16:creationId xmlns:a16="http://schemas.microsoft.com/office/drawing/2014/main" id="{FC69260F-2FC9-986B-2582-458B53137330}"/>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6479879" y="327575"/>
            <a:ext cx="5473368" cy="5473368"/>
          </a:xfrm>
          <a:prstGeom prst="rect">
            <a:avLst/>
          </a:prstGeom>
        </p:spPr>
      </p:pic>
      <p:sp>
        <p:nvSpPr>
          <p:cNvPr id="14" name="TextBox 13">
            <a:extLst>
              <a:ext uri="{FF2B5EF4-FFF2-40B4-BE49-F238E27FC236}">
                <a16:creationId xmlns:a16="http://schemas.microsoft.com/office/drawing/2014/main" id="{FAF378D7-FFD9-C386-5429-037C26D63484}"/>
              </a:ext>
            </a:extLst>
          </p:cNvPr>
          <p:cNvSpPr txBox="1"/>
          <p:nvPr/>
        </p:nvSpPr>
        <p:spPr>
          <a:xfrm>
            <a:off x="838200" y="1658439"/>
            <a:ext cx="5940054" cy="4424994"/>
          </a:xfrm>
          <a:prstGeom prst="rect">
            <a:avLst/>
          </a:prstGeom>
          <a:noFill/>
        </p:spPr>
        <p:txBody>
          <a:bodyPr wrap="square">
            <a:spAutoFit/>
          </a:bodyPr>
          <a:lstStyle/>
          <a:p>
            <a:pPr marL="228046" indent="-219902">
              <a:spcBef>
                <a:spcPts val="64"/>
              </a:spcBef>
              <a:buFont typeface="Arial" panose="020B0604020202020204" pitchFamily="34" charset="0"/>
              <a:buChar char="•"/>
            </a:pPr>
            <a:r>
              <a:rPr lang="en-US" sz="2600" spc="-10">
                <a:solidFill>
                  <a:schemeClr val="tx2"/>
                </a:solidFill>
                <a:latin typeface="Franklin Gothic Book" panose="020B0503020102020204" pitchFamily="34" charset="0"/>
                <a:cs typeface="Arial" panose="020B0604020202020204" pitchFamily="34" charset="0"/>
              </a:rPr>
              <a:t>Carefully inspect your body, feeling for any bumps or noticing any unusual marks.</a:t>
            </a:r>
          </a:p>
          <a:p>
            <a:pPr marL="685246" lvl="1" indent="-219902">
              <a:spcBef>
                <a:spcPts val="64"/>
              </a:spcBef>
              <a:buFont typeface="Arial" panose="020B0604020202020204" pitchFamily="34" charset="0"/>
              <a:buChar char="•"/>
            </a:pPr>
            <a:r>
              <a:rPr lang="en-US" sz="2600" spc="-10">
                <a:solidFill>
                  <a:schemeClr val="tx2"/>
                </a:solidFill>
                <a:latin typeface="Franklin Gothic Book" panose="020B0503020102020204" pitchFamily="34" charset="0"/>
                <a:cs typeface="Arial" panose="020B0604020202020204" pitchFamily="34" charset="0"/>
              </a:rPr>
              <a:t>Remember, ticks are tiny and easy to miss!</a:t>
            </a:r>
            <a:endParaRPr lang="cs-CZ" sz="2600">
              <a:solidFill>
                <a:schemeClr val="tx2"/>
              </a:solidFill>
              <a:latin typeface="Franklin Gothic Book" panose="020B0503020102020204" pitchFamily="34" charset="0"/>
              <a:cs typeface="Arial" panose="020B0604020202020204" pitchFamily="34" charset="0"/>
            </a:endParaRPr>
          </a:p>
          <a:p>
            <a:pPr marL="228046" marR="3258" indent="-219902">
              <a:lnSpc>
                <a:spcPct val="118100"/>
              </a:lnSpc>
              <a:buFont typeface="Arial" panose="020B0604020202020204" pitchFamily="34" charset="0"/>
              <a:buChar char="•"/>
            </a:pPr>
            <a:r>
              <a:rPr lang="en-US" sz="2600">
                <a:solidFill>
                  <a:schemeClr val="tx2"/>
                </a:solidFill>
                <a:latin typeface="Franklin Gothic Book" panose="020B0503020102020204" pitchFamily="34" charset="0"/>
                <a:cs typeface="Arial" panose="020B0604020202020204" pitchFamily="34" charset="0"/>
              </a:rPr>
              <a:t>Ask a parent to check for ticks on you, especially in places that are hard to see. </a:t>
            </a:r>
          </a:p>
          <a:p>
            <a:pPr marL="228046" marR="3258" indent="-219902">
              <a:lnSpc>
                <a:spcPct val="118100"/>
              </a:lnSpc>
              <a:buFont typeface="Arial" panose="020B0604020202020204" pitchFamily="34" charset="0"/>
              <a:buChar char="•"/>
            </a:pPr>
            <a:r>
              <a:rPr lang="en-US" sz="2600">
                <a:solidFill>
                  <a:schemeClr val="tx2"/>
                </a:solidFill>
                <a:latin typeface="Franklin Gothic Book" panose="020B0503020102020204" pitchFamily="34" charset="0"/>
                <a:cs typeface="Arial" panose="020B0604020202020204" pitchFamily="34" charset="0"/>
              </a:rPr>
              <a:t>If you find a tick, ask an adult to help you remove it. </a:t>
            </a:r>
          </a:p>
        </p:txBody>
      </p:sp>
      <p:sp>
        <p:nvSpPr>
          <p:cNvPr id="2" name="TextBox 1">
            <a:extLst>
              <a:ext uri="{FF2B5EF4-FFF2-40B4-BE49-F238E27FC236}">
                <a16:creationId xmlns:a16="http://schemas.microsoft.com/office/drawing/2014/main" id="{1BBE607E-D70F-8947-1FA6-B057CC0F8CD1}"/>
              </a:ext>
            </a:extLst>
          </p:cNvPr>
          <p:cNvSpPr txBox="1"/>
          <p:nvPr/>
        </p:nvSpPr>
        <p:spPr>
          <a:xfrm>
            <a:off x="0" y="6365922"/>
            <a:ext cx="6778254" cy="381258"/>
          </a:xfrm>
          <a:prstGeom prst="rect">
            <a:avLst/>
          </a:prstGeom>
          <a:noFill/>
        </p:spPr>
        <p:txBody>
          <a:bodyPr wrap="square">
            <a:spAutoFit/>
          </a:bodyPr>
          <a:lstStyle/>
          <a:p>
            <a:r>
              <a:rPr lang="en-US" sz="900" dirty="0"/>
              <a:t>Image courtesy of the CDC</a:t>
            </a:r>
          </a:p>
          <a:p>
            <a:endParaRPr lang="en-US" sz="900" dirty="0"/>
          </a:p>
        </p:txBody>
      </p:sp>
    </p:spTree>
    <p:extLst>
      <p:ext uri="{BB962C8B-B14F-4D97-AF65-F5344CB8AC3E}">
        <p14:creationId xmlns:p14="http://schemas.microsoft.com/office/powerpoint/2010/main" val="38654073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F7AC1CF-BC37-4389-9E75-6237D592BFE7}"/>
              </a:ext>
            </a:extLst>
          </p:cNvPr>
          <p:cNvSpPr>
            <a:spLocks noGrp="1"/>
          </p:cNvSpPr>
          <p:nvPr>
            <p:ph type="title"/>
          </p:nvPr>
        </p:nvSpPr>
        <p:spPr>
          <a:xfrm>
            <a:off x="838200" y="365125"/>
            <a:ext cx="10515600" cy="1325563"/>
          </a:xfrm>
        </p:spPr>
        <p:txBody>
          <a:bodyPr/>
          <a:lstStyle/>
          <a:p>
            <a:r>
              <a:rPr lang="en-US"/>
              <a:t>Removing a tick</a:t>
            </a:r>
          </a:p>
        </p:txBody>
      </p:sp>
      <p:sp>
        <p:nvSpPr>
          <p:cNvPr id="15" name="Content Placeholder 2">
            <a:extLst>
              <a:ext uri="{FF2B5EF4-FFF2-40B4-BE49-F238E27FC236}">
                <a16:creationId xmlns:a16="http://schemas.microsoft.com/office/drawing/2014/main" id="{54031C03-C73D-2D6B-6BE6-F2F8C5F5CA93}"/>
              </a:ext>
            </a:extLst>
          </p:cNvPr>
          <p:cNvSpPr>
            <a:spLocks noGrp="1"/>
          </p:cNvSpPr>
          <p:nvPr>
            <p:ph idx="1"/>
          </p:nvPr>
        </p:nvSpPr>
        <p:spPr>
          <a:xfrm>
            <a:off x="838249" y="1388496"/>
            <a:ext cx="10685880" cy="2928010"/>
          </a:xfrm>
        </p:spPr>
        <p:txBody>
          <a:bodyPr vert="horz" lIns="91440" tIns="45720" rIns="91440" bIns="45720" rtlCol="0" anchor="t">
            <a:normAutofit lnSpcReduction="10000"/>
          </a:bodyPr>
          <a:lstStyle/>
          <a:p>
            <a:pPr marL="228046" indent="-219902">
              <a:lnSpc>
                <a:spcPct val="100000"/>
              </a:lnSpc>
              <a:spcBef>
                <a:spcPts val="64"/>
              </a:spcBef>
            </a:pPr>
            <a:r>
              <a:rPr lang="en-US" sz="2600" spc="-10">
                <a:solidFill>
                  <a:srgbClr val="1F3864"/>
                </a:solidFill>
                <a:cs typeface="Source Sans Pro Light"/>
              </a:rPr>
              <a:t>If you find a tick, tell an adult right away. They will remove the tick for you using tweezers. </a:t>
            </a:r>
            <a:endParaRPr lang="cs-CZ" sz="2600">
              <a:solidFill>
                <a:srgbClr val="1F3864"/>
              </a:solidFill>
              <a:cs typeface="Source Sans Pro Light"/>
            </a:endParaRPr>
          </a:p>
          <a:p>
            <a:pPr marL="227965" marR="3175" indent="-219710">
              <a:lnSpc>
                <a:spcPct val="118100"/>
              </a:lnSpc>
            </a:pPr>
            <a:r>
              <a:rPr lang="en-US" sz="2600">
                <a:solidFill>
                  <a:srgbClr val="1F3864"/>
                </a:solidFill>
                <a:latin typeface="Franklin Gothic Book"/>
                <a:cs typeface="Source Sans Pro Light"/>
              </a:rPr>
              <a:t>Removing a tick usually does not hurt, but the skin where the tick was attached might have a red bump. </a:t>
            </a:r>
            <a:endParaRPr lang="en-US" sz="2600">
              <a:solidFill>
                <a:srgbClr val="1F3864"/>
              </a:solidFill>
              <a:cs typeface="Source Sans Pro Light"/>
            </a:endParaRPr>
          </a:p>
          <a:p>
            <a:pPr marL="227965" marR="3175" indent="-219710">
              <a:lnSpc>
                <a:spcPct val="118100"/>
              </a:lnSpc>
            </a:pPr>
            <a:r>
              <a:rPr lang="en-US" sz="2600">
                <a:solidFill>
                  <a:srgbClr val="1F3864"/>
                </a:solidFill>
                <a:cs typeface="Source Sans Pro Light"/>
              </a:rPr>
              <a:t>If you have a rash or do not feel well a few days after removing a tick, tell an adult. </a:t>
            </a:r>
          </a:p>
          <a:p>
            <a:endParaRPr lang="en-US" sz="2822"/>
          </a:p>
          <a:p>
            <a:endParaRPr lang="en-US"/>
          </a:p>
        </p:txBody>
      </p:sp>
      <p:sp>
        <p:nvSpPr>
          <p:cNvPr id="16" name="TextBox 15">
            <a:extLst>
              <a:ext uri="{FF2B5EF4-FFF2-40B4-BE49-F238E27FC236}">
                <a16:creationId xmlns:a16="http://schemas.microsoft.com/office/drawing/2014/main" id="{8A4B33FC-1127-E564-C8BE-B7A4049008F8}"/>
              </a:ext>
            </a:extLst>
          </p:cNvPr>
          <p:cNvSpPr txBox="1"/>
          <p:nvPr/>
        </p:nvSpPr>
        <p:spPr>
          <a:xfrm>
            <a:off x="1473484" y="5701458"/>
            <a:ext cx="2071293" cy="430887"/>
          </a:xfrm>
          <a:prstGeom prst="rect">
            <a:avLst/>
          </a:prstGeom>
          <a:noFill/>
        </p:spPr>
        <p:txBody>
          <a:bodyPr wrap="square" rtlCol="0">
            <a:spAutoFit/>
          </a:bodyPr>
          <a:lstStyle/>
          <a:p>
            <a:r>
              <a:rPr lang="en-US" sz="1100">
                <a:latin typeface="Arial" panose="020B0604020202020204" pitchFamily="34" charset="0"/>
                <a:cs typeface="Arial" panose="020B0604020202020204" pitchFamily="34" charset="0"/>
              </a:rPr>
              <a:t>Use tweezers to grab the tick near the skin. </a:t>
            </a:r>
          </a:p>
        </p:txBody>
      </p:sp>
      <p:sp>
        <p:nvSpPr>
          <p:cNvPr id="17" name="TextBox 16">
            <a:extLst>
              <a:ext uri="{FF2B5EF4-FFF2-40B4-BE49-F238E27FC236}">
                <a16:creationId xmlns:a16="http://schemas.microsoft.com/office/drawing/2014/main" id="{DEBBD5CF-A85F-320D-D1F2-11AB16E3A01D}"/>
              </a:ext>
            </a:extLst>
          </p:cNvPr>
          <p:cNvSpPr txBox="1"/>
          <p:nvPr/>
        </p:nvSpPr>
        <p:spPr>
          <a:xfrm>
            <a:off x="3909117" y="5701459"/>
            <a:ext cx="1827080" cy="430887"/>
          </a:xfrm>
          <a:prstGeom prst="rect">
            <a:avLst/>
          </a:prstGeom>
          <a:noFill/>
        </p:spPr>
        <p:txBody>
          <a:bodyPr wrap="square" rtlCol="0">
            <a:spAutoFit/>
          </a:bodyPr>
          <a:lstStyle/>
          <a:p>
            <a:r>
              <a:rPr lang="en-US" sz="1100">
                <a:latin typeface="Arial" panose="020B0604020202020204" pitchFamily="34" charset="0"/>
                <a:cs typeface="Arial" panose="020B0604020202020204" pitchFamily="34" charset="0"/>
              </a:rPr>
              <a:t>Pull up gently and evenly. Don’t twist or jerk the tick. </a:t>
            </a:r>
          </a:p>
        </p:txBody>
      </p:sp>
      <p:pic>
        <p:nvPicPr>
          <p:cNvPr id="18" name="Picture 17">
            <a:extLst>
              <a:ext uri="{FF2B5EF4-FFF2-40B4-BE49-F238E27FC236}">
                <a16:creationId xmlns:a16="http://schemas.microsoft.com/office/drawing/2014/main" id="{E48A65E9-B0B8-2FD3-0D6F-9E7F81A951B6}"/>
              </a:ext>
            </a:extLst>
          </p:cNvPr>
          <p:cNvPicPr>
            <a:picLocks noChangeAspect="1"/>
          </p:cNvPicPr>
          <p:nvPr/>
        </p:nvPicPr>
        <p:blipFill>
          <a:blip r:embed="rId3"/>
          <a:stretch>
            <a:fillRect/>
          </a:stretch>
        </p:blipFill>
        <p:spPr>
          <a:xfrm>
            <a:off x="1473484" y="4024754"/>
            <a:ext cx="9711245" cy="1698065"/>
          </a:xfrm>
          <a:prstGeom prst="rect">
            <a:avLst/>
          </a:prstGeom>
        </p:spPr>
      </p:pic>
      <p:sp>
        <p:nvSpPr>
          <p:cNvPr id="19" name="TextBox 18">
            <a:extLst>
              <a:ext uri="{FF2B5EF4-FFF2-40B4-BE49-F238E27FC236}">
                <a16:creationId xmlns:a16="http://schemas.microsoft.com/office/drawing/2014/main" id="{AEEC9A9A-EAB7-C6FA-AF57-DEF33BEF5C8D}"/>
              </a:ext>
            </a:extLst>
          </p:cNvPr>
          <p:cNvSpPr txBox="1"/>
          <p:nvPr/>
        </p:nvSpPr>
        <p:spPr>
          <a:xfrm>
            <a:off x="8039100" y="5627500"/>
            <a:ext cx="3145629" cy="430887"/>
          </a:xfrm>
          <a:prstGeom prst="rect">
            <a:avLst/>
          </a:prstGeom>
          <a:noFill/>
        </p:spPr>
        <p:txBody>
          <a:bodyPr wrap="square" rtlCol="0">
            <a:spAutoFit/>
          </a:bodyPr>
          <a:lstStyle/>
          <a:p>
            <a:r>
              <a:rPr lang="en-US" sz="1100">
                <a:latin typeface="Arial" panose="020B0604020202020204" pitchFamily="34" charset="0"/>
                <a:cs typeface="Arial" panose="020B0604020202020204" pitchFamily="34" charset="0"/>
              </a:rPr>
              <a:t>After the tick comes off, clean the bite area and your hands with soap and water. </a:t>
            </a:r>
          </a:p>
        </p:txBody>
      </p:sp>
      <p:sp>
        <p:nvSpPr>
          <p:cNvPr id="2" name="TextBox 1">
            <a:extLst>
              <a:ext uri="{FF2B5EF4-FFF2-40B4-BE49-F238E27FC236}">
                <a16:creationId xmlns:a16="http://schemas.microsoft.com/office/drawing/2014/main" id="{EE38D91E-0AB8-CD64-781C-D03F6F3CFD37}"/>
              </a:ext>
            </a:extLst>
          </p:cNvPr>
          <p:cNvSpPr txBox="1"/>
          <p:nvPr/>
        </p:nvSpPr>
        <p:spPr>
          <a:xfrm>
            <a:off x="0" y="6370589"/>
            <a:ext cx="6778254" cy="381258"/>
          </a:xfrm>
          <a:prstGeom prst="rect">
            <a:avLst/>
          </a:prstGeom>
          <a:noFill/>
        </p:spPr>
        <p:txBody>
          <a:bodyPr wrap="square">
            <a:spAutoFit/>
          </a:bodyPr>
          <a:lstStyle/>
          <a:p>
            <a:r>
              <a:rPr lang="en-US" sz="900"/>
              <a:t>Image courtesy of the CDC.</a:t>
            </a:r>
          </a:p>
          <a:p>
            <a:endParaRPr lang="en-US" sz="900"/>
          </a:p>
        </p:txBody>
      </p:sp>
    </p:spTree>
    <p:extLst>
      <p:ext uri="{BB962C8B-B14F-4D97-AF65-F5344CB8AC3E}">
        <p14:creationId xmlns:p14="http://schemas.microsoft.com/office/powerpoint/2010/main" val="13313731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A73BC62B-EF69-C347-4B18-65C1BA33DA70}"/>
              </a:ext>
            </a:extLst>
          </p:cNvPr>
          <p:cNvSpPr txBox="1">
            <a:spLocks/>
          </p:cNvSpPr>
          <p:nvPr/>
        </p:nvSpPr>
        <p:spPr>
          <a:xfrm>
            <a:off x="5297769" y="329184"/>
            <a:ext cx="6251052" cy="178308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1" kern="1200">
                <a:solidFill>
                  <a:srgbClr val="1F3864"/>
                </a:solidFill>
                <a:latin typeface="+mj-lt"/>
                <a:ea typeface="+mj-ea"/>
                <a:cs typeface="+mj-cs"/>
              </a:defRPr>
            </a:lvl1pPr>
          </a:lstStyle>
          <a:p>
            <a:r>
              <a:rPr lang="en-US" sz="5387" dirty="0"/>
              <a:t>Today we will learn:</a:t>
            </a:r>
          </a:p>
        </p:txBody>
      </p:sp>
      <p:sp>
        <p:nvSpPr>
          <p:cNvPr id="4" name="Content Placeholder 4">
            <a:extLst>
              <a:ext uri="{FF2B5EF4-FFF2-40B4-BE49-F238E27FC236}">
                <a16:creationId xmlns:a16="http://schemas.microsoft.com/office/drawing/2014/main" id="{6769BED4-625F-6CAA-ADF7-E2C1FA9F6475}"/>
              </a:ext>
            </a:extLst>
          </p:cNvPr>
          <p:cNvSpPr txBox="1">
            <a:spLocks/>
          </p:cNvSpPr>
          <p:nvPr/>
        </p:nvSpPr>
        <p:spPr>
          <a:xfrm>
            <a:off x="5297769" y="2627654"/>
            <a:ext cx="6251052" cy="34838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39804" indent="-439804"/>
            <a:r>
              <a:rPr lang="en-US" sz="2400" dirty="0"/>
              <a:t>What are ticks?</a:t>
            </a:r>
          </a:p>
          <a:p>
            <a:pPr marL="439804" indent="-439804"/>
            <a:r>
              <a:rPr lang="en-US" sz="2400" dirty="0"/>
              <a:t>What do ticks look like?</a:t>
            </a:r>
          </a:p>
          <a:p>
            <a:pPr marL="439804" indent="-439804"/>
            <a:r>
              <a:rPr lang="en-US" sz="2400" dirty="0"/>
              <a:t>Where do ticks live? </a:t>
            </a:r>
          </a:p>
          <a:p>
            <a:pPr marL="439804" indent="-439804"/>
            <a:r>
              <a:rPr lang="en-US" sz="2400" dirty="0"/>
              <a:t>What is Lyme disease?</a:t>
            </a:r>
          </a:p>
          <a:p>
            <a:pPr marL="439804" indent="-439804"/>
            <a:r>
              <a:rPr lang="en-US" sz="2400" dirty="0"/>
              <a:t>How do I protect myself? </a:t>
            </a:r>
          </a:p>
          <a:p>
            <a:pPr marL="439804" indent="-439804"/>
            <a:r>
              <a:rPr lang="en-US" sz="2400" dirty="0"/>
              <a:t>What if I find a tick on me? </a:t>
            </a:r>
          </a:p>
          <a:p>
            <a:endParaRPr lang="en-US" sz="2400" dirty="0"/>
          </a:p>
        </p:txBody>
      </p:sp>
      <p:pic>
        <p:nvPicPr>
          <p:cNvPr id="6" name="Picture 5">
            <a:extLst>
              <a:ext uri="{FF2B5EF4-FFF2-40B4-BE49-F238E27FC236}">
                <a16:creationId xmlns:a16="http://schemas.microsoft.com/office/drawing/2014/main" id="{6E077FE8-6FAE-B127-3E58-2EA58B0D18B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rot="2525614">
            <a:off x="1257353" y="1218702"/>
            <a:ext cx="2962740" cy="3324298"/>
          </a:xfrm>
          <a:prstGeom prst="rect">
            <a:avLst/>
          </a:prstGeom>
        </p:spPr>
      </p:pic>
    </p:spTree>
    <p:extLst>
      <p:ext uri="{BB962C8B-B14F-4D97-AF65-F5344CB8AC3E}">
        <p14:creationId xmlns:p14="http://schemas.microsoft.com/office/powerpoint/2010/main" val="36385809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9">
            <a:extLst>
              <a:ext uri="{FF2B5EF4-FFF2-40B4-BE49-F238E27FC236}">
                <a16:creationId xmlns:a16="http://schemas.microsoft.com/office/drawing/2014/main" id="{497E7622-29D4-E673-D681-A4E0AB78CE7E}"/>
              </a:ext>
            </a:extLst>
          </p:cNvPr>
          <p:cNvSpPr>
            <a:spLocks noGrp="1"/>
          </p:cNvSpPr>
          <p:nvPr>
            <p:ph type="title"/>
          </p:nvPr>
        </p:nvSpPr>
        <p:spPr>
          <a:xfrm>
            <a:off x="839788" y="365125"/>
            <a:ext cx="10515600" cy="1325563"/>
          </a:xfrm>
        </p:spPr>
        <p:txBody>
          <a:bodyPr/>
          <a:lstStyle/>
          <a:p>
            <a:r>
              <a:rPr lang="en-US" dirty="0"/>
              <a:t>Class Activity</a:t>
            </a:r>
          </a:p>
        </p:txBody>
      </p:sp>
      <p:sp>
        <p:nvSpPr>
          <p:cNvPr id="21" name="Text Placeholder 4">
            <a:extLst>
              <a:ext uri="{FF2B5EF4-FFF2-40B4-BE49-F238E27FC236}">
                <a16:creationId xmlns:a16="http://schemas.microsoft.com/office/drawing/2014/main" id="{D55EEE3C-4ADB-A1DF-E2FA-085BB978E690}"/>
              </a:ext>
            </a:extLst>
          </p:cNvPr>
          <p:cNvSpPr txBox="1">
            <a:spLocks/>
          </p:cNvSpPr>
          <p:nvPr/>
        </p:nvSpPr>
        <p:spPr>
          <a:xfrm>
            <a:off x="836612" y="1117006"/>
            <a:ext cx="3811810" cy="82391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1000"/>
              </a:spcBef>
              <a:buFont typeface="Arial" panose="020B0604020202020204" pitchFamily="34" charset="0"/>
              <a:buNone/>
              <a:defRPr sz="2400" b="1" kern="1200">
                <a:solidFill>
                  <a:schemeClr val="tx2"/>
                </a:solidFill>
                <a:latin typeface="Franklin Gothic Book" panose="020B05030201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2"/>
                </a:solidFill>
                <a:latin typeface="Franklin Gothic Book" panose="020B05030201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2"/>
                </a:solidFill>
                <a:latin typeface="Franklin Gothic Book" panose="020B05030201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2"/>
                </a:solidFill>
                <a:latin typeface="Franklin Gothic Book" panose="020B05030201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2"/>
                </a:solidFill>
                <a:latin typeface="Franklin Gothic Book" panose="020B05030201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sz="3463" dirty="0"/>
              <a:t>Tick Check Harry</a:t>
            </a:r>
          </a:p>
        </p:txBody>
      </p:sp>
      <p:sp>
        <p:nvSpPr>
          <p:cNvPr id="22" name="Content Placeholder 5">
            <a:extLst>
              <a:ext uri="{FF2B5EF4-FFF2-40B4-BE49-F238E27FC236}">
                <a16:creationId xmlns:a16="http://schemas.microsoft.com/office/drawing/2014/main" id="{1C822FED-D6C2-D6AE-2D83-BB1D151D7CDC}"/>
              </a:ext>
            </a:extLst>
          </p:cNvPr>
          <p:cNvSpPr txBox="1">
            <a:spLocks/>
          </p:cNvSpPr>
          <p:nvPr/>
        </p:nvSpPr>
        <p:spPr>
          <a:xfrm>
            <a:off x="836612" y="2091858"/>
            <a:ext cx="5259388" cy="4053447"/>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Franklin Gothic Book" panose="020B05030201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Franklin Gothic Book" panose="020B05030201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Franklin Gothic Book" panose="020B05030201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Franklin Gothic Book" panose="020B05030201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Franklin Gothic Book" panose="020B05030201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400" b="1" spc="-3" dirty="0">
                <a:cs typeface="Source Sans Pro"/>
              </a:rPr>
              <a:t>Instructions</a:t>
            </a:r>
            <a:endParaRPr lang="en-US" sz="2400" dirty="0">
              <a:cs typeface="Times New Roman"/>
            </a:endParaRPr>
          </a:p>
          <a:p>
            <a:pPr marL="301347" marR="3258" indent="-293202">
              <a:lnSpc>
                <a:spcPct val="118100"/>
              </a:lnSpc>
              <a:buFont typeface="+mj-lt"/>
              <a:buAutoNum type="arabicPeriod"/>
            </a:pPr>
            <a:r>
              <a:rPr lang="en-US" sz="2400" dirty="0">
                <a:cs typeface="Source Sans Pro Light"/>
              </a:rPr>
              <a:t>Check for ticks on Harry. Gently, run your hands through his fur to feel for any “ticks.” </a:t>
            </a:r>
          </a:p>
          <a:p>
            <a:pPr marL="301347" marR="3258" indent="-293202">
              <a:lnSpc>
                <a:spcPct val="118100"/>
              </a:lnSpc>
              <a:buFont typeface="+mj-lt"/>
              <a:buAutoNum type="arabicPeriod"/>
            </a:pPr>
            <a:r>
              <a:rPr lang="en-US" sz="2400" dirty="0">
                <a:cs typeface="Source Sans Pro Light"/>
              </a:rPr>
              <a:t>Mark where you found the ticks on your handout. Leave the ticks on for the next person to check.</a:t>
            </a:r>
          </a:p>
          <a:p>
            <a:pPr marL="301347" marR="3258" indent="-293202">
              <a:lnSpc>
                <a:spcPct val="118100"/>
              </a:lnSpc>
              <a:buFont typeface="+mj-lt"/>
              <a:buAutoNum type="arabicPeriod"/>
            </a:pPr>
            <a:r>
              <a:rPr lang="en-US" sz="2400" dirty="0">
                <a:cs typeface="Source Sans Pro Light"/>
              </a:rPr>
              <a:t>Pass Harry to the next person.</a:t>
            </a:r>
          </a:p>
        </p:txBody>
      </p:sp>
      <p:grpSp>
        <p:nvGrpSpPr>
          <p:cNvPr id="23" name="Group 22">
            <a:extLst>
              <a:ext uri="{FF2B5EF4-FFF2-40B4-BE49-F238E27FC236}">
                <a16:creationId xmlns:a16="http://schemas.microsoft.com/office/drawing/2014/main" id="{146CFE43-D94A-5135-DBA1-1DDCB06ACFF7}"/>
              </a:ext>
            </a:extLst>
          </p:cNvPr>
          <p:cNvGrpSpPr/>
          <p:nvPr/>
        </p:nvGrpSpPr>
        <p:grpSpPr>
          <a:xfrm>
            <a:off x="10739086" y="220716"/>
            <a:ext cx="1226251" cy="1226251"/>
            <a:chOff x="16515556" y="491672"/>
            <a:chExt cx="1912044" cy="1912044"/>
          </a:xfrm>
        </p:grpSpPr>
        <p:grpSp>
          <p:nvGrpSpPr>
            <p:cNvPr id="24" name="Group 23">
              <a:extLst>
                <a:ext uri="{FF2B5EF4-FFF2-40B4-BE49-F238E27FC236}">
                  <a16:creationId xmlns:a16="http://schemas.microsoft.com/office/drawing/2014/main" id="{681F4B50-2C26-96A7-BE56-817903B53C28}"/>
                </a:ext>
              </a:extLst>
            </p:cNvPr>
            <p:cNvGrpSpPr/>
            <p:nvPr/>
          </p:nvGrpSpPr>
          <p:grpSpPr>
            <a:xfrm>
              <a:off x="16515556" y="491672"/>
              <a:ext cx="1912044" cy="1912044"/>
              <a:chOff x="17143412" y="491672"/>
              <a:chExt cx="1284188" cy="1284188"/>
            </a:xfrm>
          </p:grpSpPr>
          <p:pic>
            <p:nvPicPr>
              <p:cNvPr id="26" name="Graphic 25" descr="Stopwatch with solid fill">
                <a:extLst>
                  <a:ext uri="{FF2B5EF4-FFF2-40B4-BE49-F238E27FC236}">
                    <a16:creationId xmlns:a16="http://schemas.microsoft.com/office/drawing/2014/main" id="{17D7276C-8D6D-4B20-E8C9-E417D9E16B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143412" y="491672"/>
                <a:ext cx="1284188" cy="1284188"/>
              </a:xfrm>
              <a:prstGeom prst="rect">
                <a:avLst/>
              </a:prstGeom>
            </p:spPr>
          </p:pic>
          <p:sp>
            <p:nvSpPr>
              <p:cNvPr id="27" name="Oval 26">
                <a:extLst>
                  <a:ext uri="{FF2B5EF4-FFF2-40B4-BE49-F238E27FC236}">
                    <a16:creationId xmlns:a16="http://schemas.microsoft.com/office/drawing/2014/main" id="{0E7AC243-EB50-B00B-4F7D-F6C415D446A7}"/>
                  </a:ext>
                </a:extLst>
              </p:cNvPr>
              <p:cNvSpPr/>
              <p:nvPr/>
            </p:nvSpPr>
            <p:spPr>
              <a:xfrm>
                <a:off x="17564100" y="852354"/>
                <a:ext cx="43175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4"/>
              </a:p>
            </p:txBody>
          </p:sp>
        </p:grpSp>
        <p:sp>
          <p:nvSpPr>
            <p:cNvPr id="25" name="TextBox 24">
              <a:extLst>
                <a:ext uri="{FF2B5EF4-FFF2-40B4-BE49-F238E27FC236}">
                  <a16:creationId xmlns:a16="http://schemas.microsoft.com/office/drawing/2014/main" id="{ABDD7420-5AFD-8180-D047-EAD683793BD8}"/>
                </a:ext>
              </a:extLst>
            </p:cNvPr>
            <p:cNvSpPr txBox="1"/>
            <p:nvPr/>
          </p:nvSpPr>
          <p:spPr>
            <a:xfrm>
              <a:off x="16829483" y="1028697"/>
              <a:ext cx="1284188" cy="1283209"/>
            </a:xfrm>
            <a:prstGeom prst="rect">
              <a:avLst/>
            </a:prstGeom>
            <a:noFill/>
          </p:spPr>
          <p:txBody>
            <a:bodyPr wrap="square" rtlCol="0">
              <a:spAutoFit/>
            </a:bodyPr>
            <a:lstStyle/>
            <a:p>
              <a:pPr algn="ctr"/>
              <a:r>
                <a:rPr lang="en-US" sz="1796" b="1" dirty="0">
                  <a:solidFill>
                    <a:schemeClr val="tx2"/>
                  </a:solidFill>
                  <a:latin typeface="Arial" panose="020B0604020202020204" pitchFamily="34" charset="0"/>
                  <a:cs typeface="Arial" panose="020B0604020202020204" pitchFamily="34" charset="0"/>
                </a:rPr>
                <a:t>10</a:t>
              </a:r>
            </a:p>
            <a:p>
              <a:pPr algn="ctr"/>
              <a:r>
                <a:rPr lang="en-US" sz="1796" b="1" dirty="0">
                  <a:solidFill>
                    <a:schemeClr val="tx2"/>
                  </a:solidFill>
                  <a:latin typeface="Arial" panose="020B0604020202020204" pitchFamily="34" charset="0"/>
                  <a:cs typeface="Arial" panose="020B0604020202020204" pitchFamily="34" charset="0"/>
                </a:rPr>
                <a:t>mins</a:t>
              </a:r>
            </a:p>
          </p:txBody>
        </p:sp>
      </p:grpSp>
      <p:pic>
        <p:nvPicPr>
          <p:cNvPr id="3" name="Picture 2" descr="A picture containing white, close&#10;&#10;Description automatically generated">
            <a:extLst>
              <a:ext uri="{FF2B5EF4-FFF2-40B4-BE49-F238E27FC236}">
                <a16:creationId xmlns:a16="http://schemas.microsoft.com/office/drawing/2014/main" id="{32C258CD-DA08-4D1F-91D0-D7A1B185A808}"/>
              </a:ext>
            </a:extLst>
          </p:cNvPr>
          <p:cNvPicPr>
            <a:picLocks noChangeAspect="1"/>
          </p:cNvPicPr>
          <p:nvPr/>
        </p:nvPicPr>
        <p:blipFill rotWithShape="1">
          <a:blip r:embed="rId5">
            <a:extLst>
              <a:ext uri="{28A0092B-C50C-407E-A947-70E740481C1C}">
                <a14:useLocalDpi xmlns:a14="http://schemas.microsoft.com/office/drawing/2010/main" val="0"/>
              </a:ext>
            </a:extLst>
          </a:blip>
          <a:srcRect l="24652" r="2593"/>
          <a:stretch/>
        </p:blipFill>
        <p:spPr>
          <a:xfrm rot="5400000">
            <a:off x="6420261" y="1045270"/>
            <a:ext cx="4648796" cy="4792269"/>
          </a:xfrm>
          <a:prstGeom prst="roundRect">
            <a:avLst/>
          </a:prstGeom>
        </p:spPr>
      </p:pic>
    </p:spTree>
    <p:extLst>
      <p:ext uri="{BB962C8B-B14F-4D97-AF65-F5344CB8AC3E}">
        <p14:creationId xmlns:p14="http://schemas.microsoft.com/office/powerpoint/2010/main" val="8732224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screenshot of a cell phone screen with text&#10;&#10;Description automatically generated">
            <a:extLst>
              <a:ext uri="{FF2B5EF4-FFF2-40B4-BE49-F238E27FC236}">
                <a16:creationId xmlns:a16="http://schemas.microsoft.com/office/drawing/2014/main" id="{3E1D1C8F-3B8E-272D-6D2D-D1A95A69F87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64967" y="294598"/>
            <a:ext cx="5662066" cy="5662066"/>
          </a:xfrm>
          <a:prstGeom prst="rect">
            <a:avLst/>
          </a:prstGeom>
        </p:spPr>
      </p:pic>
      <p:sp>
        <p:nvSpPr>
          <p:cNvPr id="2" name="TextBox 1">
            <a:extLst>
              <a:ext uri="{FF2B5EF4-FFF2-40B4-BE49-F238E27FC236}">
                <a16:creationId xmlns:a16="http://schemas.microsoft.com/office/drawing/2014/main" id="{A3297A2F-85FD-3959-52E1-85FEBC434522}"/>
              </a:ext>
            </a:extLst>
          </p:cNvPr>
          <p:cNvSpPr txBox="1"/>
          <p:nvPr/>
        </p:nvSpPr>
        <p:spPr>
          <a:xfrm>
            <a:off x="0" y="6372773"/>
            <a:ext cx="6778254" cy="381258"/>
          </a:xfrm>
          <a:prstGeom prst="rect">
            <a:avLst/>
          </a:prstGeom>
          <a:noFill/>
        </p:spPr>
        <p:txBody>
          <a:bodyPr wrap="square">
            <a:spAutoFit/>
          </a:bodyPr>
          <a:lstStyle/>
          <a:p>
            <a:r>
              <a:rPr lang="en-US" sz="900" dirty="0"/>
              <a:t>Image courtesy of the CDC</a:t>
            </a:r>
          </a:p>
          <a:p>
            <a:endParaRPr lang="en-US" sz="900" dirty="0"/>
          </a:p>
        </p:txBody>
      </p:sp>
    </p:spTree>
    <p:extLst>
      <p:ext uri="{BB962C8B-B14F-4D97-AF65-F5344CB8AC3E}">
        <p14:creationId xmlns:p14="http://schemas.microsoft.com/office/powerpoint/2010/main" val="9358572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5">
            <a:extLst>
              <a:ext uri="{FF2B5EF4-FFF2-40B4-BE49-F238E27FC236}">
                <a16:creationId xmlns:a16="http://schemas.microsoft.com/office/drawing/2014/main" id="{12A8D57E-2724-6C33-F2C9-522CACC01EE5}"/>
              </a:ext>
            </a:extLst>
          </p:cNvPr>
          <p:cNvSpPr>
            <a:spLocks noGrp="1"/>
          </p:cNvSpPr>
          <p:nvPr>
            <p:ph type="title"/>
          </p:nvPr>
        </p:nvSpPr>
        <p:spPr>
          <a:xfrm>
            <a:off x="838200" y="365125"/>
            <a:ext cx="10515600" cy="1325563"/>
          </a:xfrm>
        </p:spPr>
        <p:txBody>
          <a:bodyPr/>
          <a:lstStyle/>
          <a:p>
            <a:r>
              <a:rPr lang="en-US"/>
              <a:t>Review</a:t>
            </a:r>
          </a:p>
        </p:txBody>
      </p:sp>
      <p:sp>
        <p:nvSpPr>
          <p:cNvPr id="10" name="Content Placeholder 10">
            <a:extLst>
              <a:ext uri="{FF2B5EF4-FFF2-40B4-BE49-F238E27FC236}">
                <a16:creationId xmlns:a16="http://schemas.microsoft.com/office/drawing/2014/main" id="{B9A1485C-ED4C-2D7B-27ED-438D8F56B1C3}"/>
              </a:ext>
            </a:extLst>
          </p:cNvPr>
          <p:cNvSpPr>
            <a:spLocks noGrp="1"/>
          </p:cNvSpPr>
          <p:nvPr>
            <p:ph idx="1"/>
          </p:nvPr>
        </p:nvSpPr>
        <p:spPr>
          <a:xfrm>
            <a:off x="838200" y="1308322"/>
            <a:ext cx="10437903" cy="1703621"/>
          </a:xfrm>
        </p:spPr>
        <p:txBody>
          <a:bodyPr>
            <a:normAutofit/>
          </a:bodyPr>
          <a:lstStyle/>
          <a:p>
            <a:pPr marL="8145" marR="3258" indent="0" algn="just">
              <a:lnSpc>
                <a:spcPct val="118100"/>
              </a:lnSpc>
              <a:spcBef>
                <a:spcPts val="64"/>
              </a:spcBef>
              <a:buNone/>
            </a:pPr>
            <a:r>
              <a:rPr lang="en-US" sz="3463" dirty="0"/>
              <a:t>Which one is a tick? How do you know?</a:t>
            </a:r>
          </a:p>
        </p:txBody>
      </p:sp>
      <p:sp>
        <p:nvSpPr>
          <p:cNvPr id="12" name="TextBox 11">
            <a:extLst>
              <a:ext uri="{FF2B5EF4-FFF2-40B4-BE49-F238E27FC236}">
                <a16:creationId xmlns:a16="http://schemas.microsoft.com/office/drawing/2014/main" id="{C1DFF2BA-5C35-8697-1A96-C3ED6A5FD252}"/>
              </a:ext>
            </a:extLst>
          </p:cNvPr>
          <p:cNvSpPr txBox="1"/>
          <p:nvPr/>
        </p:nvSpPr>
        <p:spPr>
          <a:xfrm>
            <a:off x="4411756" y="5288256"/>
            <a:ext cx="3290789" cy="368691"/>
          </a:xfrm>
          <a:prstGeom prst="rect">
            <a:avLst/>
          </a:prstGeom>
          <a:noFill/>
        </p:spPr>
        <p:txBody>
          <a:bodyPr wrap="square" rtlCol="0">
            <a:spAutoFit/>
          </a:bodyPr>
          <a:lstStyle/>
          <a:p>
            <a:pPr algn="ctr"/>
            <a:r>
              <a:rPr lang="en-US" sz="1796" b="1" dirty="0">
                <a:latin typeface="Franklin Gothic Book" panose="020B0503020102020204" pitchFamily="34" charset="0"/>
              </a:rPr>
              <a:t>Spotted lanternfly</a:t>
            </a:r>
          </a:p>
        </p:txBody>
      </p:sp>
      <p:sp>
        <p:nvSpPr>
          <p:cNvPr id="13" name="TextBox 12">
            <a:extLst>
              <a:ext uri="{FF2B5EF4-FFF2-40B4-BE49-F238E27FC236}">
                <a16:creationId xmlns:a16="http://schemas.microsoft.com/office/drawing/2014/main" id="{D8B8CD27-4050-A5BF-0254-5C5BA0AA0206}"/>
              </a:ext>
            </a:extLst>
          </p:cNvPr>
          <p:cNvSpPr txBox="1"/>
          <p:nvPr/>
        </p:nvSpPr>
        <p:spPr>
          <a:xfrm>
            <a:off x="8505414" y="5289406"/>
            <a:ext cx="3290789" cy="368691"/>
          </a:xfrm>
          <a:prstGeom prst="rect">
            <a:avLst/>
          </a:prstGeom>
          <a:noFill/>
        </p:spPr>
        <p:txBody>
          <a:bodyPr wrap="square" rtlCol="0">
            <a:spAutoFit/>
          </a:bodyPr>
          <a:lstStyle/>
          <a:p>
            <a:pPr algn="ctr"/>
            <a:r>
              <a:rPr lang="en-US" sz="1796" b="1" dirty="0">
                <a:latin typeface="Franklin Gothic Book" panose="020B0503020102020204" pitchFamily="34" charset="0"/>
              </a:rPr>
              <a:t>Asian longhorned beetle</a:t>
            </a:r>
          </a:p>
        </p:txBody>
      </p:sp>
      <p:sp>
        <p:nvSpPr>
          <p:cNvPr id="14" name="TextBox 13">
            <a:extLst>
              <a:ext uri="{FF2B5EF4-FFF2-40B4-BE49-F238E27FC236}">
                <a16:creationId xmlns:a16="http://schemas.microsoft.com/office/drawing/2014/main" id="{E4897926-1859-5A8C-4EB3-886F34B40CAB}"/>
              </a:ext>
            </a:extLst>
          </p:cNvPr>
          <p:cNvSpPr txBox="1"/>
          <p:nvPr/>
        </p:nvSpPr>
        <p:spPr>
          <a:xfrm>
            <a:off x="473357" y="5288256"/>
            <a:ext cx="3290789" cy="368691"/>
          </a:xfrm>
          <a:prstGeom prst="rect">
            <a:avLst/>
          </a:prstGeom>
          <a:noFill/>
        </p:spPr>
        <p:txBody>
          <a:bodyPr wrap="square" rtlCol="0">
            <a:spAutoFit/>
          </a:bodyPr>
          <a:lstStyle/>
          <a:p>
            <a:pPr algn="ctr"/>
            <a:r>
              <a:rPr lang="en-US" sz="1796" b="1" dirty="0">
                <a:latin typeface="Franklin Gothic Book" panose="020B0503020102020204" pitchFamily="34" charset="0"/>
              </a:rPr>
              <a:t>Blacklegged tick</a:t>
            </a:r>
          </a:p>
        </p:txBody>
      </p:sp>
      <p:pic>
        <p:nvPicPr>
          <p:cNvPr id="17" name="Picture 16">
            <a:extLst>
              <a:ext uri="{FF2B5EF4-FFF2-40B4-BE49-F238E27FC236}">
                <a16:creationId xmlns:a16="http://schemas.microsoft.com/office/drawing/2014/main" id="{29A4C5EA-02DC-FA2C-EB5C-BED17D02DD58}"/>
              </a:ext>
            </a:extLst>
          </p:cNvPr>
          <p:cNvPicPr>
            <a:picLocks noChangeAspect="1"/>
          </p:cNvPicPr>
          <p:nvPr/>
        </p:nvPicPr>
        <p:blipFill rotWithShape="1">
          <a:blip r:embed="rId3">
            <a:extLst>
              <a:ext uri="{28A0092B-C50C-407E-A947-70E740481C1C}">
                <a14:useLocalDpi xmlns:a14="http://schemas.microsoft.com/office/drawing/2010/main" val="0"/>
              </a:ext>
            </a:extLst>
          </a:blip>
          <a:srcRect t="22391" b="22391"/>
          <a:stretch/>
        </p:blipFill>
        <p:spPr>
          <a:xfrm>
            <a:off x="317766" y="2363976"/>
            <a:ext cx="3601973" cy="2907674"/>
          </a:xfrm>
          <a:prstGeom prst="rect">
            <a:avLst/>
          </a:prstGeom>
        </p:spPr>
      </p:pic>
      <p:sp>
        <p:nvSpPr>
          <p:cNvPr id="2" name="TextBox 1">
            <a:extLst>
              <a:ext uri="{FF2B5EF4-FFF2-40B4-BE49-F238E27FC236}">
                <a16:creationId xmlns:a16="http://schemas.microsoft.com/office/drawing/2014/main" id="{9289E3DC-F778-1ED3-FE0C-EE0243724951}"/>
              </a:ext>
            </a:extLst>
          </p:cNvPr>
          <p:cNvSpPr txBox="1"/>
          <p:nvPr/>
        </p:nvSpPr>
        <p:spPr>
          <a:xfrm>
            <a:off x="0" y="6361354"/>
            <a:ext cx="9686260" cy="369332"/>
          </a:xfrm>
          <a:prstGeom prst="rect">
            <a:avLst/>
          </a:prstGeom>
          <a:noFill/>
        </p:spPr>
        <p:txBody>
          <a:bodyPr wrap="square" rtlCol="0">
            <a:spAutoFit/>
          </a:bodyPr>
          <a:lstStyle/>
          <a:p>
            <a:r>
              <a:rPr lang="en-US" sz="900" dirty="0"/>
              <a:t>Images courtesy of: (left to right) </a:t>
            </a:r>
            <a:r>
              <a:rPr lang="en-US" sz="900" b="0" i="0" dirty="0">
                <a:solidFill>
                  <a:srgbClr val="333333"/>
                </a:solidFill>
                <a:effectLst/>
                <a:latin typeface="Helvetica Neue"/>
              </a:rPr>
              <a:t>Scott Bauer, USDA Agricultural Research Service, Bugwood.org</a:t>
            </a:r>
            <a:r>
              <a:rPr lang="en-US" sz="900" dirty="0"/>
              <a:t>; Emelie </a:t>
            </a:r>
            <a:r>
              <a:rPr lang="en-US" sz="900" dirty="0" err="1"/>
              <a:t>Swackhamer</a:t>
            </a:r>
            <a:r>
              <a:rPr lang="en-US" sz="900" dirty="0"/>
              <a:t>, Penn State University, Bugwood.org; Gillian Allard, FAO of United Nations, Bugwood.org</a:t>
            </a:r>
          </a:p>
        </p:txBody>
      </p:sp>
      <p:pic>
        <p:nvPicPr>
          <p:cNvPr id="4" name="Picture 3">
            <a:extLst>
              <a:ext uri="{FF2B5EF4-FFF2-40B4-BE49-F238E27FC236}">
                <a16:creationId xmlns:a16="http://schemas.microsoft.com/office/drawing/2014/main" id="{2BE94913-E2B9-F1E3-97AE-D67DEF8BBE14}"/>
              </a:ext>
            </a:extLst>
          </p:cNvPr>
          <p:cNvPicPr>
            <a:picLocks noChangeAspect="1"/>
          </p:cNvPicPr>
          <p:nvPr/>
        </p:nvPicPr>
        <p:blipFill rotWithShape="1">
          <a:blip r:embed="rId4">
            <a:extLst>
              <a:ext uri="{28A0092B-C50C-407E-A947-70E740481C1C}">
                <a14:useLocalDpi xmlns:a14="http://schemas.microsoft.com/office/drawing/2010/main" val="0"/>
              </a:ext>
            </a:extLst>
          </a:blip>
          <a:srcRect t="4993"/>
          <a:stretch/>
        </p:blipFill>
        <p:spPr>
          <a:xfrm>
            <a:off x="4054215" y="2363976"/>
            <a:ext cx="4083569" cy="2909759"/>
          </a:xfrm>
          <a:prstGeom prst="rect">
            <a:avLst/>
          </a:prstGeom>
        </p:spPr>
      </p:pic>
      <p:pic>
        <p:nvPicPr>
          <p:cNvPr id="8" name="Picture 7">
            <a:extLst>
              <a:ext uri="{FF2B5EF4-FFF2-40B4-BE49-F238E27FC236}">
                <a16:creationId xmlns:a16="http://schemas.microsoft.com/office/drawing/2014/main" id="{65808550-8448-F668-4351-8B644C479B02}"/>
              </a:ext>
            </a:extLst>
          </p:cNvPr>
          <p:cNvPicPr>
            <a:picLocks noChangeAspect="1"/>
          </p:cNvPicPr>
          <p:nvPr/>
        </p:nvPicPr>
        <p:blipFill rotWithShape="1">
          <a:blip r:embed="rId5">
            <a:extLst>
              <a:ext uri="{28A0092B-C50C-407E-A947-70E740481C1C}">
                <a14:useLocalDpi xmlns:a14="http://schemas.microsoft.com/office/drawing/2010/main" val="0"/>
              </a:ext>
            </a:extLst>
          </a:blip>
          <a:srcRect l="12319" r="1600"/>
          <a:stretch/>
        </p:blipFill>
        <p:spPr>
          <a:xfrm>
            <a:off x="8272260" y="2361891"/>
            <a:ext cx="3757098" cy="2909759"/>
          </a:xfrm>
          <a:prstGeom prst="rect">
            <a:avLst/>
          </a:prstGeom>
        </p:spPr>
      </p:pic>
      <p:sp>
        <p:nvSpPr>
          <p:cNvPr id="11" name="Oval 10">
            <a:extLst>
              <a:ext uri="{FF2B5EF4-FFF2-40B4-BE49-F238E27FC236}">
                <a16:creationId xmlns:a16="http://schemas.microsoft.com/office/drawing/2014/main" id="{D202D663-A85F-CC18-1C59-ABDB54B8852E}"/>
              </a:ext>
            </a:extLst>
          </p:cNvPr>
          <p:cNvSpPr/>
          <p:nvPr/>
        </p:nvSpPr>
        <p:spPr>
          <a:xfrm>
            <a:off x="276241" y="2160132"/>
            <a:ext cx="3643498" cy="3763439"/>
          </a:xfrm>
          <a:custGeom>
            <a:avLst/>
            <a:gdLst>
              <a:gd name="connsiteX0" fmla="*/ 0 w 3643498"/>
              <a:gd name="connsiteY0" fmla="*/ 1881720 h 3763439"/>
              <a:gd name="connsiteX1" fmla="*/ 1821749 w 3643498"/>
              <a:gd name="connsiteY1" fmla="*/ 0 h 3763439"/>
              <a:gd name="connsiteX2" fmla="*/ 3643498 w 3643498"/>
              <a:gd name="connsiteY2" fmla="*/ 1881720 h 3763439"/>
              <a:gd name="connsiteX3" fmla="*/ 1821749 w 3643498"/>
              <a:gd name="connsiteY3" fmla="*/ 3763440 h 3763439"/>
              <a:gd name="connsiteX4" fmla="*/ 0 w 3643498"/>
              <a:gd name="connsiteY4" fmla="*/ 1881720 h 37634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3498" h="3763439" extrusionOk="0">
                <a:moveTo>
                  <a:pt x="0" y="1881720"/>
                </a:moveTo>
                <a:cubicBezTo>
                  <a:pt x="-8365" y="893100"/>
                  <a:pt x="818307" y="118745"/>
                  <a:pt x="1821749" y="0"/>
                </a:cubicBezTo>
                <a:cubicBezTo>
                  <a:pt x="3018908" y="-101187"/>
                  <a:pt x="3862064" y="735636"/>
                  <a:pt x="3643498" y="1881720"/>
                </a:cubicBezTo>
                <a:cubicBezTo>
                  <a:pt x="3740445" y="2899140"/>
                  <a:pt x="2825559" y="3816109"/>
                  <a:pt x="1821749" y="3763440"/>
                </a:cubicBezTo>
                <a:cubicBezTo>
                  <a:pt x="917324" y="3924550"/>
                  <a:pt x="-38868" y="2880828"/>
                  <a:pt x="0" y="1881720"/>
                </a:cubicBezTo>
                <a:close/>
              </a:path>
            </a:pathLst>
          </a:custGeom>
          <a:noFill/>
          <a:ln w="76200">
            <a:solidFill>
              <a:schemeClr val="accent6"/>
            </a:solidFill>
            <a:extLst>
              <a:ext uri="{C807C97D-BFC1-408E-A445-0C87EB9F89A2}">
                <ask:lineSketchStyleProps xmlns:ask="http://schemas.microsoft.com/office/drawing/2018/sketchyshapes" sd="1634779923">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4"/>
          </a:p>
        </p:txBody>
      </p:sp>
    </p:spTree>
    <p:extLst>
      <p:ext uri="{BB962C8B-B14F-4D97-AF65-F5344CB8AC3E}">
        <p14:creationId xmlns:p14="http://schemas.microsoft.com/office/powerpoint/2010/main" val="2411208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ppt_x"/>
                                          </p:val>
                                        </p:tav>
                                        <p:tav tm="100000">
                                          <p:val>
                                            <p:strVal val="#ppt_x"/>
                                          </p:val>
                                        </p:tav>
                                      </p:tavLst>
                                    </p:anim>
                                    <p:anim calcmode="lin" valueType="num">
                                      <p:cBhvr additive="base">
                                        <p:cTn id="16" dur="500" fill="hold"/>
                                        <p:tgtEl>
                                          <p:spTgt spid="13"/>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FD21B25-64CE-4517-901A-44A8033B3F10}"/>
              </a:ext>
            </a:extLst>
          </p:cNvPr>
          <p:cNvSpPr>
            <a:spLocks noGrp="1"/>
          </p:cNvSpPr>
          <p:nvPr>
            <p:ph type="title"/>
          </p:nvPr>
        </p:nvSpPr>
        <p:spPr/>
        <p:txBody>
          <a:bodyPr/>
          <a:lstStyle/>
          <a:p>
            <a:r>
              <a:rPr lang="en-US"/>
              <a:t>Review</a:t>
            </a:r>
          </a:p>
        </p:txBody>
      </p:sp>
      <p:sp>
        <p:nvSpPr>
          <p:cNvPr id="11" name="Content Placeholder 10">
            <a:extLst>
              <a:ext uri="{FF2B5EF4-FFF2-40B4-BE49-F238E27FC236}">
                <a16:creationId xmlns:a16="http://schemas.microsoft.com/office/drawing/2014/main" id="{469C9645-7C67-45B7-B139-FAF54D0324AE}"/>
              </a:ext>
            </a:extLst>
          </p:cNvPr>
          <p:cNvSpPr>
            <a:spLocks noGrp="1"/>
          </p:cNvSpPr>
          <p:nvPr>
            <p:ph idx="1"/>
          </p:nvPr>
        </p:nvSpPr>
        <p:spPr>
          <a:xfrm>
            <a:off x="838249" y="1825626"/>
            <a:ext cx="10437903" cy="1703621"/>
          </a:xfrm>
        </p:spPr>
        <p:txBody>
          <a:bodyPr>
            <a:normAutofit/>
          </a:bodyPr>
          <a:lstStyle/>
          <a:p>
            <a:pPr marL="8145" marR="3258" indent="0" algn="just">
              <a:lnSpc>
                <a:spcPct val="118100"/>
              </a:lnSpc>
              <a:spcBef>
                <a:spcPts val="64"/>
              </a:spcBef>
              <a:buNone/>
            </a:pPr>
            <a:r>
              <a:rPr lang="en-US" sz="3463" dirty="0"/>
              <a:t>How big </a:t>
            </a:r>
            <a:r>
              <a:rPr lang="en-US" sz="3463" dirty="0">
                <a:solidFill>
                  <a:srgbClr val="1F3864"/>
                </a:solidFill>
              </a:rPr>
              <a:t>are ticks</a:t>
            </a:r>
            <a:r>
              <a:rPr lang="en-US" sz="3463" dirty="0"/>
              <a:t>?</a:t>
            </a:r>
            <a:endParaRPr lang="en-US" sz="2052" dirty="0"/>
          </a:p>
        </p:txBody>
      </p:sp>
      <p:sp>
        <p:nvSpPr>
          <p:cNvPr id="2" name="TextBox 1">
            <a:extLst>
              <a:ext uri="{FF2B5EF4-FFF2-40B4-BE49-F238E27FC236}">
                <a16:creationId xmlns:a16="http://schemas.microsoft.com/office/drawing/2014/main" id="{01242B31-0417-9EF5-A8EF-945498A223AF}"/>
              </a:ext>
            </a:extLst>
          </p:cNvPr>
          <p:cNvSpPr txBox="1"/>
          <p:nvPr/>
        </p:nvSpPr>
        <p:spPr>
          <a:xfrm>
            <a:off x="0" y="6361354"/>
            <a:ext cx="9686260" cy="369332"/>
          </a:xfrm>
          <a:prstGeom prst="rect">
            <a:avLst/>
          </a:prstGeom>
          <a:noFill/>
        </p:spPr>
        <p:txBody>
          <a:bodyPr wrap="square" rtlCol="0">
            <a:spAutoFit/>
          </a:bodyPr>
          <a:lstStyle/>
          <a:p>
            <a:r>
              <a:rPr lang="en-US" sz="900" dirty="0"/>
              <a:t>Image courtesy of the CDC, James </a:t>
            </a:r>
            <a:r>
              <a:rPr lang="en-US" sz="900" dirty="0" err="1"/>
              <a:t>Gathany</a:t>
            </a:r>
            <a:endParaRPr lang="en-US" sz="900" dirty="0"/>
          </a:p>
          <a:p>
            <a:endParaRPr lang="en-US" sz="900" dirty="0"/>
          </a:p>
        </p:txBody>
      </p:sp>
      <p:grpSp>
        <p:nvGrpSpPr>
          <p:cNvPr id="3" name="Group 2">
            <a:extLst>
              <a:ext uri="{FF2B5EF4-FFF2-40B4-BE49-F238E27FC236}">
                <a16:creationId xmlns:a16="http://schemas.microsoft.com/office/drawing/2014/main" id="{8273EBC1-A20C-AFB8-399D-CDD11CFD03DC}"/>
              </a:ext>
            </a:extLst>
          </p:cNvPr>
          <p:cNvGrpSpPr/>
          <p:nvPr/>
        </p:nvGrpSpPr>
        <p:grpSpPr>
          <a:xfrm>
            <a:off x="3212420" y="1027906"/>
            <a:ext cx="8063732" cy="5059386"/>
            <a:chOff x="3212420" y="1027906"/>
            <a:chExt cx="8063732" cy="5059386"/>
          </a:xfrm>
        </p:grpSpPr>
        <p:pic>
          <p:nvPicPr>
            <p:cNvPr id="6148" name="Picture 4" descr="Photo of a poppyseed muffin with five nymphal blacklegged ticks to demonstrate relative size.">
              <a:extLst>
                <a:ext uri="{FF2B5EF4-FFF2-40B4-BE49-F238E27FC236}">
                  <a16:creationId xmlns:a16="http://schemas.microsoft.com/office/drawing/2014/main" id="{68701E50-1E59-FFF3-8746-6D90DBD8322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12420" y="2547258"/>
              <a:ext cx="3261420" cy="3540034"/>
            </a:xfrm>
            <a:prstGeom prst="rect">
              <a:avLst/>
            </a:prstGeom>
            <a:noFill/>
            <a:effectLst>
              <a:softEdge rad="76200"/>
            </a:effectLst>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A9870091-0679-7E99-0DCC-0C510C96071A}"/>
                </a:ext>
              </a:extLst>
            </p:cNvPr>
            <p:cNvCxnSpPr>
              <a:cxnSpLocks/>
              <a:stCxn id="9" idx="1"/>
              <a:endCxn id="5" idx="1"/>
            </p:cNvCxnSpPr>
            <p:nvPr/>
          </p:nvCxnSpPr>
          <p:spPr>
            <a:xfrm flipV="1">
              <a:off x="4843207" y="1586564"/>
              <a:ext cx="3176845" cy="2073374"/>
            </a:xfrm>
            <a:prstGeom prst="line">
              <a:avLst/>
            </a:prstGeom>
            <a:ln w="12700"/>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5AF9C1F0-ED95-5223-9129-FDA626919412}"/>
                </a:ext>
              </a:extLst>
            </p:cNvPr>
            <p:cNvCxnSpPr>
              <a:stCxn id="9" idx="4"/>
              <a:endCxn id="5" idx="4"/>
            </p:cNvCxnSpPr>
            <p:nvPr/>
          </p:nvCxnSpPr>
          <p:spPr>
            <a:xfrm>
              <a:off x="5087983" y="4250879"/>
              <a:ext cx="4280790" cy="591785"/>
            </a:xfrm>
            <a:prstGeom prst="line">
              <a:avLst/>
            </a:prstGeom>
            <a:ln w="12700"/>
          </p:spPr>
          <p:style>
            <a:lnRef idx="1">
              <a:schemeClr val="dk1"/>
            </a:lnRef>
            <a:fillRef idx="0">
              <a:schemeClr val="dk1"/>
            </a:fillRef>
            <a:effectRef idx="0">
              <a:schemeClr val="dk1"/>
            </a:effectRef>
            <a:fontRef idx="minor">
              <a:schemeClr val="tx1"/>
            </a:fontRef>
          </p:style>
        </p:cxnSp>
        <p:sp>
          <p:nvSpPr>
            <p:cNvPr id="9" name="Oval 8">
              <a:extLst>
                <a:ext uri="{FF2B5EF4-FFF2-40B4-BE49-F238E27FC236}">
                  <a16:creationId xmlns:a16="http://schemas.microsoft.com/office/drawing/2014/main" id="{746FEC3D-B9B7-DD39-F963-8ED8B6857429}"/>
                </a:ext>
              </a:extLst>
            </p:cNvPr>
            <p:cNvSpPr/>
            <p:nvPr/>
          </p:nvSpPr>
          <p:spPr>
            <a:xfrm>
              <a:off x="4741817" y="3558548"/>
              <a:ext cx="692331" cy="692331"/>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DE94A5EA-86BD-F78B-BC3F-84DE228D4D01}"/>
                </a:ext>
              </a:extLst>
            </p:cNvPr>
            <p:cNvSpPr>
              <a:spLocks noChangeAspect="1"/>
            </p:cNvSpPr>
            <p:nvPr/>
          </p:nvSpPr>
          <p:spPr>
            <a:xfrm>
              <a:off x="7461394" y="1027906"/>
              <a:ext cx="3814758" cy="3814758"/>
            </a:xfrm>
            <a:prstGeom prst="ellipse">
              <a:avLst/>
            </a:prstGeom>
            <a:blipFill>
              <a:blip r:embed="rId4" cstate="screen">
                <a:extLst>
                  <a:ext uri="{28A0092B-C50C-407E-A947-70E740481C1C}">
                    <a14:useLocalDpi xmlns:a14="http://schemas.microsoft.com/office/drawing/2010/main"/>
                  </a:ext>
                </a:extLst>
              </a:blip>
              <a:stretch>
                <a:fillRect/>
              </a:stretch>
            </a:blip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pPr algn="ctr"/>
              <a:endParaRPr lang="en-US"/>
            </a:p>
          </p:txBody>
        </p:sp>
      </p:grpSp>
    </p:spTree>
    <p:extLst>
      <p:ext uri="{BB962C8B-B14F-4D97-AF65-F5344CB8AC3E}">
        <p14:creationId xmlns:p14="http://schemas.microsoft.com/office/powerpoint/2010/main" val="3737261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6">
            <a:extLst>
              <a:ext uri="{FF2B5EF4-FFF2-40B4-BE49-F238E27FC236}">
                <a16:creationId xmlns:a16="http://schemas.microsoft.com/office/drawing/2014/main" id="{879D2813-1B13-00FF-3902-A6732FCCBD43}"/>
              </a:ext>
            </a:extLst>
          </p:cNvPr>
          <p:cNvSpPr>
            <a:spLocks noGrp="1"/>
          </p:cNvSpPr>
          <p:nvPr>
            <p:ph type="title"/>
          </p:nvPr>
        </p:nvSpPr>
        <p:spPr>
          <a:xfrm>
            <a:off x="838200" y="365125"/>
            <a:ext cx="10515600" cy="1325563"/>
          </a:xfrm>
        </p:spPr>
        <p:txBody>
          <a:bodyPr/>
          <a:lstStyle/>
          <a:p>
            <a:r>
              <a:rPr lang="en-US"/>
              <a:t>Review</a:t>
            </a:r>
          </a:p>
        </p:txBody>
      </p:sp>
      <p:sp>
        <p:nvSpPr>
          <p:cNvPr id="21" name="TextBox 20">
            <a:extLst>
              <a:ext uri="{FF2B5EF4-FFF2-40B4-BE49-F238E27FC236}">
                <a16:creationId xmlns:a16="http://schemas.microsoft.com/office/drawing/2014/main" id="{0B4EB20E-245B-787D-7A5A-4F6A035D63D0}"/>
              </a:ext>
            </a:extLst>
          </p:cNvPr>
          <p:cNvSpPr txBox="1"/>
          <p:nvPr/>
        </p:nvSpPr>
        <p:spPr>
          <a:xfrm>
            <a:off x="838200" y="1975265"/>
            <a:ext cx="3583329" cy="803040"/>
          </a:xfrm>
          <a:prstGeom prst="rect">
            <a:avLst/>
          </a:prstGeom>
          <a:noFill/>
        </p:spPr>
        <p:txBody>
          <a:bodyPr wrap="square">
            <a:spAutoFit/>
          </a:bodyPr>
          <a:lstStyle/>
          <a:p>
            <a:r>
              <a:rPr lang="en-US" sz="2309" dirty="0">
                <a:solidFill>
                  <a:srgbClr val="1F3864"/>
                </a:solidFill>
              </a:rPr>
              <a:t>Will you </a:t>
            </a:r>
            <a:r>
              <a:rPr lang="en-US" sz="2309" b="1" dirty="0">
                <a:solidFill>
                  <a:srgbClr val="1F3864"/>
                </a:solidFill>
              </a:rPr>
              <a:t>always</a:t>
            </a:r>
            <a:r>
              <a:rPr lang="en-US" sz="2309" dirty="0">
                <a:solidFill>
                  <a:srgbClr val="1F3864"/>
                </a:solidFill>
              </a:rPr>
              <a:t> get sick from being bit by a tick?</a:t>
            </a:r>
          </a:p>
        </p:txBody>
      </p:sp>
      <p:sp>
        <p:nvSpPr>
          <p:cNvPr id="22" name="TextBox 21">
            <a:extLst>
              <a:ext uri="{FF2B5EF4-FFF2-40B4-BE49-F238E27FC236}">
                <a16:creationId xmlns:a16="http://schemas.microsoft.com/office/drawing/2014/main" id="{693C9ADE-789A-EB72-66FF-CCACC19622AA}"/>
              </a:ext>
            </a:extLst>
          </p:cNvPr>
          <p:cNvSpPr txBox="1"/>
          <p:nvPr/>
        </p:nvSpPr>
        <p:spPr>
          <a:xfrm>
            <a:off x="838200" y="3984897"/>
            <a:ext cx="3386559" cy="1513748"/>
          </a:xfrm>
          <a:prstGeom prst="rect">
            <a:avLst/>
          </a:prstGeom>
          <a:noFill/>
        </p:spPr>
        <p:txBody>
          <a:bodyPr wrap="square">
            <a:spAutoFit/>
          </a:bodyPr>
          <a:lstStyle/>
          <a:p>
            <a:r>
              <a:rPr lang="en-US" sz="2309" dirty="0">
                <a:solidFill>
                  <a:srgbClr val="1F3864"/>
                </a:solidFill>
                <a:latin typeface="Arial" panose="020B0604020202020204" pitchFamily="34" charset="0"/>
                <a:cs typeface="Arial" panose="020B0604020202020204" pitchFamily="34" charset="0"/>
              </a:rPr>
              <a:t>What should you do if you don’t feel well after spending time in areas where ticks live? </a:t>
            </a:r>
          </a:p>
        </p:txBody>
      </p:sp>
      <p:grpSp>
        <p:nvGrpSpPr>
          <p:cNvPr id="24" name="Group 23">
            <a:extLst>
              <a:ext uri="{FF2B5EF4-FFF2-40B4-BE49-F238E27FC236}">
                <a16:creationId xmlns:a16="http://schemas.microsoft.com/office/drawing/2014/main" id="{C0C5FBA0-1F75-BF18-933A-579D41E71D29}"/>
              </a:ext>
            </a:extLst>
          </p:cNvPr>
          <p:cNvGrpSpPr/>
          <p:nvPr/>
        </p:nvGrpSpPr>
        <p:grpSpPr>
          <a:xfrm>
            <a:off x="5494117" y="4189575"/>
            <a:ext cx="9979166" cy="914400"/>
            <a:chOff x="5494117" y="4189575"/>
            <a:chExt cx="9979166" cy="914400"/>
          </a:xfrm>
        </p:grpSpPr>
        <p:sp>
          <p:nvSpPr>
            <p:cNvPr id="20" name="TextBox 19">
              <a:extLst>
                <a:ext uri="{FF2B5EF4-FFF2-40B4-BE49-F238E27FC236}">
                  <a16:creationId xmlns:a16="http://schemas.microsoft.com/office/drawing/2014/main" id="{1EEEB144-456A-4988-9B23-22F00895A3CC}"/>
                </a:ext>
              </a:extLst>
            </p:cNvPr>
            <p:cNvSpPr txBox="1"/>
            <p:nvPr/>
          </p:nvSpPr>
          <p:spPr>
            <a:xfrm>
              <a:off x="6586647" y="4420242"/>
              <a:ext cx="8886636" cy="447687"/>
            </a:xfrm>
            <a:prstGeom prst="rect">
              <a:avLst/>
            </a:prstGeom>
            <a:noFill/>
          </p:spPr>
          <p:txBody>
            <a:bodyPr wrap="square" rtlCol="0">
              <a:spAutoFit/>
            </a:bodyPr>
            <a:lstStyle/>
            <a:p>
              <a:r>
                <a:rPr lang="en-US" sz="2309" b="1" dirty="0">
                  <a:latin typeface="Franklin Gothic Book" panose="020B0503020102020204" pitchFamily="34" charset="0"/>
                </a:rPr>
                <a:t>Tell an adult and see a doctor.</a:t>
              </a:r>
            </a:p>
          </p:txBody>
        </p:sp>
        <p:pic>
          <p:nvPicPr>
            <p:cNvPr id="12" name="Graphic 11" descr="Chat outline">
              <a:extLst>
                <a:ext uri="{FF2B5EF4-FFF2-40B4-BE49-F238E27FC236}">
                  <a16:creationId xmlns:a16="http://schemas.microsoft.com/office/drawing/2014/main" id="{D5509D7A-A31D-BD96-E44C-D10D4395FB1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94117" y="4189575"/>
              <a:ext cx="914400" cy="914400"/>
            </a:xfrm>
            <a:prstGeom prst="rect">
              <a:avLst/>
            </a:prstGeom>
          </p:spPr>
        </p:pic>
      </p:grpSp>
      <p:grpSp>
        <p:nvGrpSpPr>
          <p:cNvPr id="15" name="Group 14">
            <a:extLst>
              <a:ext uri="{FF2B5EF4-FFF2-40B4-BE49-F238E27FC236}">
                <a16:creationId xmlns:a16="http://schemas.microsoft.com/office/drawing/2014/main" id="{9CEE927B-2E61-FF6D-DFDC-F816DD2DEE6B}"/>
              </a:ext>
            </a:extLst>
          </p:cNvPr>
          <p:cNvGrpSpPr/>
          <p:nvPr/>
        </p:nvGrpSpPr>
        <p:grpSpPr>
          <a:xfrm>
            <a:off x="5494117" y="2012591"/>
            <a:ext cx="7044559" cy="914400"/>
            <a:chOff x="5494117" y="2012591"/>
            <a:chExt cx="7044559" cy="914400"/>
          </a:xfrm>
        </p:grpSpPr>
        <p:sp>
          <p:nvSpPr>
            <p:cNvPr id="19" name="TextBox 18">
              <a:extLst>
                <a:ext uri="{FF2B5EF4-FFF2-40B4-BE49-F238E27FC236}">
                  <a16:creationId xmlns:a16="http://schemas.microsoft.com/office/drawing/2014/main" id="{2D63EA28-FA10-3CE9-2E87-81A6167F1A96}"/>
                </a:ext>
              </a:extLst>
            </p:cNvPr>
            <p:cNvSpPr txBox="1"/>
            <p:nvPr/>
          </p:nvSpPr>
          <p:spPr>
            <a:xfrm>
              <a:off x="6586647" y="2055411"/>
              <a:ext cx="5952029" cy="803297"/>
            </a:xfrm>
            <a:prstGeom prst="rect">
              <a:avLst/>
            </a:prstGeom>
            <a:noFill/>
          </p:spPr>
          <p:txBody>
            <a:bodyPr wrap="square" rtlCol="0">
              <a:spAutoFit/>
            </a:bodyPr>
            <a:lstStyle/>
            <a:p>
              <a:r>
                <a:rPr lang="en-US" sz="2310" b="1" dirty="0">
                  <a:latin typeface="Franklin Gothic Book" panose="020B0503020102020204" pitchFamily="34" charset="0"/>
                </a:rPr>
                <a:t>No, only if that tick has germs and was attached for a long enough time.</a:t>
              </a:r>
            </a:p>
          </p:txBody>
        </p:sp>
        <p:pic>
          <p:nvPicPr>
            <p:cNvPr id="14" name="Graphic 13" descr="Clock outline">
              <a:extLst>
                <a:ext uri="{FF2B5EF4-FFF2-40B4-BE49-F238E27FC236}">
                  <a16:creationId xmlns:a16="http://schemas.microsoft.com/office/drawing/2014/main" id="{46B48AEE-4310-C06C-0516-3CCCD694901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94117" y="2012591"/>
              <a:ext cx="914400" cy="914400"/>
            </a:xfrm>
            <a:prstGeom prst="rect">
              <a:avLst/>
            </a:prstGeom>
          </p:spPr>
        </p:pic>
      </p:grpSp>
    </p:spTree>
    <p:extLst>
      <p:ext uri="{BB962C8B-B14F-4D97-AF65-F5344CB8AC3E}">
        <p14:creationId xmlns:p14="http://schemas.microsoft.com/office/powerpoint/2010/main" val="510194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1000"/>
                                        <p:tgtEl>
                                          <p:spTgt spid="24"/>
                                        </p:tgtEl>
                                      </p:cBhvr>
                                    </p:animEffect>
                                    <p:anim calcmode="lin" valueType="num">
                                      <p:cBhvr>
                                        <p:cTn id="22" dur="1000" fill="hold"/>
                                        <p:tgtEl>
                                          <p:spTgt spid="24"/>
                                        </p:tgtEl>
                                        <p:attrNameLst>
                                          <p:attrName>ppt_x</p:attrName>
                                        </p:attrNameLst>
                                      </p:cBhvr>
                                      <p:tavLst>
                                        <p:tav tm="0">
                                          <p:val>
                                            <p:strVal val="#ppt_x"/>
                                          </p:val>
                                        </p:tav>
                                        <p:tav tm="100000">
                                          <p:val>
                                            <p:strVal val="#ppt_x"/>
                                          </p:val>
                                        </p:tav>
                                      </p:tavLst>
                                    </p:anim>
                                    <p:anim calcmode="lin" valueType="num">
                                      <p:cBhvr>
                                        <p:cTn id="2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5">
            <a:extLst>
              <a:ext uri="{FF2B5EF4-FFF2-40B4-BE49-F238E27FC236}">
                <a16:creationId xmlns:a16="http://schemas.microsoft.com/office/drawing/2014/main" id="{8743ED87-7593-E26A-70A1-A0DC20A81B9C}"/>
              </a:ext>
            </a:extLst>
          </p:cNvPr>
          <p:cNvSpPr>
            <a:spLocks noGrp="1"/>
          </p:cNvSpPr>
          <p:nvPr>
            <p:ph type="title"/>
          </p:nvPr>
        </p:nvSpPr>
        <p:spPr>
          <a:xfrm>
            <a:off x="838200" y="365125"/>
            <a:ext cx="10515600" cy="1325563"/>
          </a:xfrm>
        </p:spPr>
        <p:txBody>
          <a:bodyPr/>
          <a:lstStyle/>
          <a:p>
            <a:r>
              <a:rPr lang="en-US"/>
              <a:t>Review</a:t>
            </a:r>
          </a:p>
        </p:txBody>
      </p:sp>
      <p:sp>
        <p:nvSpPr>
          <p:cNvPr id="13" name="Content Placeholder 10">
            <a:extLst>
              <a:ext uri="{FF2B5EF4-FFF2-40B4-BE49-F238E27FC236}">
                <a16:creationId xmlns:a16="http://schemas.microsoft.com/office/drawing/2014/main" id="{D88753CC-9739-1CD6-EF9D-780CF58F1D76}"/>
              </a:ext>
            </a:extLst>
          </p:cNvPr>
          <p:cNvSpPr>
            <a:spLocks noGrp="1"/>
          </p:cNvSpPr>
          <p:nvPr>
            <p:ph idx="1"/>
          </p:nvPr>
        </p:nvSpPr>
        <p:spPr>
          <a:xfrm>
            <a:off x="838200" y="1379499"/>
            <a:ext cx="10437903" cy="1703621"/>
          </a:xfrm>
        </p:spPr>
        <p:txBody>
          <a:bodyPr>
            <a:normAutofit/>
          </a:bodyPr>
          <a:lstStyle/>
          <a:p>
            <a:pPr marL="8145" marR="3258" indent="0">
              <a:lnSpc>
                <a:spcPct val="118100"/>
              </a:lnSpc>
              <a:spcBef>
                <a:spcPts val="64"/>
              </a:spcBef>
              <a:buNone/>
            </a:pPr>
            <a:r>
              <a:rPr lang="en-US" sz="3463" dirty="0"/>
              <a:t>In which habitat would you take actions to protect yourself from ticks?</a:t>
            </a:r>
            <a:endParaRPr lang="en-US" sz="2052" dirty="0"/>
          </a:p>
        </p:txBody>
      </p:sp>
      <p:pic>
        <p:nvPicPr>
          <p:cNvPr id="14" name="Picture 13">
            <a:extLst>
              <a:ext uri="{FF2B5EF4-FFF2-40B4-BE49-F238E27FC236}">
                <a16:creationId xmlns:a16="http://schemas.microsoft.com/office/drawing/2014/main" id="{9C1C4080-D3A4-F1E0-2CDE-E8767DF6DAD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4173122" y="2771932"/>
            <a:ext cx="3841222" cy="2561709"/>
          </a:xfrm>
          <a:prstGeom prst="rect">
            <a:avLst/>
          </a:prstGeom>
        </p:spPr>
      </p:pic>
      <p:sp>
        <p:nvSpPr>
          <p:cNvPr id="2" name="TextBox 1">
            <a:extLst>
              <a:ext uri="{FF2B5EF4-FFF2-40B4-BE49-F238E27FC236}">
                <a16:creationId xmlns:a16="http://schemas.microsoft.com/office/drawing/2014/main" id="{82AC1467-4049-5488-A7C9-BF9B16654FC6}"/>
              </a:ext>
            </a:extLst>
          </p:cNvPr>
          <p:cNvSpPr txBox="1"/>
          <p:nvPr/>
        </p:nvSpPr>
        <p:spPr>
          <a:xfrm>
            <a:off x="0" y="6230219"/>
            <a:ext cx="7771922" cy="369332"/>
          </a:xfrm>
          <a:prstGeom prst="rect">
            <a:avLst/>
          </a:prstGeom>
          <a:noFill/>
        </p:spPr>
        <p:txBody>
          <a:bodyPr wrap="square" rtlCol="0">
            <a:spAutoFit/>
          </a:bodyPr>
          <a:lstStyle/>
          <a:p>
            <a:endParaRPr lang="en-US" sz="900" dirty="0"/>
          </a:p>
          <a:p>
            <a:r>
              <a:rPr lang="en-US" sz="900" dirty="0"/>
              <a:t>Forest image and tick in leaf litter image courtesy of the Minnesota Department of Health. </a:t>
            </a:r>
          </a:p>
        </p:txBody>
      </p:sp>
      <p:pic>
        <p:nvPicPr>
          <p:cNvPr id="4" name="Picture 3">
            <a:extLst>
              <a:ext uri="{FF2B5EF4-FFF2-40B4-BE49-F238E27FC236}">
                <a16:creationId xmlns:a16="http://schemas.microsoft.com/office/drawing/2014/main" id="{C9B943A1-6FDC-EBF0-F772-F2C336EC08E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5857" y="2773843"/>
            <a:ext cx="3841223" cy="2560815"/>
          </a:xfrm>
          <a:prstGeom prst="rect">
            <a:avLst/>
          </a:prstGeom>
        </p:spPr>
      </p:pic>
      <p:pic>
        <p:nvPicPr>
          <p:cNvPr id="6" name="Picture 5">
            <a:extLst>
              <a:ext uri="{FF2B5EF4-FFF2-40B4-BE49-F238E27FC236}">
                <a16:creationId xmlns:a16="http://schemas.microsoft.com/office/drawing/2014/main" id="{7790F270-0F6F-28F2-B3F7-EC2B5CD1A0A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321876" y="2771933"/>
            <a:ext cx="3659582" cy="2561708"/>
          </a:xfrm>
          <a:prstGeom prst="rect">
            <a:avLst/>
          </a:prstGeom>
        </p:spPr>
      </p:pic>
      <p:grpSp>
        <p:nvGrpSpPr>
          <p:cNvPr id="16" name="Group 15">
            <a:extLst>
              <a:ext uri="{FF2B5EF4-FFF2-40B4-BE49-F238E27FC236}">
                <a16:creationId xmlns:a16="http://schemas.microsoft.com/office/drawing/2014/main" id="{FA08CE5E-6F5F-E5AD-CBDA-4DE42D5F13BE}"/>
              </a:ext>
            </a:extLst>
          </p:cNvPr>
          <p:cNvGrpSpPr/>
          <p:nvPr/>
        </p:nvGrpSpPr>
        <p:grpSpPr>
          <a:xfrm>
            <a:off x="6722311" y="2410429"/>
            <a:ext cx="5148897" cy="3814758"/>
            <a:chOff x="6722311" y="2410429"/>
            <a:chExt cx="5148897" cy="3814758"/>
          </a:xfrm>
        </p:grpSpPr>
        <p:cxnSp>
          <p:nvCxnSpPr>
            <p:cNvPr id="3" name="Straight Connector 2">
              <a:extLst>
                <a:ext uri="{FF2B5EF4-FFF2-40B4-BE49-F238E27FC236}">
                  <a16:creationId xmlns:a16="http://schemas.microsoft.com/office/drawing/2014/main" id="{6ED4B090-F22D-FF3C-29BE-69B41D5AACDB}"/>
                </a:ext>
              </a:extLst>
            </p:cNvPr>
            <p:cNvCxnSpPr>
              <a:cxnSpLocks/>
              <a:stCxn id="7" idx="1"/>
            </p:cNvCxnSpPr>
            <p:nvPr/>
          </p:nvCxnSpPr>
          <p:spPr>
            <a:xfrm flipV="1">
              <a:off x="6786819" y="3346378"/>
              <a:ext cx="1541202" cy="1622208"/>
            </a:xfrm>
            <a:prstGeom prst="line">
              <a:avLst/>
            </a:prstGeom>
            <a:ln w="44450">
              <a:solidFill>
                <a:schemeClr val="accent5">
                  <a:lumMod val="50000"/>
                </a:schemeClr>
              </a:solidFill>
            </a:ln>
          </p:spPr>
          <p:style>
            <a:lnRef idx="1">
              <a:schemeClr val="dk1"/>
            </a:lnRef>
            <a:fillRef idx="0">
              <a:schemeClr val="dk1"/>
            </a:fillRef>
            <a:effectRef idx="0">
              <a:schemeClr val="dk1"/>
            </a:effectRef>
            <a:fontRef idx="minor">
              <a:schemeClr val="tx1"/>
            </a:fontRef>
          </p:style>
        </p:cxnSp>
        <p:cxnSp>
          <p:nvCxnSpPr>
            <p:cNvPr id="5" name="Straight Connector 4">
              <a:extLst>
                <a:ext uri="{FF2B5EF4-FFF2-40B4-BE49-F238E27FC236}">
                  <a16:creationId xmlns:a16="http://schemas.microsoft.com/office/drawing/2014/main" id="{33B45AAB-B4F4-6CC0-8C70-B4E6018CE525}"/>
                </a:ext>
              </a:extLst>
            </p:cNvPr>
            <p:cNvCxnSpPr>
              <a:cxnSpLocks/>
              <a:stCxn id="7" idx="4"/>
            </p:cNvCxnSpPr>
            <p:nvPr/>
          </p:nvCxnSpPr>
          <p:spPr>
            <a:xfrm>
              <a:off x="6942556" y="5333642"/>
              <a:ext cx="2518944" cy="797016"/>
            </a:xfrm>
            <a:prstGeom prst="line">
              <a:avLst/>
            </a:prstGeom>
            <a:ln w="44450">
              <a:solidFill>
                <a:schemeClr val="accent5">
                  <a:lumMod val="50000"/>
                </a:schemeClr>
              </a:solidFill>
            </a:ln>
          </p:spPr>
          <p:style>
            <a:lnRef idx="1">
              <a:schemeClr val="dk1"/>
            </a:lnRef>
            <a:fillRef idx="0">
              <a:schemeClr val="dk1"/>
            </a:fillRef>
            <a:effectRef idx="0">
              <a:schemeClr val="dk1"/>
            </a:effectRef>
            <a:fontRef idx="minor">
              <a:schemeClr val="tx1"/>
            </a:fontRef>
          </p:style>
        </p:cxnSp>
        <p:sp>
          <p:nvSpPr>
            <p:cNvPr id="7" name="Oval 6">
              <a:extLst>
                <a:ext uri="{FF2B5EF4-FFF2-40B4-BE49-F238E27FC236}">
                  <a16:creationId xmlns:a16="http://schemas.microsoft.com/office/drawing/2014/main" id="{618A8D89-4429-6198-597C-7AF577895FB5}"/>
                </a:ext>
              </a:extLst>
            </p:cNvPr>
            <p:cNvSpPr/>
            <p:nvPr/>
          </p:nvSpPr>
          <p:spPr>
            <a:xfrm>
              <a:off x="6722311" y="4905952"/>
              <a:ext cx="440490" cy="427690"/>
            </a:xfrm>
            <a:prstGeom prst="ellipse">
              <a:avLst/>
            </a:prstGeom>
            <a:noFill/>
            <a:ln w="444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F8288FAD-4EB2-FD61-6643-F6FB45F56130}"/>
                </a:ext>
              </a:extLst>
            </p:cNvPr>
            <p:cNvSpPr>
              <a:spLocks noChangeAspect="1"/>
            </p:cNvSpPr>
            <p:nvPr/>
          </p:nvSpPr>
          <p:spPr>
            <a:xfrm>
              <a:off x="8056450" y="2410429"/>
              <a:ext cx="3814758" cy="3814758"/>
            </a:xfrm>
            <a:prstGeom prst="ellipse">
              <a:avLst/>
            </a:prstGeom>
            <a:blipFill>
              <a:blip r:embed="rId6"/>
              <a:stretch>
                <a:fillRect/>
              </a:stretch>
            </a:blip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548640" rtlCol="0" anchor="ctr"/>
            <a:lstStyle/>
            <a:p>
              <a:pPr algn="ctr"/>
              <a:endParaRPr lang="en-US"/>
            </a:p>
          </p:txBody>
        </p:sp>
      </p:grpSp>
    </p:spTree>
    <p:extLst>
      <p:ext uri="{BB962C8B-B14F-4D97-AF65-F5344CB8AC3E}">
        <p14:creationId xmlns:p14="http://schemas.microsoft.com/office/powerpoint/2010/main" val="255056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1000"/>
                                        <p:tgtEl>
                                          <p:spTgt spid="4"/>
                                        </p:tgtEl>
                                      </p:cBhvr>
                                    </p:animEffect>
                                    <p:anim calcmode="lin" valueType="num">
                                      <p:cBhvr>
                                        <p:cTn id="7" dur="1000"/>
                                        <p:tgtEl>
                                          <p:spTgt spid="4"/>
                                        </p:tgtEl>
                                        <p:attrNameLst>
                                          <p:attrName>ppt_x</p:attrName>
                                        </p:attrNameLst>
                                      </p:cBhvr>
                                      <p:tavLst>
                                        <p:tav tm="0">
                                          <p:val>
                                            <p:strVal val="ppt_x"/>
                                          </p:val>
                                        </p:tav>
                                        <p:tav tm="100000">
                                          <p:val>
                                            <p:strVal val="ppt_x"/>
                                          </p:val>
                                        </p:tav>
                                      </p:tavLst>
                                    </p:anim>
                                    <p:anim calcmode="lin" valueType="num">
                                      <p:cBhvr>
                                        <p:cTn id="8" dur="1000"/>
                                        <p:tgtEl>
                                          <p:spTgt spid="4"/>
                                        </p:tgtEl>
                                        <p:attrNameLst>
                                          <p:attrName>ppt_y</p:attrName>
                                        </p:attrNameLst>
                                      </p:cBhvr>
                                      <p:tavLst>
                                        <p:tav tm="0">
                                          <p:val>
                                            <p:strVal val="ppt_y"/>
                                          </p:val>
                                        </p:tav>
                                        <p:tav tm="100000">
                                          <p:val>
                                            <p:strVal val="ppt_y+.1"/>
                                          </p:val>
                                        </p:tav>
                                      </p:tavLst>
                                    </p:anim>
                                    <p:set>
                                      <p:cBhvr>
                                        <p:cTn id="9" dur="1" fill="hold">
                                          <p:stCondLst>
                                            <p:cond delay="999"/>
                                          </p:stCondLst>
                                        </p:cTn>
                                        <p:tgtEl>
                                          <p:spTgt spid="4"/>
                                        </p:tgtEl>
                                        <p:attrNameLst>
                                          <p:attrName>style.visibility</p:attrName>
                                        </p:attrNameLst>
                                      </p:cBhvr>
                                      <p:to>
                                        <p:strVal val="hidden"/>
                                      </p:to>
                                    </p:set>
                                  </p:childTnLst>
                                </p:cTn>
                              </p:par>
                              <p:par>
                                <p:cTn id="10" presetID="42" presetClass="exit" presetSubtype="0" fill="hold" nodeType="withEffect">
                                  <p:stCondLst>
                                    <p:cond delay="0"/>
                                  </p:stCondLst>
                                  <p:childTnLst>
                                    <p:animEffect transition="out" filter="fade">
                                      <p:cBhvr>
                                        <p:cTn id="11" dur="1000"/>
                                        <p:tgtEl>
                                          <p:spTgt spid="6"/>
                                        </p:tgtEl>
                                      </p:cBhvr>
                                    </p:animEffect>
                                    <p:anim calcmode="lin" valueType="num">
                                      <p:cBhvr>
                                        <p:cTn id="12" dur="1000"/>
                                        <p:tgtEl>
                                          <p:spTgt spid="6"/>
                                        </p:tgtEl>
                                        <p:attrNameLst>
                                          <p:attrName>ppt_x</p:attrName>
                                        </p:attrNameLst>
                                      </p:cBhvr>
                                      <p:tavLst>
                                        <p:tav tm="0">
                                          <p:val>
                                            <p:strVal val="ppt_x"/>
                                          </p:val>
                                        </p:tav>
                                        <p:tav tm="100000">
                                          <p:val>
                                            <p:strVal val="ppt_x"/>
                                          </p:val>
                                        </p:tav>
                                      </p:tavLst>
                                    </p:anim>
                                    <p:anim calcmode="lin" valueType="num">
                                      <p:cBhvr>
                                        <p:cTn id="13" dur="1000"/>
                                        <p:tgtEl>
                                          <p:spTgt spid="6"/>
                                        </p:tgtEl>
                                        <p:attrNameLst>
                                          <p:attrName>ppt_y</p:attrName>
                                        </p:attrNameLst>
                                      </p:cBhvr>
                                      <p:tavLst>
                                        <p:tav tm="0">
                                          <p:val>
                                            <p:strVal val="ppt_y"/>
                                          </p:val>
                                        </p:tav>
                                        <p:tav tm="100000">
                                          <p:val>
                                            <p:strVal val="ppt_y+.1"/>
                                          </p:val>
                                        </p:tav>
                                      </p:tavLst>
                                    </p:anim>
                                    <p:set>
                                      <p:cBhvr>
                                        <p:cTn id="14" dur="1" fill="hold">
                                          <p:stCondLst>
                                            <p:cond delay="999"/>
                                          </p:stCondLst>
                                        </p:cTn>
                                        <p:tgtEl>
                                          <p:spTgt spid="6"/>
                                        </p:tgtEl>
                                        <p:attrNameLst>
                                          <p:attrName>style.visibility</p:attrName>
                                        </p:attrNameLst>
                                      </p:cBhvr>
                                      <p:to>
                                        <p:strVal val="hidden"/>
                                      </p:to>
                                    </p:set>
                                  </p:childTnLst>
                                </p:cTn>
                              </p:par>
                              <p:par>
                                <p:cTn id="15" presetID="10"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5">
            <a:extLst>
              <a:ext uri="{FF2B5EF4-FFF2-40B4-BE49-F238E27FC236}">
                <a16:creationId xmlns:a16="http://schemas.microsoft.com/office/drawing/2014/main" id="{708CF47E-3CF4-79E3-3A04-FC1A8EC2370A}"/>
              </a:ext>
            </a:extLst>
          </p:cNvPr>
          <p:cNvSpPr>
            <a:spLocks noGrp="1"/>
          </p:cNvSpPr>
          <p:nvPr>
            <p:ph type="title"/>
          </p:nvPr>
        </p:nvSpPr>
        <p:spPr>
          <a:xfrm>
            <a:off x="838200" y="365125"/>
            <a:ext cx="10515600" cy="1325563"/>
          </a:xfrm>
        </p:spPr>
        <p:txBody>
          <a:bodyPr/>
          <a:lstStyle/>
          <a:p>
            <a:r>
              <a:rPr lang="en-US"/>
              <a:t>Review</a:t>
            </a:r>
          </a:p>
        </p:txBody>
      </p:sp>
      <p:sp>
        <p:nvSpPr>
          <p:cNvPr id="10" name="object 10">
            <a:extLst>
              <a:ext uri="{FF2B5EF4-FFF2-40B4-BE49-F238E27FC236}">
                <a16:creationId xmlns:a16="http://schemas.microsoft.com/office/drawing/2014/main" id="{22E65B98-130C-2CB7-5FA1-6394242F7216}"/>
              </a:ext>
            </a:extLst>
          </p:cNvPr>
          <p:cNvSpPr txBox="1"/>
          <p:nvPr/>
        </p:nvSpPr>
        <p:spPr>
          <a:xfrm>
            <a:off x="856388" y="1690689"/>
            <a:ext cx="11044474" cy="746250"/>
          </a:xfrm>
          <a:prstGeom prst="rect">
            <a:avLst/>
          </a:prstGeom>
        </p:spPr>
        <p:txBody>
          <a:bodyPr vert="horz" wrap="square" lIns="0" tIns="3258" rIns="0" bIns="0" rtlCol="0">
            <a:spAutoFit/>
          </a:bodyPr>
          <a:lstStyle/>
          <a:p>
            <a:pPr marL="8145" marR="279356">
              <a:lnSpc>
                <a:spcPct val="104200"/>
              </a:lnSpc>
            </a:pPr>
            <a:r>
              <a:rPr lang="en-US" sz="2400">
                <a:solidFill>
                  <a:schemeClr val="tx2"/>
                </a:solidFill>
                <a:latin typeface="Franklin Gothic Book" panose="020B0503020102020204" pitchFamily="34" charset="0"/>
                <a:cs typeface="Arial" panose="020B0604020202020204" pitchFamily="34" charset="0"/>
              </a:rPr>
              <a:t>When spending time in areas where ticks may live, what can you do to prevent ticks?</a:t>
            </a:r>
          </a:p>
        </p:txBody>
      </p:sp>
      <p:sp>
        <p:nvSpPr>
          <p:cNvPr id="11" name="TextBox 10">
            <a:extLst>
              <a:ext uri="{FF2B5EF4-FFF2-40B4-BE49-F238E27FC236}">
                <a16:creationId xmlns:a16="http://schemas.microsoft.com/office/drawing/2014/main" id="{459C3508-FC0A-7EA7-BC8A-0D96EB0DAC48}"/>
              </a:ext>
            </a:extLst>
          </p:cNvPr>
          <p:cNvSpPr txBox="1"/>
          <p:nvPr/>
        </p:nvSpPr>
        <p:spPr>
          <a:xfrm>
            <a:off x="1315722" y="2612571"/>
            <a:ext cx="4544850" cy="2747336"/>
          </a:xfrm>
          <a:prstGeom prst="rect">
            <a:avLst/>
          </a:prstGeom>
          <a:noFill/>
        </p:spPr>
        <p:txBody>
          <a:bodyPr wrap="square" rtlCol="0">
            <a:noAutofit/>
          </a:bodyPr>
          <a:lstStyle/>
          <a:p>
            <a:pPr marL="219902" indent="-219902">
              <a:buFont typeface="Wingdings" panose="05000000000000000000" pitchFamily="2" charset="2"/>
              <a:buChar char="ü"/>
            </a:pPr>
            <a:r>
              <a:rPr lang="en-US" sz="2400" dirty="0">
                <a:solidFill>
                  <a:schemeClr val="tx2"/>
                </a:solidFill>
                <a:latin typeface="Franklin Gothic Book" panose="020B0503020102020204" pitchFamily="34" charset="0"/>
                <a:cs typeface="Arial" panose="020B0604020202020204" pitchFamily="34" charset="0"/>
              </a:rPr>
              <a:t>Wear repellent that can repel ticks.</a:t>
            </a:r>
          </a:p>
          <a:p>
            <a:pPr marL="219902" indent="-219902">
              <a:buFont typeface="Wingdings" panose="05000000000000000000" pitchFamily="2" charset="2"/>
              <a:buChar char="ü"/>
            </a:pPr>
            <a:r>
              <a:rPr lang="en-US" sz="2400" dirty="0">
                <a:solidFill>
                  <a:schemeClr val="tx2"/>
                </a:solidFill>
                <a:latin typeface="Franklin Gothic Book" panose="020B0503020102020204" pitchFamily="34" charset="0"/>
                <a:cs typeface="Arial" panose="020B0604020202020204" pitchFamily="34" charset="0"/>
              </a:rPr>
              <a:t>Wear light-colored clothing to more easily see any crawling ticks.</a:t>
            </a:r>
          </a:p>
          <a:p>
            <a:pPr marL="219902" indent="-219902">
              <a:buFont typeface="Wingdings" panose="05000000000000000000" pitchFamily="2" charset="2"/>
              <a:buChar char="ü"/>
            </a:pPr>
            <a:r>
              <a:rPr lang="en-US" sz="2400" dirty="0">
                <a:solidFill>
                  <a:schemeClr val="tx2"/>
                </a:solidFill>
                <a:latin typeface="Franklin Gothic Book" panose="020B0503020102020204" pitchFamily="34" charset="0"/>
                <a:cs typeface="Arial" panose="020B0604020202020204" pitchFamily="34" charset="0"/>
              </a:rPr>
              <a:t>Take a shower or bath soon after coming indoors.</a:t>
            </a:r>
          </a:p>
          <a:p>
            <a:pPr marL="219902" indent="-219902">
              <a:buFont typeface="Wingdings" panose="05000000000000000000" pitchFamily="2" charset="2"/>
              <a:buChar char="ü"/>
            </a:pPr>
            <a:r>
              <a:rPr lang="en-US" sz="2400" dirty="0">
                <a:solidFill>
                  <a:schemeClr val="tx2"/>
                </a:solidFill>
                <a:latin typeface="Franklin Gothic Book" panose="020B0503020102020204" pitchFamily="34" charset="0"/>
                <a:cs typeface="Arial" panose="020B0604020202020204" pitchFamily="34" charset="0"/>
              </a:rPr>
              <a:t>Do a tick check.</a:t>
            </a:r>
          </a:p>
          <a:p>
            <a:endParaRPr lang="en-US" sz="2400" dirty="0">
              <a:solidFill>
                <a:schemeClr val="tx2"/>
              </a:solidFill>
              <a:latin typeface="Franklin Gothic Book" panose="020B0503020102020204" pitchFamily="34" charset="0"/>
              <a:cs typeface="Arial" panose="020B0604020202020204" pitchFamily="34" charset="0"/>
            </a:endParaRPr>
          </a:p>
          <a:p>
            <a:pPr marL="219902" indent="-219902">
              <a:buFont typeface="Wingdings" panose="05000000000000000000" pitchFamily="2" charset="2"/>
              <a:buChar char="ü"/>
            </a:pPr>
            <a:endParaRPr lang="en-US" sz="2400" dirty="0">
              <a:solidFill>
                <a:schemeClr val="tx2"/>
              </a:solidFill>
              <a:latin typeface="Franklin Gothic Book" panose="020B05030201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4D557484-5887-8B56-ADE6-F79EEC5CB61F}"/>
              </a:ext>
            </a:extLst>
          </p:cNvPr>
          <p:cNvSpPr/>
          <p:nvPr/>
        </p:nvSpPr>
        <p:spPr>
          <a:xfrm>
            <a:off x="6331428" y="2155387"/>
            <a:ext cx="4544850" cy="3757373"/>
          </a:xfrm>
          <a:prstGeom prst="roundRect">
            <a:avLst/>
          </a:prstGeom>
          <a:blipFill>
            <a:blip r:embed="rId3">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4"/>
          </a:p>
        </p:txBody>
      </p:sp>
    </p:spTree>
    <p:extLst>
      <p:ext uri="{BB962C8B-B14F-4D97-AF65-F5344CB8AC3E}">
        <p14:creationId xmlns:p14="http://schemas.microsoft.com/office/powerpoint/2010/main" val="1875482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5">
            <a:extLst>
              <a:ext uri="{FF2B5EF4-FFF2-40B4-BE49-F238E27FC236}">
                <a16:creationId xmlns:a16="http://schemas.microsoft.com/office/drawing/2014/main" id="{72C26D92-4D45-5A94-3A36-3DAC61D067F8}"/>
              </a:ext>
            </a:extLst>
          </p:cNvPr>
          <p:cNvSpPr>
            <a:spLocks noGrp="1"/>
          </p:cNvSpPr>
          <p:nvPr>
            <p:ph type="title"/>
          </p:nvPr>
        </p:nvSpPr>
        <p:spPr>
          <a:xfrm>
            <a:off x="838200" y="365125"/>
            <a:ext cx="10515600" cy="1325563"/>
          </a:xfrm>
        </p:spPr>
        <p:txBody>
          <a:bodyPr/>
          <a:lstStyle/>
          <a:p>
            <a:r>
              <a:rPr lang="en-US"/>
              <a:t>Review</a:t>
            </a:r>
          </a:p>
        </p:txBody>
      </p:sp>
      <p:sp>
        <p:nvSpPr>
          <p:cNvPr id="9" name="object 10">
            <a:extLst>
              <a:ext uri="{FF2B5EF4-FFF2-40B4-BE49-F238E27FC236}">
                <a16:creationId xmlns:a16="http://schemas.microsoft.com/office/drawing/2014/main" id="{B5D5104D-5B6C-62F6-11FB-23E805EA105C}"/>
              </a:ext>
            </a:extLst>
          </p:cNvPr>
          <p:cNvSpPr txBox="1"/>
          <p:nvPr/>
        </p:nvSpPr>
        <p:spPr>
          <a:xfrm>
            <a:off x="856388" y="1690689"/>
            <a:ext cx="6226992" cy="796584"/>
          </a:xfrm>
          <a:prstGeom prst="rect">
            <a:avLst/>
          </a:prstGeom>
        </p:spPr>
        <p:txBody>
          <a:bodyPr vert="horz" wrap="square" lIns="0" tIns="3258" rIns="0" bIns="0" rtlCol="0">
            <a:spAutoFit/>
          </a:bodyPr>
          <a:lstStyle/>
          <a:p>
            <a:pPr marL="8145" marR="279356">
              <a:lnSpc>
                <a:spcPct val="104200"/>
              </a:lnSpc>
            </a:pPr>
            <a:r>
              <a:rPr lang="en-US" sz="2565">
                <a:solidFill>
                  <a:schemeClr val="tx2"/>
                </a:solidFill>
                <a:latin typeface="Franklin Gothic Book" panose="020B0503020102020204" pitchFamily="34" charset="0"/>
                <a:cs typeface="Arial" panose="020B0604020202020204" pitchFamily="34" charset="0"/>
              </a:rPr>
              <a:t>Where on our bodies should we check for ticks?</a:t>
            </a:r>
          </a:p>
        </p:txBody>
      </p:sp>
      <p:sp>
        <p:nvSpPr>
          <p:cNvPr id="10" name="TextBox 9">
            <a:extLst>
              <a:ext uri="{FF2B5EF4-FFF2-40B4-BE49-F238E27FC236}">
                <a16:creationId xmlns:a16="http://schemas.microsoft.com/office/drawing/2014/main" id="{AAC15761-C635-87F4-0BC0-6546E95DD19E}"/>
              </a:ext>
            </a:extLst>
          </p:cNvPr>
          <p:cNvSpPr txBox="1"/>
          <p:nvPr/>
        </p:nvSpPr>
        <p:spPr>
          <a:xfrm>
            <a:off x="1166369" y="2828225"/>
            <a:ext cx="4544850" cy="3085005"/>
          </a:xfrm>
          <a:prstGeom prst="rect">
            <a:avLst/>
          </a:prstGeom>
          <a:noFill/>
        </p:spPr>
        <p:txBody>
          <a:bodyPr wrap="square" rtlCol="0">
            <a:noAutofit/>
          </a:bodyPr>
          <a:lstStyle/>
          <a:p>
            <a:pPr marL="219902" indent="-219902">
              <a:buFont typeface="Wingdings" panose="05000000000000000000" pitchFamily="2" charset="2"/>
              <a:buChar char="ü"/>
            </a:pPr>
            <a:r>
              <a:rPr lang="en-US" sz="2822">
                <a:solidFill>
                  <a:schemeClr val="tx2"/>
                </a:solidFill>
                <a:latin typeface="Franklin Gothic Book" panose="020B0503020102020204" pitchFamily="34" charset="0"/>
                <a:cs typeface="Arial" panose="020B0604020202020204" pitchFamily="34" charset="0"/>
              </a:rPr>
              <a:t>In and around the ears </a:t>
            </a:r>
          </a:p>
          <a:p>
            <a:pPr marL="219902" indent="-219902">
              <a:buFont typeface="Wingdings" panose="05000000000000000000" pitchFamily="2" charset="2"/>
              <a:buChar char="ü"/>
            </a:pPr>
            <a:r>
              <a:rPr lang="en-US" sz="2822">
                <a:solidFill>
                  <a:schemeClr val="tx2"/>
                </a:solidFill>
                <a:latin typeface="Franklin Gothic Book" panose="020B0503020102020204" pitchFamily="34" charset="0"/>
                <a:cs typeface="Arial" panose="020B0604020202020204" pitchFamily="34" charset="0"/>
              </a:rPr>
              <a:t>Back of the neck</a:t>
            </a:r>
          </a:p>
          <a:p>
            <a:pPr marL="219902" indent="-219902">
              <a:buFont typeface="Wingdings" panose="05000000000000000000" pitchFamily="2" charset="2"/>
              <a:buChar char="ü"/>
            </a:pPr>
            <a:r>
              <a:rPr lang="en-US" sz="2822">
                <a:solidFill>
                  <a:schemeClr val="tx2"/>
                </a:solidFill>
                <a:latin typeface="Franklin Gothic Book" panose="020B0503020102020204" pitchFamily="34" charset="0"/>
                <a:cs typeface="Arial" panose="020B0604020202020204" pitchFamily="34" charset="0"/>
              </a:rPr>
              <a:t>In the hairline</a:t>
            </a:r>
          </a:p>
          <a:p>
            <a:pPr marL="219902" indent="-219902">
              <a:buFont typeface="Wingdings" panose="05000000000000000000" pitchFamily="2" charset="2"/>
              <a:buChar char="ü"/>
            </a:pPr>
            <a:r>
              <a:rPr lang="en-US" sz="2822">
                <a:solidFill>
                  <a:schemeClr val="tx2"/>
                </a:solidFill>
                <a:latin typeface="Franklin Gothic Book" panose="020B0503020102020204" pitchFamily="34" charset="0"/>
                <a:cs typeface="Arial" panose="020B0604020202020204" pitchFamily="34" charset="0"/>
              </a:rPr>
              <a:t>Armpits</a:t>
            </a:r>
          </a:p>
          <a:p>
            <a:pPr marL="219902" indent="-219902">
              <a:buFont typeface="Wingdings" panose="05000000000000000000" pitchFamily="2" charset="2"/>
              <a:buChar char="ü"/>
            </a:pPr>
            <a:r>
              <a:rPr lang="en-US" sz="2822">
                <a:solidFill>
                  <a:schemeClr val="tx2"/>
                </a:solidFill>
                <a:latin typeface="Franklin Gothic Book" panose="020B0503020102020204" pitchFamily="34" charset="0"/>
                <a:cs typeface="Arial" panose="020B0604020202020204" pitchFamily="34" charset="0"/>
              </a:rPr>
              <a:t>Belly buttons</a:t>
            </a:r>
          </a:p>
          <a:p>
            <a:pPr marL="219902" indent="-219902">
              <a:buFont typeface="Wingdings" panose="05000000000000000000" pitchFamily="2" charset="2"/>
              <a:buChar char="ü"/>
            </a:pPr>
            <a:r>
              <a:rPr lang="en-US" sz="2822">
                <a:solidFill>
                  <a:schemeClr val="tx2"/>
                </a:solidFill>
                <a:latin typeface="Franklin Gothic Book" panose="020B0503020102020204" pitchFamily="34" charset="0"/>
                <a:cs typeface="Arial" panose="020B0604020202020204" pitchFamily="34" charset="0"/>
              </a:rPr>
              <a:t>Between the legs</a:t>
            </a:r>
          </a:p>
          <a:p>
            <a:pPr marL="219902" indent="-219902">
              <a:buFont typeface="Wingdings" panose="05000000000000000000" pitchFamily="2" charset="2"/>
              <a:buChar char="ü"/>
            </a:pPr>
            <a:r>
              <a:rPr lang="en-US" sz="2822">
                <a:solidFill>
                  <a:schemeClr val="tx2"/>
                </a:solidFill>
                <a:latin typeface="Franklin Gothic Book" panose="020B0503020102020204" pitchFamily="34" charset="0"/>
                <a:cs typeface="Arial" panose="020B0604020202020204" pitchFamily="34" charset="0"/>
              </a:rPr>
              <a:t>Back of the knees</a:t>
            </a:r>
          </a:p>
          <a:p>
            <a:pPr marL="219902" indent="-219902">
              <a:buFont typeface="Wingdings" panose="05000000000000000000" pitchFamily="2" charset="2"/>
              <a:buChar char="ü"/>
            </a:pPr>
            <a:endParaRPr lang="en-US" sz="2822">
              <a:solidFill>
                <a:schemeClr val="tx2"/>
              </a:solidFill>
              <a:latin typeface="Franklin Gothic Book" panose="020B0503020102020204" pitchFamily="34" charset="0"/>
              <a:cs typeface="Arial" panose="020B0604020202020204" pitchFamily="34" charset="0"/>
            </a:endParaRPr>
          </a:p>
          <a:p>
            <a:pPr>
              <a:lnSpc>
                <a:spcPct val="150000"/>
              </a:lnSpc>
            </a:pPr>
            <a:endParaRPr lang="en-US" sz="2822">
              <a:solidFill>
                <a:schemeClr val="tx2"/>
              </a:solidFill>
              <a:latin typeface="Franklin Gothic Book" panose="020B0503020102020204" pitchFamily="34" charset="0"/>
              <a:cs typeface="Arial" panose="020B0604020202020204" pitchFamily="34" charset="0"/>
            </a:endParaRPr>
          </a:p>
          <a:p>
            <a:pPr marL="219902" indent="-219902">
              <a:buFont typeface="Wingdings" panose="05000000000000000000" pitchFamily="2" charset="2"/>
              <a:buChar char="ü"/>
            </a:pPr>
            <a:endParaRPr lang="en-US" sz="2822">
              <a:solidFill>
                <a:schemeClr val="tx2"/>
              </a:solidFill>
              <a:latin typeface="Franklin Gothic Book" panose="020B0503020102020204" pitchFamily="34" charset="0"/>
              <a:cs typeface="Arial" panose="020B0604020202020204" pitchFamily="34" charset="0"/>
            </a:endParaRPr>
          </a:p>
        </p:txBody>
      </p:sp>
      <p:pic>
        <p:nvPicPr>
          <p:cNvPr id="13" name="Content Placeholder 5" descr="A screenshot of a social media post&#10;&#10;Description automatically generated">
            <a:extLst>
              <a:ext uri="{FF2B5EF4-FFF2-40B4-BE49-F238E27FC236}">
                <a16:creationId xmlns:a16="http://schemas.microsoft.com/office/drawing/2014/main" id="{A21C5D27-9565-BDF7-2AA2-5360316C2F8B}"/>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7101568" y="1200694"/>
            <a:ext cx="4456612" cy="4456612"/>
          </a:xfrm>
          <a:prstGeom prst="rect">
            <a:avLst/>
          </a:prstGeom>
        </p:spPr>
      </p:pic>
      <p:sp>
        <p:nvSpPr>
          <p:cNvPr id="2" name="TextBox 1">
            <a:extLst>
              <a:ext uri="{FF2B5EF4-FFF2-40B4-BE49-F238E27FC236}">
                <a16:creationId xmlns:a16="http://schemas.microsoft.com/office/drawing/2014/main" id="{99AE5BCE-D753-16CD-B7FD-9D49DDB64412}"/>
              </a:ext>
            </a:extLst>
          </p:cNvPr>
          <p:cNvSpPr txBox="1"/>
          <p:nvPr/>
        </p:nvSpPr>
        <p:spPr>
          <a:xfrm>
            <a:off x="13063" y="6367561"/>
            <a:ext cx="6778254" cy="381258"/>
          </a:xfrm>
          <a:prstGeom prst="rect">
            <a:avLst/>
          </a:prstGeom>
          <a:noFill/>
        </p:spPr>
        <p:txBody>
          <a:bodyPr wrap="square">
            <a:spAutoFit/>
          </a:bodyPr>
          <a:lstStyle/>
          <a:p>
            <a:r>
              <a:rPr lang="en-US" sz="900" dirty="0"/>
              <a:t>Image courtesy of the CDC</a:t>
            </a:r>
          </a:p>
          <a:p>
            <a:endParaRPr lang="en-US" sz="900" dirty="0"/>
          </a:p>
        </p:txBody>
      </p:sp>
    </p:spTree>
    <p:extLst>
      <p:ext uri="{BB962C8B-B14F-4D97-AF65-F5344CB8AC3E}">
        <p14:creationId xmlns:p14="http://schemas.microsoft.com/office/powerpoint/2010/main" val="306681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FD21B25-64CE-4517-901A-44A8033B3F10}"/>
              </a:ext>
            </a:extLst>
          </p:cNvPr>
          <p:cNvSpPr>
            <a:spLocks noGrp="1"/>
          </p:cNvSpPr>
          <p:nvPr>
            <p:ph type="title"/>
          </p:nvPr>
        </p:nvSpPr>
        <p:spPr/>
        <p:txBody>
          <a:bodyPr/>
          <a:lstStyle/>
          <a:p>
            <a:r>
              <a:rPr lang="en-US"/>
              <a:t>Review</a:t>
            </a:r>
          </a:p>
        </p:txBody>
      </p:sp>
      <p:sp>
        <p:nvSpPr>
          <p:cNvPr id="11" name="Content Placeholder 10">
            <a:extLst>
              <a:ext uri="{FF2B5EF4-FFF2-40B4-BE49-F238E27FC236}">
                <a16:creationId xmlns:a16="http://schemas.microsoft.com/office/drawing/2014/main" id="{469C9645-7C67-45B7-B139-FAF54D0324AE}"/>
              </a:ext>
            </a:extLst>
          </p:cNvPr>
          <p:cNvSpPr>
            <a:spLocks noGrp="1"/>
          </p:cNvSpPr>
          <p:nvPr>
            <p:ph idx="1"/>
          </p:nvPr>
        </p:nvSpPr>
        <p:spPr>
          <a:xfrm>
            <a:off x="838249" y="1825626"/>
            <a:ext cx="10437903" cy="1703621"/>
          </a:xfrm>
        </p:spPr>
        <p:txBody>
          <a:bodyPr>
            <a:normAutofit/>
          </a:bodyPr>
          <a:lstStyle/>
          <a:p>
            <a:pPr marL="8145" marR="3258" indent="0" algn="just">
              <a:lnSpc>
                <a:spcPct val="118100"/>
              </a:lnSpc>
              <a:spcBef>
                <a:spcPts val="64"/>
              </a:spcBef>
              <a:buNone/>
            </a:pPr>
            <a:r>
              <a:rPr lang="en-US" sz="3463"/>
              <a:t>What should you do when you find a tick on you?</a:t>
            </a:r>
            <a:endParaRPr lang="en-US" sz="2052"/>
          </a:p>
        </p:txBody>
      </p:sp>
      <p:sp>
        <p:nvSpPr>
          <p:cNvPr id="3" name="TextBox 2">
            <a:extLst>
              <a:ext uri="{FF2B5EF4-FFF2-40B4-BE49-F238E27FC236}">
                <a16:creationId xmlns:a16="http://schemas.microsoft.com/office/drawing/2014/main" id="{E97009F1-5074-F71C-EF59-592B86295E4F}"/>
              </a:ext>
            </a:extLst>
          </p:cNvPr>
          <p:cNvSpPr txBox="1"/>
          <p:nvPr/>
        </p:nvSpPr>
        <p:spPr>
          <a:xfrm>
            <a:off x="15240" y="6364310"/>
            <a:ext cx="6778254" cy="381258"/>
          </a:xfrm>
          <a:prstGeom prst="rect">
            <a:avLst/>
          </a:prstGeom>
          <a:noFill/>
        </p:spPr>
        <p:txBody>
          <a:bodyPr wrap="square">
            <a:spAutoFit/>
          </a:bodyPr>
          <a:lstStyle/>
          <a:p>
            <a:r>
              <a:rPr lang="en-US" sz="900" dirty="0"/>
              <a:t>Image courtesy of the CDC</a:t>
            </a:r>
          </a:p>
          <a:p>
            <a:endParaRPr lang="en-US" sz="900" dirty="0"/>
          </a:p>
        </p:txBody>
      </p:sp>
      <p:pic>
        <p:nvPicPr>
          <p:cNvPr id="7170" name="Picture 2" descr="Illustration showing how to remove a tick (Ixodes scapularis pictured).">
            <a:extLst>
              <a:ext uri="{FF2B5EF4-FFF2-40B4-BE49-F238E27FC236}">
                <a16:creationId xmlns:a16="http://schemas.microsoft.com/office/drawing/2014/main" id="{832F5E92-C49B-2231-C7D2-3D83FC62608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89086" y="2677436"/>
            <a:ext cx="4813827" cy="3281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1206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 calcmode="lin" valueType="num">
                                      <p:cBhvr>
                                        <p:cTn id="7" dur="1000" fill="hold"/>
                                        <p:tgtEl>
                                          <p:spTgt spid="7170"/>
                                        </p:tgtEl>
                                        <p:attrNameLst>
                                          <p:attrName>ppt_w</p:attrName>
                                        </p:attrNameLst>
                                      </p:cBhvr>
                                      <p:tavLst>
                                        <p:tav tm="0">
                                          <p:val>
                                            <p:fltVal val="0"/>
                                          </p:val>
                                        </p:tav>
                                        <p:tav tm="100000">
                                          <p:val>
                                            <p:strVal val="#ppt_w"/>
                                          </p:val>
                                        </p:tav>
                                      </p:tavLst>
                                    </p:anim>
                                    <p:anim calcmode="lin" valueType="num">
                                      <p:cBhvr>
                                        <p:cTn id="8" dur="1000" fill="hold"/>
                                        <p:tgtEl>
                                          <p:spTgt spid="7170"/>
                                        </p:tgtEl>
                                        <p:attrNameLst>
                                          <p:attrName>ppt_h</p:attrName>
                                        </p:attrNameLst>
                                      </p:cBhvr>
                                      <p:tavLst>
                                        <p:tav tm="0">
                                          <p:val>
                                            <p:fltVal val="0"/>
                                          </p:val>
                                        </p:tav>
                                        <p:tav tm="100000">
                                          <p:val>
                                            <p:strVal val="#ppt_h"/>
                                          </p:val>
                                        </p:tav>
                                      </p:tavLst>
                                    </p:anim>
                                    <p:anim calcmode="lin" valueType="num">
                                      <p:cBhvr>
                                        <p:cTn id="9" dur="1000" fill="hold"/>
                                        <p:tgtEl>
                                          <p:spTgt spid="7170"/>
                                        </p:tgtEl>
                                        <p:attrNameLst>
                                          <p:attrName>style.rotation</p:attrName>
                                        </p:attrNameLst>
                                      </p:cBhvr>
                                      <p:tavLst>
                                        <p:tav tm="0">
                                          <p:val>
                                            <p:fltVal val="90"/>
                                          </p:val>
                                        </p:tav>
                                        <p:tav tm="100000">
                                          <p:val>
                                            <p:fltVal val="0"/>
                                          </p:val>
                                        </p:tav>
                                      </p:tavLst>
                                    </p:anim>
                                    <p:animEffect transition="in" filter="fade">
                                      <p:cBhvr>
                                        <p:cTn id="10" dur="10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968E3-D917-B460-C4D9-09EC1D2D88DC}"/>
              </a:ext>
            </a:extLst>
          </p:cNvPr>
          <p:cNvSpPr>
            <a:spLocks noGrp="1"/>
          </p:cNvSpPr>
          <p:nvPr>
            <p:ph type="ctrTitle"/>
          </p:nvPr>
        </p:nvSpPr>
        <p:spPr>
          <a:xfrm>
            <a:off x="1524043" y="868363"/>
            <a:ext cx="9143916" cy="2387600"/>
          </a:xfrm>
        </p:spPr>
        <p:txBody>
          <a:bodyPr>
            <a:normAutofit/>
          </a:bodyPr>
          <a:lstStyle/>
          <a:p>
            <a:r>
              <a:rPr lang="en-US" sz="8850"/>
              <a:t>Thank you!</a:t>
            </a:r>
          </a:p>
        </p:txBody>
      </p:sp>
      <p:sp>
        <p:nvSpPr>
          <p:cNvPr id="3" name="Subtitle 2">
            <a:extLst>
              <a:ext uri="{FF2B5EF4-FFF2-40B4-BE49-F238E27FC236}">
                <a16:creationId xmlns:a16="http://schemas.microsoft.com/office/drawing/2014/main" id="{E8BF398E-9FDA-6AB6-A51C-05DF7C5A6BD7}"/>
              </a:ext>
            </a:extLst>
          </p:cNvPr>
          <p:cNvSpPr>
            <a:spLocks noGrp="1"/>
          </p:cNvSpPr>
          <p:nvPr>
            <p:ph type="subTitle" idx="1"/>
          </p:nvPr>
        </p:nvSpPr>
        <p:spPr>
          <a:xfrm>
            <a:off x="1538154" y="4178653"/>
            <a:ext cx="9129805" cy="1810984"/>
          </a:xfrm>
        </p:spPr>
        <p:txBody>
          <a:bodyPr vert="horz" lIns="91440" tIns="45720" rIns="91440" bIns="45720" rtlCol="0" anchor="t">
            <a:normAutofit fontScale="85000" lnSpcReduction="20000"/>
          </a:bodyPr>
          <a:lstStyle/>
          <a:p>
            <a:r>
              <a:rPr lang="en-US"/>
              <a:t>Special thanks to: </a:t>
            </a:r>
          </a:p>
          <a:p>
            <a:r>
              <a:rPr lang="en-US">
                <a:latin typeface="Franklin Gothic Book"/>
              </a:rPr>
              <a:t>Centers for Disease Control and Prevention</a:t>
            </a:r>
          </a:p>
          <a:p>
            <a:r>
              <a:rPr lang="en-US">
                <a:latin typeface="Franklin Gothic Book"/>
              </a:rPr>
              <a:t>Maine Center for Disease Control and Prevention</a:t>
            </a:r>
          </a:p>
          <a:p>
            <a:r>
              <a:rPr lang="en-US"/>
              <a:t>Minnesota Department of Health</a:t>
            </a:r>
          </a:p>
          <a:p>
            <a:r>
              <a:rPr lang="en-US"/>
              <a:t>New York State Department of Health</a:t>
            </a:r>
          </a:p>
          <a:p>
            <a:endParaRPr lang="en-US"/>
          </a:p>
        </p:txBody>
      </p:sp>
    </p:spTree>
    <p:extLst>
      <p:ext uri="{BB962C8B-B14F-4D97-AF65-F5344CB8AC3E}">
        <p14:creationId xmlns:p14="http://schemas.microsoft.com/office/powerpoint/2010/main" val="26998018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FD21B25-64CE-4517-901A-44A8033B3F10}"/>
              </a:ext>
            </a:extLst>
          </p:cNvPr>
          <p:cNvSpPr>
            <a:spLocks noGrp="1"/>
          </p:cNvSpPr>
          <p:nvPr>
            <p:ph type="title"/>
          </p:nvPr>
        </p:nvSpPr>
        <p:spPr/>
        <p:txBody>
          <a:bodyPr/>
          <a:lstStyle/>
          <a:p>
            <a:r>
              <a:rPr lang="en-US"/>
              <a:t>What are ticks?</a:t>
            </a:r>
          </a:p>
        </p:txBody>
      </p:sp>
      <p:sp>
        <p:nvSpPr>
          <p:cNvPr id="11" name="Content Placeholder 10">
            <a:extLst>
              <a:ext uri="{FF2B5EF4-FFF2-40B4-BE49-F238E27FC236}">
                <a16:creationId xmlns:a16="http://schemas.microsoft.com/office/drawing/2014/main" id="{469C9645-7C67-45B7-B139-FAF54D0324AE}"/>
              </a:ext>
            </a:extLst>
          </p:cNvPr>
          <p:cNvSpPr>
            <a:spLocks noGrp="1"/>
          </p:cNvSpPr>
          <p:nvPr>
            <p:ph idx="1"/>
          </p:nvPr>
        </p:nvSpPr>
        <p:spPr>
          <a:xfrm>
            <a:off x="833406" y="1426400"/>
            <a:ext cx="10437903" cy="1703621"/>
          </a:xfrm>
        </p:spPr>
        <p:txBody>
          <a:bodyPr vert="horz" lIns="91440" tIns="45720" rIns="91440" bIns="45720" rtlCol="0" anchor="t">
            <a:normAutofit/>
          </a:bodyPr>
          <a:lstStyle/>
          <a:p>
            <a:pPr marL="191135" marR="3175" indent="-182880" algn="just">
              <a:lnSpc>
                <a:spcPct val="118100"/>
              </a:lnSpc>
              <a:spcBef>
                <a:spcPts val="64"/>
              </a:spcBef>
            </a:pPr>
            <a:r>
              <a:rPr lang="en-US" sz="2400" b="1" spc="-3" dirty="0">
                <a:latin typeface="Franklin Gothic Book"/>
              </a:rPr>
              <a:t>Ticks</a:t>
            </a:r>
            <a:r>
              <a:rPr lang="en-US" sz="2400" spc="-3" dirty="0">
                <a:latin typeface="Franklin Gothic Book"/>
              </a:rPr>
              <a:t> are small bugs. They have eight legs as adults.</a:t>
            </a:r>
            <a:endParaRPr lang="en-US" dirty="0"/>
          </a:p>
          <a:p>
            <a:pPr marL="191396" marR="3258" indent="-183251" algn="just">
              <a:lnSpc>
                <a:spcPct val="118100"/>
              </a:lnSpc>
              <a:spcBef>
                <a:spcPts val="64"/>
              </a:spcBef>
            </a:pPr>
            <a:r>
              <a:rPr lang="en-US" sz="2400" spc="-3" dirty="0"/>
              <a:t>What other bugs have eight legs? </a:t>
            </a:r>
          </a:p>
          <a:p>
            <a:pPr marL="191396" marR="3258" indent="-183251" algn="just">
              <a:lnSpc>
                <a:spcPct val="118100"/>
              </a:lnSpc>
              <a:spcBef>
                <a:spcPts val="64"/>
              </a:spcBef>
            </a:pPr>
            <a:r>
              <a:rPr lang="en-US" sz="2400" spc="-3" dirty="0"/>
              <a:t>Today we are going to focus on the </a:t>
            </a:r>
            <a:r>
              <a:rPr lang="en-US" sz="2400" b="1" spc="-3" dirty="0"/>
              <a:t>blacklegged tick.</a:t>
            </a:r>
            <a:endParaRPr lang="en-US" sz="2400" spc="-3" dirty="0"/>
          </a:p>
          <a:p>
            <a:endParaRPr lang="en-US" sz="2000" dirty="0"/>
          </a:p>
        </p:txBody>
      </p:sp>
      <p:sp>
        <p:nvSpPr>
          <p:cNvPr id="15" name="TextBox 14">
            <a:extLst>
              <a:ext uri="{FF2B5EF4-FFF2-40B4-BE49-F238E27FC236}">
                <a16:creationId xmlns:a16="http://schemas.microsoft.com/office/drawing/2014/main" id="{3633A3A3-1EBA-4132-B4D2-728DA0255D88}"/>
              </a:ext>
            </a:extLst>
          </p:cNvPr>
          <p:cNvSpPr txBox="1"/>
          <p:nvPr/>
        </p:nvSpPr>
        <p:spPr>
          <a:xfrm>
            <a:off x="4496015" y="5288847"/>
            <a:ext cx="3290789" cy="1107996"/>
          </a:xfrm>
          <a:prstGeom prst="rect">
            <a:avLst/>
          </a:prstGeom>
          <a:noFill/>
        </p:spPr>
        <p:txBody>
          <a:bodyPr wrap="square" rtlCol="0">
            <a:spAutoFit/>
          </a:bodyPr>
          <a:lstStyle/>
          <a:p>
            <a:pPr algn="ctr"/>
            <a:r>
              <a:rPr lang="en-US" sz="2400" b="1" dirty="0">
                <a:latin typeface="Franklin Gothic Book" panose="020B0503020102020204" pitchFamily="34" charset="0"/>
              </a:rPr>
              <a:t>American dog tick</a:t>
            </a:r>
          </a:p>
          <a:p>
            <a:pPr algn="ctr"/>
            <a:r>
              <a:rPr lang="en-US" i="1" dirty="0">
                <a:latin typeface="Franklin Gothic Book" panose="020B0503020102020204" pitchFamily="34" charset="0"/>
              </a:rPr>
              <a:t>Dermacentor variabilis</a:t>
            </a:r>
          </a:p>
          <a:p>
            <a:pPr algn="ctr"/>
            <a:endParaRPr lang="en-US" sz="2400" b="1" dirty="0">
              <a:latin typeface="Franklin Gothic Book" panose="020B0503020102020204" pitchFamily="34" charset="0"/>
            </a:endParaRPr>
          </a:p>
        </p:txBody>
      </p:sp>
      <p:sp>
        <p:nvSpPr>
          <p:cNvPr id="16" name="TextBox 15">
            <a:extLst>
              <a:ext uri="{FF2B5EF4-FFF2-40B4-BE49-F238E27FC236}">
                <a16:creationId xmlns:a16="http://schemas.microsoft.com/office/drawing/2014/main" id="{37B2F991-9461-49EB-A313-0C57B836225E}"/>
              </a:ext>
            </a:extLst>
          </p:cNvPr>
          <p:cNvSpPr txBox="1"/>
          <p:nvPr/>
        </p:nvSpPr>
        <p:spPr>
          <a:xfrm>
            <a:off x="8393795" y="5288847"/>
            <a:ext cx="3290789" cy="1138773"/>
          </a:xfrm>
          <a:prstGeom prst="rect">
            <a:avLst/>
          </a:prstGeom>
          <a:noFill/>
        </p:spPr>
        <p:txBody>
          <a:bodyPr wrap="square" rtlCol="0">
            <a:spAutoFit/>
          </a:bodyPr>
          <a:lstStyle/>
          <a:p>
            <a:pPr algn="ctr"/>
            <a:r>
              <a:rPr lang="en-US" sz="2400" b="1" dirty="0">
                <a:latin typeface="Franklin Gothic Book" panose="020B0503020102020204" pitchFamily="34" charset="0"/>
              </a:rPr>
              <a:t>Lone star tick</a:t>
            </a:r>
          </a:p>
          <a:p>
            <a:pPr algn="ctr"/>
            <a:r>
              <a:rPr lang="en-US" i="1" dirty="0" err="1">
                <a:latin typeface="Franklin Gothic Book" panose="020B0503020102020204" pitchFamily="34" charset="0"/>
              </a:rPr>
              <a:t>Amblyomma</a:t>
            </a:r>
            <a:r>
              <a:rPr lang="en-US" i="1" dirty="0">
                <a:latin typeface="Franklin Gothic Book" panose="020B0503020102020204" pitchFamily="34" charset="0"/>
              </a:rPr>
              <a:t> </a:t>
            </a:r>
            <a:r>
              <a:rPr lang="en-US" i="1" dirty="0" err="1">
                <a:latin typeface="Franklin Gothic Book" panose="020B0503020102020204" pitchFamily="34" charset="0"/>
              </a:rPr>
              <a:t>americanum</a:t>
            </a:r>
            <a:endParaRPr lang="en-US" b="1" dirty="0">
              <a:latin typeface="Franklin Gothic Book" panose="020B0503020102020204" pitchFamily="34" charset="0"/>
            </a:endParaRPr>
          </a:p>
          <a:p>
            <a:pPr algn="ctr"/>
            <a:endParaRPr lang="en-US" sz="2400" b="1" dirty="0">
              <a:latin typeface="Franklin Gothic Book" panose="020B0503020102020204" pitchFamily="34" charset="0"/>
            </a:endParaRPr>
          </a:p>
        </p:txBody>
      </p:sp>
      <p:sp>
        <p:nvSpPr>
          <p:cNvPr id="18" name="TextBox 17">
            <a:extLst>
              <a:ext uri="{FF2B5EF4-FFF2-40B4-BE49-F238E27FC236}">
                <a16:creationId xmlns:a16="http://schemas.microsoft.com/office/drawing/2014/main" id="{7CF1BFE1-8876-4AAB-8B6F-6D6BBED02F84}"/>
              </a:ext>
            </a:extLst>
          </p:cNvPr>
          <p:cNvSpPr txBox="1"/>
          <p:nvPr/>
        </p:nvSpPr>
        <p:spPr>
          <a:xfrm>
            <a:off x="610441" y="5313684"/>
            <a:ext cx="3290789" cy="738664"/>
          </a:xfrm>
          <a:prstGeom prst="rect">
            <a:avLst/>
          </a:prstGeom>
          <a:noFill/>
        </p:spPr>
        <p:txBody>
          <a:bodyPr wrap="square" rtlCol="0">
            <a:spAutoFit/>
          </a:bodyPr>
          <a:lstStyle/>
          <a:p>
            <a:pPr algn="ctr"/>
            <a:r>
              <a:rPr lang="en-US" sz="2400" b="1" dirty="0">
                <a:latin typeface="Franklin Gothic Book" panose="020B0503020102020204" pitchFamily="34" charset="0"/>
              </a:rPr>
              <a:t>Blacklegged tick</a:t>
            </a:r>
          </a:p>
          <a:p>
            <a:pPr algn="ctr"/>
            <a:r>
              <a:rPr lang="en-US" i="1" dirty="0">
                <a:latin typeface="Franklin Gothic Book" panose="020B0503020102020204" pitchFamily="34" charset="0"/>
              </a:rPr>
              <a:t>Ixodes scapularis</a:t>
            </a:r>
          </a:p>
        </p:txBody>
      </p:sp>
      <p:pic>
        <p:nvPicPr>
          <p:cNvPr id="19" name="Picture 18">
            <a:extLst>
              <a:ext uri="{FF2B5EF4-FFF2-40B4-BE49-F238E27FC236}">
                <a16:creationId xmlns:a16="http://schemas.microsoft.com/office/drawing/2014/main" id="{14FCFD0A-7915-4EF5-9B10-5BB16501FA74}"/>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50920" y="3093744"/>
            <a:ext cx="3407032" cy="2195103"/>
          </a:xfrm>
          <a:prstGeom prst="rect">
            <a:avLst/>
          </a:prstGeom>
        </p:spPr>
      </p:pic>
      <p:pic>
        <p:nvPicPr>
          <p:cNvPr id="20" name="Picture 19">
            <a:extLst>
              <a:ext uri="{FF2B5EF4-FFF2-40B4-BE49-F238E27FC236}">
                <a16:creationId xmlns:a16="http://schemas.microsoft.com/office/drawing/2014/main" id="{7C0B83E2-F93E-4F84-A87E-3BC1F1540C98}"/>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4617219" y="3083119"/>
            <a:ext cx="3243931" cy="2205873"/>
          </a:xfrm>
          <a:prstGeom prst="rect">
            <a:avLst/>
          </a:prstGeom>
        </p:spPr>
      </p:pic>
      <p:pic>
        <p:nvPicPr>
          <p:cNvPr id="21" name="Picture 20">
            <a:extLst>
              <a:ext uri="{FF2B5EF4-FFF2-40B4-BE49-F238E27FC236}">
                <a16:creationId xmlns:a16="http://schemas.microsoft.com/office/drawing/2014/main" id="{9F617AFF-FBF5-4CD8-942B-F774A1D09B72}"/>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420417" y="3093744"/>
            <a:ext cx="3181308" cy="2195103"/>
          </a:xfrm>
          <a:prstGeom prst="rect">
            <a:avLst/>
          </a:prstGeom>
        </p:spPr>
      </p:pic>
      <p:sp>
        <p:nvSpPr>
          <p:cNvPr id="3" name="Oval 2">
            <a:extLst>
              <a:ext uri="{FF2B5EF4-FFF2-40B4-BE49-F238E27FC236}">
                <a16:creationId xmlns:a16="http://schemas.microsoft.com/office/drawing/2014/main" id="{46A7BF6F-3BFE-B2B5-1A24-1E568C05264B}"/>
              </a:ext>
            </a:extLst>
          </p:cNvPr>
          <p:cNvSpPr/>
          <p:nvPr/>
        </p:nvSpPr>
        <p:spPr>
          <a:xfrm>
            <a:off x="414454" y="2718537"/>
            <a:ext cx="3643498" cy="3394748"/>
          </a:xfrm>
          <a:custGeom>
            <a:avLst/>
            <a:gdLst>
              <a:gd name="connsiteX0" fmla="*/ 0 w 3643498"/>
              <a:gd name="connsiteY0" fmla="*/ 1697374 h 3394748"/>
              <a:gd name="connsiteX1" fmla="*/ 1821749 w 3643498"/>
              <a:gd name="connsiteY1" fmla="*/ 0 h 3394748"/>
              <a:gd name="connsiteX2" fmla="*/ 3643498 w 3643498"/>
              <a:gd name="connsiteY2" fmla="*/ 1697374 h 3394748"/>
              <a:gd name="connsiteX3" fmla="*/ 1821749 w 3643498"/>
              <a:gd name="connsiteY3" fmla="*/ 3394748 h 3394748"/>
              <a:gd name="connsiteX4" fmla="*/ 0 w 3643498"/>
              <a:gd name="connsiteY4" fmla="*/ 1697374 h 3394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3498" h="3394748" extrusionOk="0">
                <a:moveTo>
                  <a:pt x="0" y="1697374"/>
                </a:moveTo>
                <a:cubicBezTo>
                  <a:pt x="-8365" y="810565"/>
                  <a:pt x="818307" y="118745"/>
                  <a:pt x="1821749" y="0"/>
                </a:cubicBezTo>
                <a:cubicBezTo>
                  <a:pt x="2888866" y="-32306"/>
                  <a:pt x="3741372" y="712098"/>
                  <a:pt x="3643498" y="1697374"/>
                </a:cubicBezTo>
                <a:cubicBezTo>
                  <a:pt x="3740445" y="2612983"/>
                  <a:pt x="2825559" y="3447417"/>
                  <a:pt x="1821749" y="3394748"/>
                </a:cubicBezTo>
                <a:cubicBezTo>
                  <a:pt x="910093" y="3544402"/>
                  <a:pt x="-87316" y="2544642"/>
                  <a:pt x="0" y="1697374"/>
                </a:cubicBezTo>
                <a:close/>
              </a:path>
            </a:pathLst>
          </a:custGeom>
          <a:noFill/>
          <a:ln w="76200">
            <a:solidFill>
              <a:schemeClr val="accent6"/>
            </a:solidFill>
            <a:extLst>
              <a:ext uri="{C807C97D-BFC1-408E-A445-0C87EB9F89A2}">
                <ask:lineSketchStyleProps xmlns:ask="http://schemas.microsoft.com/office/drawing/2018/sketchyshapes" sd="1634779923">
                  <a:prstGeom prst="ellipse">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4"/>
          </a:p>
        </p:txBody>
      </p:sp>
      <p:sp>
        <p:nvSpPr>
          <p:cNvPr id="7" name="TextBox 6">
            <a:extLst>
              <a:ext uri="{FF2B5EF4-FFF2-40B4-BE49-F238E27FC236}">
                <a16:creationId xmlns:a16="http://schemas.microsoft.com/office/drawing/2014/main" id="{F3F7FE50-03C0-67DE-5C04-B3CB023CDDAE}"/>
              </a:ext>
            </a:extLst>
          </p:cNvPr>
          <p:cNvSpPr txBox="1"/>
          <p:nvPr/>
        </p:nvSpPr>
        <p:spPr>
          <a:xfrm>
            <a:off x="5451932" y="1885198"/>
            <a:ext cx="1833051" cy="487056"/>
          </a:xfrm>
          <a:prstGeom prst="rect">
            <a:avLst/>
          </a:prstGeom>
          <a:noFill/>
        </p:spPr>
        <p:txBody>
          <a:bodyPr wrap="square">
            <a:spAutoFit/>
          </a:bodyPr>
          <a:lstStyle/>
          <a:p>
            <a:r>
              <a:rPr lang="en-US" sz="2565" b="1" spc="-3" dirty="0">
                <a:solidFill>
                  <a:schemeClr val="tx2"/>
                </a:solidFill>
                <a:latin typeface="Franklin Gothic Book" panose="020B0503020102020204" pitchFamily="34" charset="0"/>
                <a:cs typeface="Arial" panose="020B0604020202020204" pitchFamily="34" charset="0"/>
              </a:rPr>
              <a:t>Spiders!</a:t>
            </a:r>
            <a:endParaRPr lang="en-US" sz="2565" b="1" dirty="0">
              <a:latin typeface="Franklin Gothic Book" panose="020B05030201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0B2CE9B-B83B-F9FF-DE8B-96E25B5B94B4}"/>
              </a:ext>
            </a:extLst>
          </p:cNvPr>
          <p:cNvSpPr txBox="1"/>
          <p:nvPr/>
        </p:nvSpPr>
        <p:spPr>
          <a:xfrm>
            <a:off x="0" y="6361354"/>
            <a:ext cx="9686260" cy="369332"/>
          </a:xfrm>
          <a:prstGeom prst="rect">
            <a:avLst/>
          </a:prstGeom>
          <a:noFill/>
        </p:spPr>
        <p:txBody>
          <a:bodyPr wrap="square" rtlCol="0">
            <a:spAutoFit/>
          </a:bodyPr>
          <a:lstStyle/>
          <a:p>
            <a:r>
              <a:rPr lang="en-US" sz="900" dirty="0"/>
              <a:t>Images courtesy of the CDC, James </a:t>
            </a:r>
            <a:r>
              <a:rPr lang="en-US" sz="900" dirty="0" err="1"/>
              <a:t>Gathany</a:t>
            </a:r>
            <a:endParaRPr lang="en-US" sz="900" dirty="0"/>
          </a:p>
          <a:p>
            <a:endParaRPr lang="en-US" sz="900" dirty="0"/>
          </a:p>
        </p:txBody>
      </p:sp>
    </p:spTree>
    <p:extLst>
      <p:ext uri="{BB962C8B-B14F-4D97-AF65-F5344CB8AC3E}">
        <p14:creationId xmlns:p14="http://schemas.microsoft.com/office/powerpoint/2010/main" val="2867487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heel(1)">
                                      <p:cBhvr>
                                        <p:cTn id="1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968E3-D917-B460-C4D9-09EC1D2D88DC}"/>
              </a:ext>
            </a:extLst>
          </p:cNvPr>
          <p:cNvSpPr>
            <a:spLocks noGrp="1"/>
          </p:cNvSpPr>
          <p:nvPr>
            <p:ph type="ctrTitle"/>
          </p:nvPr>
        </p:nvSpPr>
        <p:spPr>
          <a:xfrm>
            <a:off x="1524043" y="868363"/>
            <a:ext cx="9143916" cy="2387600"/>
          </a:xfrm>
        </p:spPr>
        <p:txBody>
          <a:bodyPr>
            <a:normAutofit/>
          </a:bodyPr>
          <a:lstStyle/>
          <a:p>
            <a:r>
              <a:rPr lang="en-US" sz="8850"/>
              <a:t>Questions?</a:t>
            </a:r>
          </a:p>
        </p:txBody>
      </p:sp>
      <p:sp>
        <p:nvSpPr>
          <p:cNvPr id="3" name="Subtitle 2">
            <a:extLst>
              <a:ext uri="{FF2B5EF4-FFF2-40B4-BE49-F238E27FC236}">
                <a16:creationId xmlns:a16="http://schemas.microsoft.com/office/drawing/2014/main" id="{E8BF398E-9FDA-6AB6-A51C-05DF7C5A6BD7}"/>
              </a:ext>
            </a:extLst>
          </p:cNvPr>
          <p:cNvSpPr>
            <a:spLocks noGrp="1"/>
          </p:cNvSpPr>
          <p:nvPr>
            <p:ph type="subTitle" idx="1"/>
          </p:nvPr>
        </p:nvSpPr>
        <p:spPr>
          <a:xfrm>
            <a:off x="1524043" y="3794920"/>
            <a:ext cx="9143916" cy="1655762"/>
          </a:xfrm>
        </p:spPr>
        <p:txBody>
          <a:bodyPr>
            <a:normAutofit lnSpcReduction="10000"/>
          </a:bodyPr>
          <a:lstStyle/>
          <a:p>
            <a:r>
              <a:rPr lang="en-US" dirty="0"/>
              <a:t>For more information, visit </a:t>
            </a:r>
            <a:r>
              <a:rPr lang="en-US" dirty="0">
                <a:hlinkClick r:id="rId3"/>
              </a:rPr>
              <a:t>health.nyc.gov/ticks</a:t>
            </a:r>
            <a:r>
              <a:rPr lang="en-US" dirty="0"/>
              <a:t>.</a:t>
            </a:r>
          </a:p>
          <a:p>
            <a:endParaRPr lang="en-US" dirty="0"/>
          </a:p>
          <a:p>
            <a:r>
              <a:rPr lang="en-US" dirty="0"/>
              <a:t>Zoonotic &amp; Vector-borne Disease Unit</a:t>
            </a:r>
          </a:p>
          <a:p>
            <a:r>
              <a:rPr lang="en-US" dirty="0">
                <a:hlinkClick r:id="rId4"/>
              </a:rPr>
              <a:t>ZIVDU@health.nyc.gov</a:t>
            </a:r>
            <a:endParaRPr lang="en-US" dirty="0"/>
          </a:p>
          <a:p>
            <a:endParaRPr lang="en-US" dirty="0"/>
          </a:p>
        </p:txBody>
      </p:sp>
    </p:spTree>
    <p:extLst>
      <p:ext uri="{BB962C8B-B14F-4D97-AF65-F5344CB8AC3E}">
        <p14:creationId xmlns:p14="http://schemas.microsoft.com/office/powerpoint/2010/main" val="12181603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562AA41-9017-67F8-1B5D-E6BBD56DEA9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
          <a:stretch/>
        </p:blipFill>
        <p:spPr bwMode="auto">
          <a:xfrm>
            <a:off x="3562276" y="1441312"/>
            <a:ext cx="4870597" cy="4406241"/>
          </a:xfrm>
          <a:prstGeom prst="rect">
            <a:avLst/>
          </a:prstGeom>
          <a:noFill/>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EFD21B25-64CE-4517-901A-44A8033B3F10}"/>
              </a:ext>
            </a:extLst>
          </p:cNvPr>
          <p:cNvSpPr>
            <a:spLocks noGrp="1"/>
          </p:cNvSpPr>
          <p:nvPr>
            <p:ph type="title"/>
          </p:nvPr>
        </p:nvSpPr>
        <p:spPr>
          <a:xfrm>
            <a:off x="2977327" y="352327"/>
            <a:ext cx="10515503" cy="1325563"/>
          </a:xfrm>
        </p:spPr>
        <p:txBody>
          <a:bodyPr/>
          <a:lstStyle/>
          <a:p>
            <a:r>
              <a:rPr lang="en-US"/>
              <a:t>What do ticks look like?</a:t>
            </a:r>
          </a:p>
        </p:txBody>
      </p:sp>
      <p:sp>
        <p:nvSpPr>
          <p:cNvPr id="7" name="Text Placeholder 6">
            <a:extLst>
              <a:ext uri="{FF2B5EF4-FFF2-40B4-BE49-F238E27FC236}">
                <a16:creationId xmlns:a16="http://schemas.microsoft.com/office/drawing/2014/main" id="{0E3FE7EF-A4BB-4CB2-A889-A90FE95E970F}"/>
              </a:ext>
            </a:extLst>
          </p:cNvPr>
          <p:cNvSpPr>
            <a:spLocks noGrp="1"/>
          </p:cNvSpPr>
          <p:nvPr>
            <p:ph type="body" idx="1"/>
          </p:nvPr>
        </p:nvSpPr>
        <p:spPr>
          <a:xfrm>
            <a:off x="927100" y="4482642"/>
            <a:ext cx="2325890" cy="1360613"/>
          </a:xfrm>
          <a:noFill/>
          <a:ln w="19050">
            <a:solidFill>
              <a:schemeClr val="tx1"/>
            </a:solidFill>
          </a:ln>
        </p:spPr>
        <p:txBody>
          <a:bodyPr>
            <a:noAutofit/>
          </a:bodyPr>
          <a:lstStyle/>
          <a:p>
            <a:pPr marL="366395" indent="-366395">
              <a:buFont typeface="Arial" panose="020B0604020202020204" pitchFamily="34" charset="0"/>
              <a:buChar char="•"/>
            </a:pPr>
            <a:r>
              <a:rPr lang="en-US" dirty="0">
                <a:latin typeface="Franklin Gothic Book"/>
              </a:rPr>
              <a:t>Eight legs </a:t>
            </a:r>
          </a:p>
          <a:p>
            <a:pPr marL="366395" indent="-366395">
              <a:buFont typeface="Arial" panose="020B0604020202020204" pitchFamily="34" charset="0"/>
              <a:buChar char="•"/>
            </a:pPr>
            <a:r>
              <a:rPr lang="en-US" dirty="0">
                <a:solidFill>
                  <a:schemeClr val="tx2"/>
                </a:solidFill>
              </a:rPr>
              <a:t>No antennae</a:t>
            </a:r>
          </a:p>
          <a:p>
            <a:pPr marL="366503" indent="-366503">
              <a:buFont typeface="Arial" panose="020B0604020202020204" pitchFamily="34" charset="0"/>
              <a:buChar char="•"/>
            </a:pPr>
            <a:r>
              <a:rPr lang="en-US" dirty="0">
                <a:solidFill>
                  <a:schemeClr val="tx2"/>
                </a:solidFill>
              </a:rPr>
              <a:t>No wings</a:t>
            </a:r>
          </a:p>
        </p:txBody>
      </p:sp>
      <p:sp>
        <p:nvSpPr>
          <p:cNvPr id="12" name="TextBox 11">
            <a:extLst>
              <a:ext uri="{FF2B5EF4-FFF2-40B4-BE49-F238E27FC236}">
                <a16:creationId xmlns:a16="http://schemas.microsoft.com/office/drawing/2014/main" id="{259E9919-18D3-4787-9E2F-419130713156}"/>
              </a:ext>
            </a:extLst>
          </p:cNvPr>
          <p:cNvSpPr txBox="1"/>
          <p:nvPr/>
        </p:nvSpPr>
        <p:spPr>
          <a:xfrm>
            <a:off x="8742159" y="4771325"/>
            <a:ext cx="1028385" cy="461665"/>
          </a:xfrm>
          <a:prstGeom prst="rect">
            <a:avLst/>
          </a:prstGeom>
          <a:noFill/>
        </p:spPr>
        <p:txBody>
          <a:bodyPr wrap="square">
            <a:spAutoFit/>
          </a:bodyPr>
          <a:lstStyle/>
          <a:p>
            <a:r>
              <a:rPr lang="en-US" sz="2400" b="1">
                <a:solidFill>
                  <a:schemeClr val="tx2"/>
                </a:solidFill>
                <a:latin typeface="Franklin Gothic Book" panose="020B0503020102020204" pitchFamily="34" charset="0"/>
              </a:rPr>
              <a:t>Legs</a:t>
            </a:r>
          </a:p>
        </p:txBody>
      </p:sp>
      <p:sp>
        <p:nvSpPr>
          <p:cNvPr id="13" name="TextBox 12">
            <a:extLst>
              <a:ext uri="{FF2B5EF4-FFF2-40B4-BE49-F238E27FC236}">
                <a16:creationId xmlns:a16="http://schemas.microsoft.com/office/drawing/2014/main" id="{6A512684-FA07-43FA-A746-CFB491D321E8}"/>
              </a:ext>
            </a:extLst>
          </p:cNvPr>
          <p:cNvSpPr txBox="1"/>
          <p:nvPr/>
        </p:nvSpPr>
        <p:spPr>
          <a:xfrm>
            <a:off x="1974681" y="2156422"/>
            <a:ext cx="1368342" cy="830997"/>
          </a:xfrm>
          <a:prstGeom prst="rect">
            <a:avLst/>
          </a:prstGeom>
          <a:noFill/>
        </p:spPr>
        <p:txBody>
          <a:bodyPr wrap="square">
            <a:spAutoFit/>
          </a:bodyPr>
          <a:lstStyle/>
          <a:p>
            <a:r>
              <a:rPr lang="en-US" sz="2400" b="1">
                <a:solidFill>
                  <a:schemeClr val="tx2"/>
                </a:solidFill>
                <a:latin typeface="Franklin Gothic Book" panose="020B0503020102020204" pitchFamily="34" charset="0"/>
              </a:rPr>
              <a:t>Scutum (shield)</a:t>
            </a:r>
          </a:p>
        </p:txBody>
      </p:sp>
      <p:sp>
        <p:nvSpPr>
          <p:cNvPr id="14" name="TextBox 13">
            <a:extLst>
              <a:ext uri="{FF2B5EF4-FFF2-40B4-BE49-F238E27FC236}">
                <a16:creationId xmlns:a16="http://schemas.microsoft.com/office/drawing/2014/main" id="{9DE561E7-1AB1-490E-9C35-E650788748E3}"/>
              </a:ext>
            </a:extLst>
          </p:cNvPr>
          <p:cNvSpPr txBox="1"/>
          <p:nvPr/>
        </p:nvSpPr>
        <p:spPr>
          <a:xfrm>
            <a:off x="1578404" y="3504198"/>
            <a:ext cx="1764619" cy="461665"/>
          </a:xfrm>
          <a:prstGeom prst="rect">
            <a:avLst/>
          </a:prstGeom>
          <a:noFill/>
        </p:spPr>
        <p:txBody>
          <a:bodyPr wrap="square">
            <a:spAutoFit/>
          </a:bodyPr>
          <a:lstStyle/>
          <a:p>
            <a:r>
              <a:rPr lang="en-US" sz="2400" b="1">
                <a:solidFill>
                  <a:schemeClr val="tx2"/>
                </a:solidFill>
                <a:latin typeface="Franklin Gothic Book" panose="020B0503020102020204" pitchFamily="34" charset="0"/>
              </a:rPr>
              <a:t>Abdomen</a:t>
            </a:r>
          </a:p>
        </p:txBody>
      </p:sp>
      <p:sp>
        <p:nvSpPr>
          <p:cNvPr id="15" name="TextBox 14">
            <a:extLst>
              <a:ext uri="{FF2B5EF4-FFF2-40B4-BE49-F238E27FC236}">
                <a16:creationId xmlns:a16="http://schemas.microsoft.com/office/drawing/2014/main" id="{E45BD034-E89D-4792-9A81-77B99CB446B8}"/>
              </a:ext>
            </a:extLst>
          </p:cNvPr>
          <p:cNvSpPr txBox="1"/>
          <p:nvPr/>
        </p:nvSpPr>
        <p:spPr>
          <a:xfrm>
            <a:off x="8910338" y="2041457"/>
            <a:ext cx="1368342" cy="461665"/>
          </a:xfrm>
          <a:prstGeom prst="rect">
            <a:avLst/>
          </a:prstGeom>
          <a:noFill/>
        </p:spPr>
        <p:txBody>
          <a:bodyPr wrap="square">
            <a:spAutoFit/>
          </a:bodyPr>
          <a:lstStyle/>
          <a:p>
            <a:r>
              <a:rPr lang="en-US" sz="2400" b="1">
                <a:solidFill>
                  <a:schemeClr val="tx2"/>
                </a:solidFill>
                <a:latin typeface="Franklin Gothic Book" panose="020B0503020102020204" pitchFamily="34" charset="0"/>
              </a:rPr>
              <a:t>Mouth</a:t>
            </a:r>
          </a:p>
        </p:txBody>
      </p:sp>
      <p:cxnSp>
        <p:nvCxnSpPr>
          <p:cNvPr id="16" name="Straight Arrow Connector 15">
            <a:extLst>
              <a:ext uri="{FF2B5EF4-FFF2-40B4-BE49-F238E27FC236}">
                <a16:creationId xmlns:a16="http://schemas.microsoft.com/office/drawing/2014/main" id="{D411309B-FB9F-4DE4-804D-C1179C4DD47D}"/>
              </a:ext>
            </a:extLst>
          </p:cNvPr>
          <p:cNvCxnSpPr>
            <a:cxnSpLocks/>
            <a:stCxn id="15" idx="1"/>
          </p:cNvCxnSpPr>
          <p:nvPr/>
        </p:nvCxnSpPr>
        <p:spPr>
          <a:xfrm flipH="1">
            <a:off x="7331423" y="2272290"/>
            <a:ext cx="1578915" cy="469489"/>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9F4D8CB1-0A78-4043-9F0D-A1F06F225191}"/>
              </a:ext>
            </a:extLst>
          </p:cNvPr>
          <p:cNvCxnSpPr>
            <a:cxnSpLocks/>
          </p:cNvCxnSpPr>
          <p:nvPr/>
        </p:nvCxnSpPr>
        <p:spPr>
          <a:xfrm>
            <a:off x="3222969" y="2503122"/>
            <a:ext cx="2577756" cy="925878"/>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37" name="Straight Arrow Connector 36">
            <a:extLst>
              <a:ext uri="{FF2B5EF4-FFF2-40B4-BE49-F238E27FC236}">
                <a16:creationId xmlns:a16="http://schemas.microsoft.com/office/drawing/2014/main" id="{EB857909-F632-4F76-BBB6-8C1F5D3B175B}"/>
              </a:ext>
            </a:extLst>
          </p:cNvPr>
          <p:cNvCxnSpPr>
            <a:cxnSpLocks/>
          </p:cNvCxnSpPr>
          <p:nvPr/>
        </p:nvCxnSpPr>
        <p:spPr>
          <a:xfrm flipV="1">
            <a:off x="3024059" y="3504198"/>
            <a:ext cx="2061581" cy="28683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34C2009E-4F52-46A3-BEED-5FFAD9CB095D}"/>
              </a:ext>
            </a:extLst>
          </p:cNvPr>
          <p:cNvCxnSpPr>
            <a:cxnSpLocks/>
            <a:stCxn id="12" idx="1"/>
          </p:cNvCxnSpPr>
          <p:nvPr/>
        </p:nvCxnSpPr>
        <p:spPr>
          <a:xfrm flipH="1" flipV="1">
            <a:off x="8032332" y="3377245"/>
            <a:ext cx="709827" cy="1624913"/>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a16="http://schemas.microsoft.com/office/drawing/2014/main" id="{66994CEC-6596-48E4-932D-685284A7A48B}"/>
              </a:ext>
            </a:extLst>
          </p:cNvPr>
          <p:cNvCxnSpPr>
            <a:cxnSpLocks/>
            <a:stCxn id="12" idx="1"/>
          </p:cNvCxnSpPr>
          <p:nvPr/>
        </p:nvCxnSpPr>
        <p:spPr>
          <a:xfrm flipH="1" flipV="1">
            <a:off x="7331423" y="4079752"/>
            <a:ext cx="1410736" cy="922406"/>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46" name="Straight Arrow Connector 45">
            <a:extLst>
              <a:ext uri="{FF2B5EF4-FFF2-40B4-BE49-F238E27FC236}">
                <a16:creationId xmlns:a16="http://schemas.microsoft.com/office/drawing/2014/main" id="{A2EC834E-553D-48AB-BDF5-C9B0AD0DC8D8}"/>
              </a:ext>
            </a:extLst>
          </p:cNvPr>
          <p:cNvCxnSpPr>
            <a:cxnSpLocks/>
            <a:stCxn id="12" idx="1"/>
          </p:cNvCxnSpPr>
          <p:nvPr/>
        </p:nvCxnSpPr>
        <p:spPr>
          <a:xfrm flipH="1" flipV="1">
            <a:off x="6729171" y="4830040"/>
            <a:ext cx="2012988" cy="172118"/>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cxnSp>
        <p:nvCxnSpPr>
          <p:cNvPr id="49" name="Straight Arrow Connector 48">
            <a:extLst>
              <a:ext uri="{FF2B5EF4-FFF2-40B4-BE49-F238E27FC236}">
                <a16:creationId xmlns:a16="http://schemas.microsoft.com/office/drawing/2014/main" id="{47FB2CC2-3DAF-4438-A957-C986D6390150}"/>
              </a:ext>
            </a:extLst>
          </p:cNvPr>
          <p:cNvCxnSpPr>
            <a:cxnSpLocks/>
            <a:stCxn id="12" idx="1"/>
          </p:cNvCxnSpPr>
          <p:nvPr/>
        </p:nvCxnSpPr>
        <p:spPr>
          <a:xfrm flipH="1">
            <a:off x="6099160" y="5002158"/>
            <a:ext cx="2642999" cy="414530"/>
          </a:xfrm>
          <a:prstGeom prst="straightConnector1">
            <a:avLst/>
          </a:prstGeom>
          <a:ln w="76200">
            <a:tailEnd type="triangle"/>
          </a:ln>
        </p:spPr>
        <p:style>
          <a:lnRef idx="1">
            <a:schemeClr val="dk1"/>
          </a:lnRef>
          <a:fillRef idx="0">
            <a:schemeClr val="dk1"/>
          </a:fillRef>
          <a:effectRef idx="0">
            <a:schemeClr val="dk1"/>
          </a:effectRef>
          <a:fontRef idx="minor">
            <a:schemeClr val="tx1"/>
          </a:fontRef>
        </p:style>
      </p:cxnSp>
      <p:sp>
        <p:nvSpPr>
          <p:cNvPr id="28" name="TextBox 27">
            <a:extLst>
              <a:ext uri="{FF2B5EF4-FFF2-40B4-BE49-F238E27FC236}">
                <a16:creationId xmlns:a16="http://schemas.microsoft.com/office/drawing/2014/main" id="{1BBF2532-D54B-24E6-C0D4-98C75564FA41}"/>
              </a:ext>
            </a:extLst>
          </p:cNvPr>
          <p:cNvSpPr txBox="1"/>
          <p:nvPr/>
        </p:nvSpPr>
        <p:spPr>
          <a:xfrm>
            <a:off x="0" y="6370589"/>
            <a:ext cx="6778254" cy="381258"/>
          </a:xfrm>
          <a:prstGeom prst="rect">
            <a:avLst/>
          </a:prstGeom>
          <a:noFill/>
        </p:spPr>
        <p:txBody>
          <a:bodyPr wrap="square">
            <a:spAutoFit/>
          </a:bodyPr>
          <a:lstStyle/>
          <a:p>
            <a:r>
              <a:rPr lang="en-US" sz="900" dirty="0"/>
              <a:t>Image courtesy of the CDC, James </a:t>
            </a:r>
            <a:r>
              <a:rPr lang="en-US" sz="900" dirty="0" err="1"/>
              <a:t>Gathany</a:t>
            </a:r>
            <a:endParaRPr lang="en-US" sz="900" dirty="0"/>
          </a:p>
          <a:p>
            <a:endParaRPr lang="en-US" sz="900" dirty="0"/>
          </a:p>
        </p:txBody>
      </p:sp>
    </p:spTree>
    <p:extLst>
      <p:ext uri="{BB962C8B-B14F-4D97-AF65-F5344CB8AC3E}">
        <p14:creationId xmlns:p14="http://schemas.microsoft.com/office/powerpoint/2010/main" val="92403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 calcmode="lin" valueType="num">
                                      <p:cBhvr additive="base">
                                        <p:cTn id="7" dur="500" fill="hold"/>
                                        <p:tgtEl>
                                          <p:spTgt spid="7">
                                            <p:bg/>
                                          </p:spTgt>
                                        </p:tgtEl>
                                        <p:attrNameLst>
                                          <p:attrName>ppt_x</p:attrName>
                                        </p:attrNameLst>
                                      </p:cBhvr>
                                      <p:tavLst>
                                        <p:tav tm="0">
                                          <p:val>
                                            <p:strVal val="#ppt_x"/>
                                          </p:val>
                                        </p:tav>
                                        <p:tav tm="100000">
                                          <p:val>
                                            <p:strVal val="#ppt_x"/>
                                          </p:val>
                                        </p:tav>
                                      </p:tavLst>
                                    </p:anim>
                                    <p:anim calcmode="lin" valueType="num">
                                      <p:cBhvr additive="base">
                                        <p:cTn id="8" dur="500" fill="hold"/>
                                        <p:tgtEl>
                                          <p:spTgt spid="7">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 calcmode="lin" valueType="num">
                                      <p:cBhvr additive="base">
                                        <p:cTn id="11"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xEl>
                                              <p:pRg st="1" end="1"/>
                                            </p:txEl>
                                          </p:spTgt>
                                        </p:tgtEl>
                                        <p:attrNameLst>
                                          <p:attrName>style.visibility</p:attrName>
                                        </p:attrNameLst>
                                      </p:cBhvr>
                                      <p:to>
                                        <p:strVal val="visible"/>
                                      </p:to>
                                    </p:set>
                                    <p:anim calcmode="lin" valueType="num">
                                      <p:cBhvr additive="base">
                                        <p:cTn id="15"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35DB0-07CA-486E-8E6E-00315FA66AF8}"/>
              </a:ext>
            </a:extLst>
          </p:cNvPr>
          <p:cNvSpPr>
            <a:spLocks noGrp="1"/>
          </p:cNvSpPr>
          <p:nvPr>
            <p:ph type="title"/>
          </p:nvPr>
        </p:nvSpPr>
        <p:spPr>
          <a:xfrm>
            <a:off x="838250" y="345810"/>
            <a:ext cx="5120513" cy="1325563"/>
          </a:xfrm>
        </p:spPr>
        <p:txBody>
          <a:bodyPr>
            <a:normAutofit/>
          </a:bodyPr>
          <a:lstStyle/>
          <a:p>
            <a:r>
              <a:rPr lang="en-US"/>
              <a:t>What do ticks eat?</a:t>
            </a:r>
          </a:p>
        </p:txBody>
      </p:sp>
      <p:sp>
        <p:nvSpPr>
          <p:cNvPr id="3" name="Content Placeholder 2">
            <a:extLst>
              <a:ext uri="{FF2B5EF4-FFF2-40B4-BE49-F238E27FC236}">
                <a16:creationId xmlns:a16="http://schemas.microsoft.com/office/drawing/2014/main" id="{A8E65110-98B6-48E6-9065-30C8CA65210A}"/>
              </a:ext>
            </a:extLst>
          </p:cNvPr>
          <p:cNvSpPr>
            <a:spLocks noGrp="1"/>
          </p:cNvSpPr>
          <p:nvPr>
            <p:ph idx="1"/>
          </p:nvPr>
        </p:nvSpPr>
        <p:spPr>
          <a:xfrm>
            <a:off x="838250" y="1838377"/>
            <a:ext cx="5092147" cy="4351338"/>
          </a:xfrm>
        </p:spPr>
        <p:txBody>
          <a:bodyPr>
            <a:normAutofit/>
          </a:bodyPr>
          <a:lstStyle/>
          <a:p>
            <a:pPr marL="183251" marR="3258" indent="-183251"/>
            <a:r>
              <a:rPr lang="en-US" sz="2400" spc="-3" dirty="0"/>
              <a:t>Ticks bite to eat blood from animals like mice and deer.</a:t>
            </a:r>
          </a:p>
          <a:p>
            <a:pPr marL="183251" marR="3258" indent="-183251"/>
            <a:r>
              <a:rPr lang="en-US" sz="2400" spc="-3" dirty="0"/>
              <a:t>Sometimes ticks will eat blood from people.</a:t>
            </a:r>
          </a:p>
          <a:p>
            <a:pPr marL="183251" marR="3258" indent="-183251"/>
            <a:r>
              <a:rPr lang="en-US" sz="2400" spc="-3" dirty="0"/>
              <a:t>They hold up their front legs in a motion called </a:t>
            </a:r>
            <a:r>
              <a:rPr lang="en-US" sz="2400" b="1" spc="-3" dirty="0"/>
              <a:t>questing</a:t>
            </a:r>
            <a:r>
              <a:rPr lang="en-US" sz="2400" spc="-3" dirty="0"/>
              <a:t> to grab onto fur, skin or clothing. </a:t>
            </a:r>
          </a:p>
          <a:p>
            <a:pPr marL="183251" marR="3258" indent="-183251"/>
            <a:r>
              <a:rPr lang="en-US" sz="2400" spc="-3" dirty="0"/>
              <a:t>When an animal or person passes by, they might grab on. </a:t>
            </a:r>
          </a:p>
          <a:p>
            <a:pPr marL="183251" marR="3258" indent="-183251"/>
            <a:endParaRPr lang="en-US" sz="2400" spc="-3" dirty="0"/>
          </a:p>
        </p:txBody>
      </p:sp>
      <p:pic>
        <p:nvPicPr>
          <p:cNvPr id="6" name="Picture 5">
            <a:extLst>
              <a:ext uri="{FF2B5EF4-FFF2-40B4-BE49-F238E27FC236}">
                <a16:creationId xmlns:a16="http://schemas.microsoft.com/office/drawing/2014/main" id="{375C5F6E-D952-4DB0-B8AC-5DB72196EB9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930397" y="0"/>
            <a:ext cx="3566160" cy="3049448"/>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p:spPr>
      </p:pic>
      <p:pic>
        <p:nvPicPr>
          <p:cNvPr id="7" name="Picture 2">
            <a:extLst>
              <a:ext uri="{FF2B5EF4-FFF2-40B4-BE49-F238E27FC236}">
                <a16:creationId xmlns:a16="http://schemas.microsoft.com/office/drawing/2014/main" id="{41435E81-8BEC-4D1F-A7EE-D4BB41C72C44}"/>
              </a:ext>
            </a:extLst>
          </p:cNvPr>
          <p:cNvPicPr preferRelativeResize="0">
            <a:picLocks noChangeAspect="1" noChangeArrowheads="1"/>
          </p:cNvPicPr>
          <p:nvPr/>
        </p:nvPicPr>
        <p:blipFill>
          <a:blip r:embed="rId4" cstate="email">
            <a:extLst>
              <a:ext uri="{28A0092B-C50C-407E-A947-70E740481C1C}">
                <a14:useLocalDpi xmlns:a14="http://schemas.microsoft.com/office/drawing/2010/main"/>
              </a:ext>
            </a:extLst>
          </a:blip>
          <a:srcRect/>
          <a:stretch/>
        </p:blipFill>
        <p:spPr bwMode="auto">
          <a:xfrm>
            <a:off x="7911550" y="1731648"/>
            <a:ext cx="4280450" cy="4153809"/>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solidFill>
            <a:srgbClr val="FFFFFF">
              <a:shade val="85000"/>
            </a:srgbClr>
          </a:solidFill>
          <a:scene3d>
            <a:camera prst="orthographicFront"/>
            <a:lightRig rig="twoPt" dir="t">
              <a:rot lat="0" lon="0" rev="7200000"/>
            </a:lightRig>
          </a:scene3d>
          <a:sp3d>
            <a:contourClr>
              <a:srgbClr val="FFFFFF"/>
            </a:contourClr>
          </a:sp3d>
        </p:spPr>
      </p:pic>
    </p:spTree>
    <p:extLst>
      <p:ext uri="{BB962C8B-B14F-4D97-AF65-F5344CB8AC3E}">
        <p14:creationId xmlns:p14="http://schemas.microsoft.com/office/powerpoint/2010/main" val="11933383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Graphic 24" descr="Arrow circle outline">
            <a:extLst>
              <a:ext uri="{FF2B5EF4-FFF2-40B4-BE49-F238E27FC236}">
                <a16:creationId xmlns:a16="http://schemas.microsoft.com/office/drawing/2014/main" id="{E6E4CD28-29B1-7D49-15DC-B41EA990F1B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75325" y="940657"/>
            <a:ext cx="4641350" cy="4641350"/>
          </a:xfrm>
          <a:prstGeom prst="rect">
            <a:avLst/>
          </a:prstGeom>
        </p:spPr>
      </p:pic>
      <p:sp>
        <p:nvSpPr>
          <p:cNvPr id="6" name="Title 5">
            <a:extLst>
              <a:ext uri="{FF2B5EF4-FFF2-40B4-BE49-F238E27FC236}">
                <a16:creationId xmlns:a16="http://schemas.microsoft.com/office/drawing/2014/main" id="{EFD21B25-64CE-4517-901A-44A8033B3F10}"/>
              </a:ext>
            </a:extLst>
          </p:cNvPr>
          <p:cNvSpPr>
            <a:spLocks noGrp="1"/>
          </p:cNvSpPr>
          <p:nvPr>
            <p:ph type="title"/>
          </p:nvPr>
        </p:nvSpPr>
        <p:spPr>
          <a:xfrm>
            <a:off x="838200" y="-85211"/>
            <a:ext cx="10515600" cy="1325563"/>
          </a:xfrm>
        </p:spPr>
        <p:txBody>
          <a:bodyPr>
            <a:normAutofit/>
          </a:bodyPr>
          <a:lstStyle/>
          <a:p>
            <a:pPr algn="ctr"/>
            <a:r>
              <a:rPr lang="en-US" sz="4000"/>
              <a:t>Life Cycle of a Blacklegged Tick</a:t>
            </a:r>
            <a:endParaRPr lang="en-US"/>
          </a:p>
        </p:txBody>
      </p:sp>
      <p:sp>
        <p:nvSpPr>
          <p:cNvPr id="10" name="TextBox 9">
            <a:extLst>
              <a:ext uri="{FF2B5EF4-FFF2-40B4-BE49-F238E27FC236}">
                <a16:creationId xmlns:a16="http://schemas.microsoft.com/office/drawing/2014/main" id="{20B2CE9B-B83B-F9FF-DE8B-96E25B5B94B4}"/>
              </a:ext>
            </a:extLst>
          </p:cNvPr>
          <p:cNvSpPr txBox="1"/>
          <p:nvPr/>
        </p:nvSpPr>
        <p:spPr>
          <a:xfrm>
            <a:off x="0" y="6361354"/>
            <a:ext cx="9686260" cy="230832"/>
          </a:xfrm>
          <a:prstGeom prst="rect">
            <a:avLst/>
          </a:prstGeom>
          <a:noFill/>
        </p:spPr>
        <p:txBody>
          <a:bodyPr wrap="square" rtlCol="0">
            <a:spAutoFit/>
          </a:bodyPr>
          <a:lstStyle/>
          <a:p>
            <a:r>
              <a:rPr lang="en-US" sz="900" dirty="0"/>
              <a:t>Images courtesy of the CDC</a:t>
            </a:r>
          </a:p>
        </p:txBody>
      </p:sp>
      <p:sp>
        <p:nvSpPr>
          <p:cNvPr id="2" name="TextBox 1">
            <a:extLst>
              <a:ext uri="{FF2B5EF4-FFF2-40B4-BE49-F238E27FC236}">
                <a16:creationId xmlns:a16="http://schemas.microsoft.com/office/drawing/2014/main" id="{B8481C41-E8EA-94AC-1672-2EE9F6A8264A}"/>
              </a:ext>
            </a:extLst>
          </p:cNvPr>
          <p:cNvSpPr txBox="1"/>
          <p:nvPr/>
        </p:nvSpPr>
        <p:spPr>
          <a:xfrm>
            <a:off x="3716717" y="1821649"/>
            <a:ext cx="801069" cy="461665"/>
          </a:xfrm>
          <a:prstGeom prst="rect">
            <a:avLst/>
          </a:prstGeom>
          <a:noFill/>
        </p:spPr>
        <p:txBody>
          <a:bodyPr wrap="square" rtlCol="0">
            <a:spAutoFit/>
          </a:bodyPr>
          <a:lstStyle/>
          <a:p>
            <a:r>
              <a:rPr lang="en-US" sz="2400" b="1">
                <a:latin typeface="Franklin Gothic Book" panose="020B0503020102020204" pitchFamily="34" charset="0"/>
              </a:rPr>
              <a:t>Egg</a:t>
            </a:r>
          </a:p>
        </p:txBody>
      </p:sp>
      <p:sp>
        <p:nvSpPr>
          <p:cNvPr id="17" name="TextBox 16">
            <a:extLst>
              <a:ext uri="{FF2B5EF4-FFF2-40B4-BE49-F238E27FC236}">
                <a16:creationId xmlns:a16="http://schemas.microsoft.com/office/drawing/2014/main" id="{92329E57-F546-3D4A-87DC-B133DDDF782F}"/>
              </a:ext>
            </a:extLst>
          </p:cNvPr>
          <p:cNvSpPr txBox="1"/>
          <p:nvPr/>
        </p:nvSpPr>
        <p:spPr>
          <a:xfrm>
            <a:off x="7431242" y="1170773"/>
            <a:ext cx="1108481" cy="461665"/>
          </a:xfrm>
          <a:prstGeom prst="rect">
            <a:avLst/>
          </a:prstGeom>
          <a:noFill/>
        </p:spPr>
        <p:txBody>
          <a:bodyPr wrap="square" rtlCol="0">
            <a:spAutoFit/>
          </a:bodyPr>
          <a:lstStyle/>
          <a:p>
            <a:r>
              <a:rPr lang="en-US" sz="2400" b="1">
                <a:latin typeface="Franklin Gothic Book" panose="020B0503020102020204" pitchFamily="34" charset="0"/>
              </a:rPr>
              <a:t>Larvae</a:t>
            </a:r>
          </a:p>
        </p:txBody>
      </p:sp>
      <p:sp>
        <p:nvSpPr>
          <p:cNvPr id="18" name="TextBox 17">
            <a:extLst>
              <a:ext uri="{FF2B5EF4-FFF2-40B4-BE49-F238E27FC236}">
                <a16:creationId xmlns:a16="http://schemas.microsoft.com/office/drawing/2014/main" id="{EFD1478B-DEA7-3CDE-9EBD-9769E697AB19}"/>
              </a:ext>
            </a:extLst>
          </p:cNvPr>
          <p:cNvSpPr txBox="1"/>
          <p:nvPr/>
        </p:nvSpPr>
        <p:spPr>
          <a:xfrm>
            <a:off x="7540091" y="3739872"/>
            <a:ext cx="1276356" cy="461665"/>
          </a:xfrm>
          <a:prstGeom prst="rect">
            <a:avLst/>
          </a:prstGeom>
          <a:noFill/>
        </p:spPr>
        <p:txBody>
          <a:bodyPr wrap="square" rtlCol="0">
            <a:spAutoFit/>
          </a:bodyPr>
          <a:lstStyle/>
          <a:p>
            <a:r>
              <a:rPr lang="en-US" sz="2400" b="1">
                <a:latin typeface="Franklin Gothic Book" panose="020B0503020102020204" pitchFamily="34" charset="0"/>
              </a:rPr>
              <a:t>Nymph</a:t>
            </a:r>
          </a:p>
        </p:txBody>
      </p:sp>
      <p:sp>
        <p:nvSpPr>
          <p:cNvPr id="19" name="TextBox 18">
            <a:extLst>
              <a:ext uri="{FF2B5EF4-FFF2-40B4-BE49-F238E27FC236}">
                <a16:creationId xmlns:a16="http://schemas.microsoft.com/office/drawing/2014/main" id="{5698D825-7E5E-2034-40C8-F73AFE6D574E}"/>
              </a:ext>
            </a:extLst>
          </p:cNvPr>
          <p:cNvSpPr txBox="1"/>
          <p:nvPr/>
        </p:nvSpPr>
        <p:spPr>
          <a:xfrm>
            <a:off x="3893716" y="3809198"/>
            <a:ext cx="1044522" cy="461665"/>
          </a:xfrm>
          <a:prstGeom prst="rect">
            <a:avLst/>
          </a:prstGeom>
          <a:noFill/>
        </p:spPr>
        <p:txBody>
          <a:bodyPr wrap="square" rtlCol="0">
            <a:spAutoFit/>
          </a:bodyPr>
          <a:lstStyle/>
          <a:p>
            <a:r>
              <a:rPr lang="en-US" sz="2400" b="1">
                <a:latin typeface="Franklin Gothic Book" panose="020B0503020102020204" pitchFamily="34" charset="0"/>
              </a:rPr>
              <a:t>Adult</a:t>
            </a:r>
          </a:p>
        </p:txBody>
      </p:sp>
      <p:pic>
        <p:nvPicPr>
          <p:cNvPr id="29" name="Graphic 28" descr="Rat with solid fill">
            <a:extLst>
              <a:ext uri="{FF2B5EF4-FFF2-40B4-BE49-F238E27FC236}">
                <a16:creationId xmlns:a16="http://schemas.microsoft.com/office/drawing/2014/main" id="{C1CE64B9-9E6E-42B6-4FCC-55ECD603C07F}"/>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412656" y="1335695"/>
            <a:ext cx="881016" cy="881016"/>
          </a:xfrm>
          <a:prstGeom prst="rect">
            <a:avLst/>
          </a:prstGeom>
        </p:spPr>
      </p:pic>
      <p:pic>
        <p:nvPicPr>
          <p:cNvPr id="31" name="Graphic 30" descr="Rabbit with solid fill">
            <a:extLst>
              <a:ext uri="{FF2B5EF4-FFF2-40B4-BE49-F238E27FC236}">
                <a16:creationId xmlns:a16="http://schemas.microsoft.com/office/drawing/2014/main" id="{0148E65B-0A2A-5E31-9B66-0092F7B88B40}"/>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8597923" y="1742903"/>
            <a:ext cx="946593" cy="946593"/>
          </a:xfrm>
          <a:prstGeom prst="rect">
            <a:avLst/>
          </a:prstGeom>
        </p:spPr>
      </p:pic>
      <p:pic>
        <p:nvPicPr>
          <p:cNvPr id="33" name="Graphic 32" descr="Sparrow with solid fill">
            <a:extLst>
              <a:ext uri="{FF2B5EF4-FFF2-40B4-BE49-F238E27FC236}">
                <a16:creationId xmlns:a16="http://schemas.microsoft.com/office/drawing/2014/main" id="{E84966F1-1961-F09E-B137-71DE1EBA0D9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411226" y="1128401"/>
            <a:ext cx="946593" cy="946593"/>
          </a:xfrm>
          <a:prstGeom prst="rect">
            <a:avLst/>
          </a:prstGeom>
        </p:spPr>
      </p:pic>
      <p:pic>
        <p:nvPicPr>
          <p:cNvPr id="35" name="Graphic 34" descr="Fox with solid fill">
            <a:extLst>
              <a:ext uri="{FF2B5EF4-FFF2-40B4-BE49-F238E27FC236}">
                <a16:creationId xmlns:a16="http://schemas.microsoft.com/office/drawing/2014/main" id="{C0AACB08-3DCA-F6CB-1FBF-416DB319224B}"/>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415818" y="4662876"/>
            <a:ext cx="914400" cy="914400"/>
          </a:xfrm>
          <a:prstGeom prst="rect">
            <a:avLst/>
          </a:prstGeom>
        </p:spPr>
      </p:pic>
      <p:pic>
        <p:nvPicPr>
          <p:cNvPr id="37" name="Graphic 36" descr="Deer with solid fill">
            <a:extLst>
              <a:ext uri="{FF2B5EF4-FFF2-40B4-BE49-F238E27FC236}">
                <a16:creationId xmlns:a16="http://schemas.microsoft.com/office/drawing/2014/main" id="{A1788A98-D167-AA24-BD1F-D796FEAE5FAD}"/>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2247178" y="4040548"/>
            <a:ext cx="914400" cy="914400"/>
          </a:xfrm>
          <a:prstGeom prst="rect">
            <a:avLst/>
          </a:prstGeom>
        </p:spPr>
      </p:pic>
      <p:pic>
        <p:nvPicPr>
          <p:cNvPr id="42" name="Graphic 41" descr="Man with solid fill">
            <a:extLst>
              <a:ext uri="{FF2B5EF4-FFF2-40B4-BE49-F238E27FC236}">
                <a16:creationId xmlns:a16="http://schemas.microsoft.com/office/drawing/2014/main" id="{AE282AA4-DFDB-C175-DD60-684B0F006FD0}"/>
              </a:ext>
            </a:extLst>
          </p:cNvPr>
          <p:cNvPicPr>
            <a:picLocks noChangeAspect="1"/>
          </p:cNvPicPr>
          <p:nvPr/>
        </p:nvPicPr>
        <p:blipFill>
          <a:blip r:embed="rId15">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3017272" y="4013828"/>
            <a:ext cx="914400" cy="914400"/>
          </a:xfrm>
          <a:prstGeom prst="rect">
            <a:avLst/>
          </a:prstGeom>
        </p:spPr>
      </p:pic>
      <p:pic>
        <p:nvPicPr>
          <p:cNvPr id="43" name="Graphic 42" descr="Fox with solid fill">
            <a:extLst>
              <a:ext uri="{FF2B5EF4-FFF2-40B4-BE49-F238E27FC236}">
                <a16:creationId xmlns:a16="http://schemas.microsoft.com/office/drawing/2014/main" id="{FD4FC1A7-0E2E-36D9-7BF1-992EF77E22C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345738" y="4960349"/>
            <a:ext cx="914400" cy="914400"/>
          </a:xfrm>
          <a:prstGeom prst="rect">
            <a:avLst/>
          </a:prstGeom>
        </p:spPr>
      </p:pic>
      <p:pic>
        <p:nvPicPr>
          <p:cNvPr id="45" name="Graphic 44" descr="Man with solid fill">
            <a:extLst>
              <a:ext uri="{FF2B5EF4-FFF2-40B4-BE49-F238E27FC236}">
                <a16:creationId xmlns:a16="http://schemas.microsoft.com/office/drawing/2014/main" id="{770CD9E7-8EC9-4DA5-D4CB-A6066BE76EA7}"/>
              </a:ext>
            </a:extLst>
          </p:cNvPr>
          <p:cNvPicPr>
            <a:picLocks noChangeAspect="1"/>
          </p:cNvPicPr>
          <p:nvPr/>
        </p:nvPicPr>
        <p:blipFill>
          <a:blip r:embed="rId15">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8447085" y="4082266"/>
            <a:ext cx="967894" cy="967894"/>
          </a:xfrm>
          <a:prstGeom prst="rect">
            <a:avLst/>
          </a:prstGeom>
        </p:spPr>
      </p:pic>
      <p:sp>
        <p:nvSpPr>
          <p:cNvPr id="30" name="Oval 29">
            <a:extLst>
              <a:ext uri="{FF2B5EF4-FFF2-40B4-BE49-F238E27FC236}">
                <a16:creationId xmlns:a16="http://schemas.microsoft.com/office/drawing/2014/main" id="{4DAC7D00-740A-8BCF-22BD-3DA3887F6968}"/>
              </a:ext>
            </a:extLst>
          </p:cNvPr>
          <p:cNvSpPr/>
          <p:nvPr/>
        </p:nvSpPr>
        <p:spPr>
          <a:xfrm>
            <a:off x="3480426" y="1663203"/>
            <a:ext cx="159400" cy="159400"/>
          </a:xfrm>
          <a:prstGeom prst="ellips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a:extLst>
              <a:ext uri="{FF2B5EF4-FFF2-40B4-BE49-F238E27FC236}">
                <a16:creationId xmlns:a16="http://schemas.microsoft.com/office/drawing/2014/main" id="{B4E7CD5D-5A64-9AFA-3E9C-FFAB66A009DF}"/>
              </a:ext>
            </a:extLst>
          </p:cNvPr>
          <p:cNvSpPr/>
          <p:nvPr/>
        </p:nvSpPr>
        <p:spPr>
          <a:xfrm>
            <a:off x="3143343" y="1713605"/>
            <a:ext cx="159400" cy="159400"/>
          </a:xfrm>
          <a:prstGeom prst="ellips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a:extLst>
              <a:ext uri="{FF2B5EF4-FFF2-40B4-BE49-F238E27FC236}">
                <a16:creationId xmlns:a16="http://schemas.microsoft.com/office/drawing/2014/main" id="{9E84D488-B7BA-9CBA-9EC9-8E69287EFFF2}"/>
              </a:ext>
            </a:extLst>
          </p:cNvPr>
          <p:cNvSpPr/>
          <p:nvPr/>
        </p:nvSpPr>
        <p:spPr>
          <a:xfrm>
            <a:off x="3400726" y="1953270"/>
            <a:ext cx="159400" cy="159400"/>
          </a:xfrm>
          <a:prstGeom prst="ellipse">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descr="Dog with solid fill">
            <a:extLst>
              <a:ext uri="{FF2B5EF4-FFF2-40B4-BE49-F238E27FC236}">
                <a16:creationId xmlns:a16="http://schemas.microsoft.com/office/drawing/2014/main" id="{8475696C-504A-B472-7C27-75BB65A6886C}"/>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2517780" y="4793175"/>
            <a:ext cx="914400" cy="914400"/>
          </a:xfrm>
          <a:prstGeom prst="rect">
            <a:avLst/>
          </a:prstGeom>
        </p:spPr>
      </p:pic>
      <p:pic>
        <p:nvPicPr>
          <p:cNvPr id="5" name="Graphic 4" descr="Dog with solid fill">
            <a:extLst>
              <a:ext uri="{FF2B5EF4-FFF2-40B4-BE49-F238E27FC236}">
                <a16:creationId xmlns:a16="http://schemas.microsoft.com/office/drawing/2014/main" id="{340E69DA-20FD-CA15-D7D3-E5620C462191}"/>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373178" y="4981985"/>
            <a:ext cx="914400" cy="914400"/>
          </a:xfrm>
          <a:prstGeom prst="rect">
            <a:avLst/>
          </a:prstGeom>
        </p:spPr>
      </p:pic>
      <p:pic>
        <p:nvPicPr>
          <p:cNvPr id="7" name="Graphic 6" descr="Skunk with solid fill">
            <a:extLst>
              <a:ext uri="{FF2B5EF4-FFF2-40B4-BE49-F238E27FC236}">
                <a16:creationId xmlns:a16="http://schemas.microsoft.com/office/drawing/2014/main" id="{FB97075A-949A-5F8B-E3EE-25DB8FD10C04}"/>
              </a:ext>
            </a:extLst>
          </p:cNvPr>
          <p:cNvPicPr>
            <a:picLocks noChangeAspect="1"/>
          </p:cNvPicPr>
          <p:nvPr/>
        </p:nvPicPr>
        <p:blipFill>
          <a:blip r:embed="rId21">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9329370" y="4340606"/>
            <a:ext cx="914400" cy="914400"/>
          </a:xfrm>
          <a:prstGeom prst="rect">
            <a:avLst/>
          </a:prstGeom>
        </p:spPr>
      </p:pic>
      <p:pic>
        <p:nvPicPr>
          <p:cNvPr id="8" name="Picture 8">
            <a:extLst>
              <a:ext uri="{FF2B5EF4-FFF2-40B4-BE49-F238E27FC236}">
                <a16:creationId xmlns:a16="http://schemas.microsoft.com/office/drawing/2014/main" id="{21C3100D-653D-7314-7C23-562F416B310C}"/>
              </a:ext>
            </a:extLst>
          </p:cNvPr>
          <p:cNvPicPr>
            <a:picLocks noChangeAspect="1"/>
          </p:cNvPicPr>
          <p:nvPr/>
        </p:nvPicPr>
        <p:blipFill rotWithShape="1">
          <a:blip r:embed="rId23" cstate="email">
            <a:extLst>
              <a:ext uri="{28A0092B-C50C-407E-A947-70E740481C1C}">
                <a14:useLocalDpi xmlns:a14="http://schemas.microsoft.com/office/drawing/2010/main"/>
              </a:ext>
            </a:extLst>
          </a:blip>
          <a:srcRect/>
          <a:stretch/>
        </p:blipFill>
        <p:spPr>
          <a:xfrm>
            <a:off x="7497704" y="1597872"/>
            <a:ext cx="797822" cy="577445"/>
          </a:xfrm>
          <a:prstGeom prst="rect">
            <a:avLst/>
          </a:prstGeom>
        </p:spPr>
      </p:pic>
      <p:pic>
        <p:nvPicPr>
          <p:cNvPr id="9" name="Picture 10">
            <a:extLst>
              <a:ext uri="{FF2B5EF4-FFF2-40B4-BE49-F238E27FC236}">
                <a16:creationId xmlns:a16="http://schemas.microsoft.com/office/drawing/2014/main" id="{78090A98-4BEF-D233-0CA7-DB439D80313E}"/>
              </a:ext>
            </a:extLst>
          </p:cNvPr>
          <p:cNvPicPr>
            <a:picLocks noChangeAspect="1"/>
          </p:cNvPicPr>
          <p:nvPr/>
        </p:nvPicPr>
        <p:blipFill rotWithShape="1">
          <a:blip r:embed="rId24" cstate="email">
            <a:extLst>
              <a:ext uri="{28A0092B-C50C-407E-A947-70E740481C1C}">
                <a14:useLocalDpi xmlns:a14="http://schemas.microsoft.com/office/drawing/2010/main"/>
              </a:ext>
            </a:extLst>
          </a:blip>
          <a:srcRect/>
          <a:stretch/>
        </p:blipFill>
        <p:spPr>
          <a:xfrm>
            <a:off x="7617787" y="4104517"/>
            <a:ext cx="921296" cy="967487"/>
          </a:xfrm>
          <a:prstGeom prst="rect">
            <a:avLst/>
          </a:prstGeom>
        </p:spPr>
      </p:pic>
      <p:pic>
        <p:nvPicPr>
          <p:cNvPr id="11" name="Picture 11">
            <a:extLst>
              <a:ext uri="{FF2B5EF4-FFF2-40B4-BE49-F238E27FC236}">
                <a16:creationId xmlns:a16="http://schemas.microsoft.com/office/drawing/2014/main" id="{167F06EA-BBE4-79C5-11FB-D30ADD2AFADE}"/>
              </a:ext>
            </a:extLst>
          </p:cNvPr>
          <p:cNvPicPr>
            <a:picLocks noChangeAspect="1"/>
          </p:cNvPicPr>
          <p:nvPr/>
        </p:nvPicPr>
        <p:blipFill>
          <a:blip r:embed="rId25" cstate="email">
            <a:extLst>
              <a:ext uri="{28A0092B-C50C-407E-A947-70E740481C1C}">
                <a14:useLocalDpi xmlns:a14="http://schemas.microsoft.com/office/drawing/2010/main"/>
              </a:ext>
            </a:extLst>
          </a:blip>
          <a:stretch>
            <a:fillRect/>
          </a:stretch>
        </p:blipFill>
        <p:spPr>
          <a:xfrm>
            <a:off x="3769543" y="4262730"/>
            <a:ext cx="1087316" cy="1238984"/>
          </a:xfrm>
          <a:prstGeom prst="rect">
            <a:avLst/>
          </a:prstGeom>
        </p:spPr>
      </p:pic>
    </p:spTree>
    <p:extLst>
      <p:ext uri="{BB962C8B-B14F-4D97-AF65-F5344CB8AC3E}">
        <p14:creationId xmlns:p14="http://schemas.microsoft.com/office/powerpoint/2010/main" val="7393799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5009CB8-77D0-49B0-BDD5-B91C786C9C26}"/>
              </a:ext>
            </a:extLst>
          </p:cNvPr>
          <p:cNvSpPr>
            <a:spLocks noGrp="1"/>
          </p:cNvSpPr>
          <p:nvPr>
            <p:ph type="title"/>
          </p:nvPr>
        </p:nvSpPr>
        <p:spPr>
          <a:xfrm>
            <a:off x="805594" y="706071"/>
            <a:ext cx="4248966" cy="1325563"/>
          </a:xfrm>
        </p:spPr>
        <p:txBody>
          <a:bodyPr>
            <a:normAutofit/>
          </a:bodyPr>
          <a:lstStyle/>
          <a:p>
            <a:r>
              <a:rPr lang="en-US"/>
              <a:t>How small are ticks?</a:t>
            </a:r>
          </a:p>
        </p:txBody>
      </p:sp>
      <p:sp>
        <p:nvSpPr>
          <p:cNvPr id="7" name="Content Placeholder 6">
            <a:extLst>
              <a:ext uri="{FF2B5EF4-FFF2-40B4-BE49-F238E27FC236}">
                <a16:creationId xmlns:a16="http://schemas.microsoft.com/office/drawing/2014/main" id="{445A0C12-0537-46E4-B5B6-2EAA8DF15DCF}"/>
              </a:ext>
            </a:extLst>
          </p:cNvPr>
          <p:cNvSpPr>
            <a:spLocks noGrp="1"/>
          </p:cNvSpPr>
          <p:nvPr>
            <p:ph idx="1"/>
          </p:nvPr>
        </p:nvSpPr>
        <p:spPr>
          <a:xfrm>
            <a:off x="805594" y="2100118"/>
            <a:ext cx="4245388" cy="3181684"/>
          </a:xfrm>
        </p:spPr>
        <p:txBody>
          <a:bodyPr anchor="t">
            <a:normAutofit/>
          </a:bodyPr>
          <a:lstStyle/>
          <a:p>
            <a:pPr marL="183251" indent="-183251"/>
            <a:r>
              <a:rPr lang="en-US" sz="2400" spc="-3"/>
              <a:t>Ticks are really tiny. </a:t>
            </a:r>
          </a:p>
          <a:p>
            <a:pPr marL="183251" indent="-183251">
              <a:lnSpc>
                <a:spcPct val="100000"/>
              </a:lnSpc>
            </a:pPr>
            <a:r>
              <a:rPr lang="en-US" sz="2400" b="1" spc="-3"/>
              <a:t>Nymphs</a:t>
            </a:r>
            <a:r>
              <a:rPr lang="en-US" sz="2400" spc="-3"/>
              <a:t> can be the size of a poppy seed. </a:t>
            </a:r>
          </a:p>
          <a:p>
            <a:pPr marL="183251" indent="-183251"/>
            <a:r>
              <a:rPr lang="en-US" sz="2400" spc="-3"/>
              <a:t>This makes ticks very hard to see. </a:t>
            </a:r>
          </a:p>
          <a:p>
            <a:endParaRPr lang="en-US" sz="1796"/>
          </a:p>
        </p:txBody>
      </p:sp>
      <p:pic>
        <p:nvPicPr>
          <p:cNvPr id="8" name="Picture 2">
            <a:extLst>
              <a:ext uri="{FF2B5EF4-FFF2-40B4-BE49-F238E27FC236}">
                <a16:creationId xmlns:a16="http://schemas.microsoft.com/office/drawing/2014/main" id="{FD2D082A-4000-4D7B-87ED-B7092B6A9D65}"/>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58"/>
          <a:stretch/>
        </p:blipFill>
        <p:spPr bwMode="auto">
          <a:xfrm>
            <a:off x="7724774" y="2657409"/>
            <a:ext cx="4467226" cy="3291840"/>
          </a:xfrm>
          <a:custGeom>
            <a:avLst/>
            <a:gdLst/>
            <a:ahLst/>
            <a:cxnLst/>
            <a:rect l="l" t="t" r="r" b="b"/>
            <a:pathLst>
              <a:path w="5001415" h="3733214">
                <a:moveTo>
                  <a:pt x="3044952" y="0"/>
                </a:moveTo>
                <a:cubicBezTo>
                  <a:pt x="3780687" y="0"/>
                  <a:pt x="4455477" y="260939"/>
                  <a:pt x="4981824" y="695319"/>
                </a:cubicBezTo>
                <a:lnTo>
                  <a:pt x="5001415" y="713124"/>
                </a:lnTo>
                <a:lnTo>
                  <a:pt x="5001415" y="3733214"/>
                </a:lnTo>
                <a:lnTo>
                  <a:pt x="81043" y="3733214"/>
                </a:lnTo>
                <a:lnTo>
                  <a:pt x="61862" y="3658617"/>
                </a:lnTo>
                <a:cubicBezTo>
                  <a:pt x="21301" y="3460397"/>
                  <a:pt x="0" y="3255162"/>
                  <a:pt x="0" y="3044952"/>
                </a:cubicBezTo>
                <a:cubicBezTo>
                  <a:pt x="0" y="1363271"/>
                  <a:pt x="1363271" y="0"/>
                  <a:pt x="3044952" y="0"/>
                </a:cubicBezTo>
                <a:close/>
              </a:path>
            </a:pathLst>
          </a:cu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0E26AFF-F3AD-7002-D5F4-60A8BF45601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15836" y="4214935"/>
            <a:ext cx="4847425" cy="1936993"/>
          </a:xfrm>
          <a:prstGeom prst="rect">
            <a:avLst/>
          </a:prstGeom>
        </p:spPr>
      </p:pic>
      <p:sp>
        <p:nvSpPr>
          <p:cNvPr id="12" name="Oval 11">
            <a:extLst>
              <a:ext uri="{FF2B5EF4-FFF2-40B4-BE49-F238E27FC236}">
                <a16:creationId xmlns:a16="http://schemas.microsoft.com/office/drawing/2014/main" id="{CBBEC004-B132-D145-ADC3-4E08A16645B7}"/>
              </a:ext>
            </a:extLst>
          </p:cNvPr>
          <p:cNvSpPr/>
          <p:nvPr/>
        </p:nvSpPr>
        <p:spPr>
          <a:xfrm>
            <a:off x="5763332" y="-1237645"/>
            <a:ext cx="4245388" cy="4522266"/>
          </a:xfrm>
          <a:prstGeom prst="ellipse">
            <a:avLst/>
          </a:prstGeom>
          <a:blipFill>
            <a:blip r:embed="rId5" cstate="email">
              <a:extLst>
                <a:ext uri="{28A0092B-C50C-407E-A947-70E740481C1C}">
                  <a14:useLocalDpi xmlns:a14="http://schemas.microsoft.com/office/drawing/2010/main"/>
                </a:ext>
              </a:extLst>
            </a:blip>
            <a:stretch>
              <a:fillRect t="2712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235842D-4D76-5142-151F-07FC1E4D3112}"/>
              </a:ext>
            </a:extLst>
          </p:cNvPr>
          <p:cNvSpPr txBox="1"/>
          <p:nvPr/>
        </p:nvSpPr>
        <p:spPr>
          <a:xfrm>
            <a:off x="0" y="6372485"/>
            <a:ext cx="10948737" cy="369332"/>
          </a:xfrm>
          <a:prstGeom prst="rect">
            <a:avLst/>
          </a:prstGeom>
          <a:noFill/>
        </p:spPr>
        <p:txBody>
          <a:bodyPr wrap="square">
            <a:spAutoFit/>
          </a:bodyPr>
          <a:lstStyle/>
          <a:p>
            <a:r>
              <a:rPr lang="en-US" sz="9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Tick Life Series Illustration and Muffin with Ticks, Zoom, courtesy of the CDC</a:t>
            </a:r>
          </a:p>
          <a:p>
            <a:r>
              <a:rPr lang="en-US" sz="900" dirty="0">
                <a:solidFill>
                  <a:srgbClr val="000000"/>
                </a:solidFill>
                <a:latin typeface="Arial" panose="020B0604020202020204" pitchFamily="34" charset="0"/>
                <a:ea typeface="Calibri" panose="020F0502020204030204" pitchFamily="34" charset="0"/>
                <a:cs typeface="Times New Roman" panose="02020603050405020304" pitchFamily="18" charset="0"/>
              </a:rPr>
              <a:t>Tick on Thumb, courtesy of the Minnesota Department of Health</a:t>
            </a:r>
            <a:endParaRPr lang="en-US" sz="9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p:txBody>
      </p:sp>
      <p:sp>
        <p:nvSpPr>
          <p:cNvPr id="2" name="Oval 1">
            <a:extLst>
              <a:ext uri="{FF2B5EF4-FFF2-40B4-BE49-F238E27FC236}">
                <a16:creationId xmlns:a16="http://schemas.microsoft.com/office/drawing/2014/main" id="{775D7662-EF9B-3FBB-CCF8-F9DBF5F7DC11}"/>
              </a:ext>
            </a:extLst>
          </p:cNvPr>
          <p:cNvSpPr/>
          <p:nvPr/>
        </p:nvSpPr>
        <p:spPr>
          <a:xfrm rot="19882937">
            <a:off x="6843930" y="1051541"/>
            <a:ext cx="1761689" cy="855677"/>
          </a:xfrm>
          <a:prstGeom prst="ellipse">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1799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30FAD826-C0BB-CA94-5953-C4BEF7F1E689}"/>
              </a:ext>
            </a:extLst>
          </p:cNvPr>
          <p:cNvSpPr>
            <a:spLocks noGrp="1"/>
          </p:cNvSpPr>
          <p:nvPr>
            <p:ph type="title"/>
          </p:nvPr>
        </p:nvSpPr>
        <p:spPr/>
        <p:txBody>
          <a:bodyPr/>
          <a:lstStyle/>
          <a:p>
            <a:r>
              <a:rPr lang="en-US"/>
              <a:t>Class Activity</a:t>
            </a:r>
          </a:p>
        </p:txBody>
      </p:sp>
      <p:sp>
        <p:nvSpPr>
          <p:cNvPr id="5" name="Text Placeholder 4">
            <a:extLst>
              <a:ext uri="{FF2B5EF4-FFF2-40B4-BE49-F238E27FC236}">
                <a16:creationId xmlns:a16="http://schemas.microsoft.com/office/drawing/2014/main" id="{B5287EE0-3C63-413E-A2C3-68B00FAFD6A1}"/>
              </a:ext>
            </a:extLst>
          </p:cNvPr>
          <p:cNvSpPr>
            <a:spLocks noGrp="1"/>
          </p:cNvSpPr>
          <p:nvPr>
            <p:ph type="body" sz="quarter" idx="3"/>
          </p:nvPr>
        </p:nvSpPr>
        <p:spPr>
          <a:xfrm>
            <a:off x="915848" y="1278732"/>
            <a:ext cx="3654527" cy="823912"/>
          </a:xfrm>
        </p:spPr>
        <p:txBody>
          <a:bodyPr>
            <a:normAutofit/>
          </a:bodyPr>
          <a:lstStyle/>
          <a:p>
            <a:r>
              <a:rPr lang="en-US" sz="3463" dirty="0">
                <a:latin typeface="+mn-lt"/>
              </a:rPr>
              <a:t>Tick Bagels</a:t>
            </a:r>
          </a:p>
        </p:txBody>
      </p:sp>
      <p:sp>
        <p:nvSpPr>
          <p:cNvPr id="6" name="Content Placeholder 5">
            <a:extLst>
              <a:ext uri="{FF2B5EF4-FFF2-40B4-BE49-F238E27FC236}">
                <a16:creationId xmlns:a16="http://schemas.microsoft.com/office/drawing/2014/main" id="{ABA5AF11-C2AF-43EE-92A8-0DABE0A6A8B9}"/>
              </a:ext>
            </a:extLst>
          </p:cNvPr>
          <p:cNvSpPr>
            <a:spLocks noGrp="1"/>
          </p:cNvSpPr>
          <p:nvPr>
            <p:ph sz="quarter" idx="4"/>
          </p:nvPr>
        </p:nvSpPr>
        <p:spPr>
          <a:xfrm>
            <a:off x="915848" y="2186688"/>
            <a:ext cx="4948517" cy="4087906"/>
          </a:xfrm>
        </p:spPr>
        <p:txBody>
          <a:bodyPr numCol="1">
            <a:normAutofit/>
          </a:bodyPr>
          <a:lstStyle/>
          <a:p>
            <a:pPr marL="0" indent="0">
              <a:lnSpc>
                <a:spcPct val="100000"/>
              </a:lnSpc>
              <a:buNone/>
            </a:pPr>
            <a:r>
              <a:rPr lang="en-US" sz="2400" b="1" spc="-3" dirty="0">
                <a:cs typeface="Source Sans Pro"/>
              </a:rPr>
              <a:t>Instructions</a:t>
            </a:r>
            <a:endParaRPr lang="en-US" sz="2400" dirty="0">
              <a:cs typeface="Times New Roman"/>
            </a:endParaRPr>
          </a:p>
          <a:p>
            <a:pPr marL="301347" marR="3258" indent="-293202">
              <a:lnSpc>
                <a:spcPct val="118100"/>
              </a:lnSpc>
              <a:buFont typeface="+mj-lt"/>
              <a:buAutoNum type="arabicPeriod"/>
            </a:pPr>
            <a:r>
              <a:rPr lang="en-US" sz="2400" dirty="0">
                <a:cs typeface="Source Sans Pro Light"/>
              </a:rPr>
              <a:t>Look closely for ticks on the bagel handout and circle any you find. See if you can tell the difference between sesame seeds, poppy seeds, and ticks.</a:t>
            </a:r>
          </a:p>
          <a:p>
            <a:pPr marL="301347" marR="3258" indent="-293202">
              <a:lnSpc>
                <a:spcPct val="118100"/>
              </a:lnSpc>
              <a:buFont typeface="+mj-lt"/>
              <a:buAutoNum type="arabicPeriod"/>
            </a:pPr>
            <a:r>
              <a:rPr lang="en-US" sz="2400" dirty="0">
                <a:cs typeface="Source Sans Pro Light"/>
              </a:rPr>
              <a:t>How many ticks can you count on your bagel?</a:t>
            </a:r>
          </a:p>
        </p:txBody>
      </p:sp>
      <p:grpSp>
        <p:nvGrpSpPr>
          <p:cNvPr id="12" name="Group 11">
            <a:extLst>
              <a:ext uri="{FF2B5EF4-FFF2-40B4-BE49-F238E27FC236}">
                <a16:creationId xmlns:a16="http://schemas.microsoft.com/office/drawing/2014/main" id="{A18471E3-2575-63D3-F604-B3B4A160B8B5}"/>
              </a:ext>
            </a:extLst>
          </p:cNvPr>
          <p:cNvGrpSpPr/>
          <p:nvPr/>
        </p:nvGrpSpPr>
        <p:grpSpPr>
          <a:xfrm>
            <a:off x="10598797" y="136525"/>
            <a:ext cx="1226251" cy="1226251"/>
            <a:chOff x="16515556" y="491672"/>
            <a:chExt cx="1912044" cy="1912044"/>
          </a:xfrm>
        </p:grpSpPr>
        <p:grpSp>
          <p:nvGrpSpPr>
            <p:cNvPr id="11" name="Group 10">
              <a:extLst>
                <a:ext uri="{FF2B5EF4-FFF2-40B4-BE49-F238E27FC236}">
                  <a16:creationId xmlns:a16="http://schemas.microsoft.com/office/drawing/2014/main" id="{BC1FC6C9-91E8-E561-016E-5CED7938DBB3}"/>
                </a:ext>
              </a:extLst>
            </p:cNvPr>
            <p:cNvGrpSpPr/>
            <p:nvPr/>
          </p:nvGrpSpPr>
          <p:grpSpPr>
            <a:xfrm>
              <a:off x="16515556" y="491672"/>
              <a:ext cx="1912044" cy="1912044"/>
              <a:chOff x="17143412" y="491672"/>
              <a:chExt cx="1284188" cy="1284188"/>
            </a:xfrm>
          </p:grpSpPr>
          <p:pic>
            <p:nvPicPr>
              <p:cNvPr id="3" name="Graphic 2" descr="Stopwatch with solid fill">
                <a:extLst>
                  <a:ext uri="{FF2B5EF4-FFF2-40B4-BE49-F238E27FC236}">
                    <a16:creationId xmlns:a16="http://schemas.microsoft.com/office/drawing/2014/main" id="{D0896D0C-6BDA-1D08-B351-7235B77A0BA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143412" y="491672"/>
                <a:ext cx="1284188" cy="1284188"/>
              </a:xfrm>
              <a:prstGeom prst="rect">
                <a:avLst/>
              </a:prstGeom>
            </p:spPr>
          </p:pic>
          <p:sp>
            <p:nvSpPr>
              <p:cNvPr id="9" name="Oval 8">
                <a:extLst>
                  <a:ext uri="{FF2B5EF4-FFF2-40B4-BE49-F238E27FC236}">
                    <a16:creationId xmlns:a16="http://schemas.microsoft.com/office/drawing/2014/main" id="{6D63DCD4-1F6C-2CA2-599B-8560BEEAE776}"/>
                  </a:ext>
                </a:extLst>
              </p:cNvPr>
              <p:cNvSpPr/>
              <p:nvPr/>
            </p:nvSpPr>
            <p:spPr>
              <a:xfrm>
                <a:off x="17564100" y="852354"/>
                <a:ext cx="431750" cy="533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54"/>
              </a:p>
            </p:txBody>
          </p:sp>
        </p:grpSp>
        <p:sp>
          <p:nvSpPr>
            <p:cNvPr id="4" name="TextBox 3">
              <a:extLst>
                <a:ext uri="{FF2B5EF4-FFF2-40B4-BE49-F238E27FC236}">
                  <a16:creationId xmlns:a16="http://schemas.microsoft.com/office/drawing/2014/main" id="{C61DF1FD-B819-480C-CC22-26CD14103E91}"/>
                </a:ext>
              </a:extLst>
            </p:cNvPr>
            <p:cNvSpPr txBox="1"/>
            <p:nvPr/>
          </p:nvSpPr>
          <p:spPr>
            <a:xfrm>
              <a:off x="16829483" y="1028697"/>
              <a:ext cx="1284188" cy="1005797"/>
            </a:xfrm>
            <a:prstGeom prst="rect">
              <a:avLst/>
            </a:prstGeom>
            <a:noFill/>
          </p:spPr>
          <p:txBody>
            <a:bodyPr wrap="square" rtlCol="0">
              <a:spAutoFit/>
            </a:bodyPr>
            <a:lstStyle/>
            <a:p>
              <a:pPr algn="ctr"/>
              <a:r>
                <a:rPr lang="en-US" sz="1796" b="1">
                  <a:solidFill>
                    <a:schemeClr val="tx2"/>
                  </a:solidFill>
                  <a:latin typeface="Arial" panose="020B0604020202020204" pitchFamily="34" charset="0"/>
                  <a:cs typeface="Arial" panose="020B0604020202020204" pitchFamily="34" charset="0"/>
                </a:rPr>
                <a:t>5</a:t>
              </a:r>
            </a:p>
            <a:p>
              <a:pPr algn="ctr"/>
              <a:r>
                <a:rPr lang="en-US" sz="1796" b="1">
                  <a:solidFill>
                    <a:schemeClr val="tx2"/>
                  </a:solidFill>
                  <a:latin typeface="Arial" panose="020B0604020202020204" pitchFamily="34" charset="0"/>
                  <a:cs typeface="Arial" panose="020B0604020202020204" pitchFamily="34" charset="0"/>
                </a:rPr>
                <a:t>mins</a:t>
              </a:r>
            </a:p>
          </p:txBody>
        </p:sp>
      </p:grpSp>
      <p:pic>
        <p:nvPicPr>
          <p:cNvPr id="2" name="Picture 1">
            <a:extLst>
              <a:ext uri="{FF2B5EF4-FFF2-40B4-BE49-F238E27FC236}">
                <a16:creationId xmlns:a16="http://schemas.microsoft.com/office/drawing/2014/main" id="{6D64B902-E669-9AAE-335F-CDD21C67CB3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68109" y="4431758"/>
            <a:ext cx="3632019" cy="1451326"/>
          </a:xfrm>
          <a:prstGeom prst="rect">
            <a:avLst/>
          </a:prstGeom>
        </p:spPr>
      </p:pic>
      <p:pic>
        <p:nvPicPr>
          <p:cNvPr id="8" name="Picture 7" descr="A donut with sprinkles on it&#10;&#10;Description automatically generated with medium confidence">
            <a:extLst>
              <a:ext uri="{FF2B5EF4-FFF2-40B4-BE49-F238E27FC236}">
                <a16:creationId xmlns:a16="http://schemas.microsoft.com/office/drawing/2014/main" id="{35C901F8-0A0B-C156-0EEF-09C8829F9FF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60188" y="803459"/>
            <a:ext cx="3429000" cy="3429000"/>
          </a:xfrm>
          <a:prstGeom prst="rect">
            <a:avLst/>
          </a:prstGeom>
        </p:spPr>
      </p:pic>
      <p:sp>
        <p:nvSpPr>
          <p:cNvPr id="14" name="TextBox 13">
            <a:extLst>
              <a:ext uri="{FF2B5EF4-FFF2-40B4-BE49-F238E27FC236}">
                <a16:creationId xmlns:a16="http://schemas.microsoft.com/office/drawing/2014/main" id="{D9043B1D-A8AB-7614-6093-5FB4C570A7E6}"/>
              </a:ext>
            </a:extLst>
          </p:cNvPr>
          <p:cNvSpPr txBox="1"/>
          <p:nvPr/>
        </p:nvSpPr>
        <p:spPr>
          <a:xfrm>
            <a:off x="0" y="6372485"/>
            <a:ext cx="10948737" cy="230832"/>
          </a:xfrm>
          <a:prstGeom prst="rect">
            <a:avLst/>
          </a:prstGeom>
          <a:noFill/>
        </p:spPr>
        <p:txBody>
          <a:bodyPr wrap="square">
            <a:spAutoFit/>
          </a:bodyPr>
          <a:lstStyle/>
          <a:p>
            <a:r>
              <a:rPr lang="en-US" sz="9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Tick Life Series Illustration, courtesy of the CDC</a:t>
            </a:r>
          </a:p>
        </p:txBody>
      </p:sp>
    </p:spTree>
    <p:extLst>
      <p:ext uri="{BB962C8B-B14F-4D97-AF65-F5344CB8AC3E}">
        <p14:creationId xmlns:p14="http://schemas.microsoft.com/office/powerpoint/2010/main" val="4984671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8347FD-AB53-42E8-9BBF-783FF0B89403}"/>
              </a:ext>
            </a:extLst>
          </p:cNvPr>
          <p:cNvSpPr>
            <a:spLocks noGrp="1"/>
          </p:cNvSpPr>
          <p:nvPr>
            <p:ph type="title"/>
          </p:nvPr>
        </p:nvSpPr>
        <p:spPr>
          <a:xfrm>
            <a:off x="6740343" y="314851"/>
            <a:ext cx="5116433" cy="2068086"/>
          </a:xfrm>
        </p:spPr>
        <p:txBody>
          <a:bodyPr vert="horz" lIns="58643" tIns="29322" rIns="58643" bIns="29322" rtlCol="0" anchor="b">
            <a:normAutofit/>
          </a:bodyPr>
          <a:lstStyle/>
          <a:p>
            <a:pPr defTabSz="586405"/>
            <a:r>
              <a:rPr lang="en-US" sz="4800"/>
              <a:t>Where do ticks live?</a:t>
            </a:r>
          </a:p>
        </p:txBody>
      </p:sp>
      <p:sp>
        <p:nvSpPr>
          <p:cNvPr id="4" name="Content Placeholder 3">
            <a:extLst>
              <a:ext uri="{FF2B5EF4-FFF2-40B4-BE49-F238E27FC236}">
                <a16:creationId xmlns:a16="http://schemas.microsoft.com/office/drawing/2014/main" id="{C717350B-AE0E-475F-81B4-6748C685D72B}"/>
              </a:ext>
            </a:extLst>
          </p:cNvPr>
          <p:cNvSpPr>
            <a:spLocks noGrp="1"/>
          </p:cNvSpPr>
          <p:nvPr>
            <p:ph sz="half" idx="2"/>
          </p:nvPr>
        </p:nvSpPr>
        <p:spPr>
          <a:xfrm>
            <a:off x="6742837" y="2600874"/>
            <a:ext cx="4851945" cy="3330111"/>
          </a:xfrm>
        </p:spPr>
        <p:txBody>
          <a:bodyPr vert="horz" lIns="58643" tIns="29322" rIns="58643" bIns="29322" rtlCol="0">
            <a:normAutofit/>
          </a:bodyPr>
          <a:lstStyle/>
          <a:p>
            <a:pPr marL="0" marR="3258" indent="0" defTabSz="586405">
              <a:spcBef>
                <a:spcPts val="64"/>
              </a:spcBef>
              <a:buNone/>
            </a:pPr>
            <a:r>
              <a:rPr lang="en-US" sz="2400" dirty="0"/>
              <a:t>Areas with: </a:t>
            </a:r>
          </a:p>
          <a:p>
            <a:pPr marL="228046" marR="3258" indent="-146601" defTabSz="586405">
              <a:spcBef>
                <a:spcPts val="64"/>
              </a:spcBef>
            </a:pPr>
            <a:r>
              <a:rPr lang="en-US" sz="2400" dirty="0"/>
              <a:t>Shade</a:t>
            </a:r>
          </a:p>
          <a:p>
            <a:pPr marL="228046" marR="3258" indent="-146601" defTabSz="586405">
              <a:spcBef>
                <a:spcPts val="64"/>
              </a:spcBef>
            </a:pPr>
            <a:r>
              <a:rPr lang="en-US" sz="2400" dirty="0"/>
              <a:t>Woods</a:t>
            </a:r>
          </a:p>
          <a:p>
            <a:pPr marL="228046" marR="3258" indent="-146601" defTabSz="586405">
              <a:spcBef>
                <a:spcPts val="64"/>
              </a:spcBef>
            </a:pPr>
            <a:r>
              <a:rPr lang="en-US" sz="2400" dirty="0"/>
              <a:t>Tall grass</a:t>
            </a:r>
          </a:p>
          <a:p>
            <a:pPr marL="228046" marR="3258" indent="-146601" defTabSz="586405">
              <a:spcBef>
                <a:spcPts val="64"/>
              </a:spcBef>
            </a:pPr>
            <a:r>
              <a:rPr lang="en-US" sz="2400" dirty="0"/>
              <a:t>Low bushes and shrubs</a:t>
            </a:r>
          </a:p>
          <a:p>
            <a:pPr marL="228046" marR="3258" indent="-146601" defTabSz="586405">
              <a:spcBef>
                <a:spcPts val="64"/>
              </a:spcBef>
            </a:pPr>
            <a:r>
              <a:rPr lang="en-US" sz="2400" dirty="0"/>
              <a:t>Dead leaves</a:t>
            </a:r>
          </a:p>
          <a:p>
            <a:pPr marL="228046" marR="3258" indent="-146601" defTabSz="586405">
              <a:spcBef>
                <a:spcPts val="64"/>
              </a:spcBef>
            </a:pPr>
            <a:endParaRPr lang="en-US" sz="2400" dirty="0"/>
          </a:p>
          <a:p>
            <a:pPr marL="0" marR="3258" indent="0" defTabSz="586405">
              <a:spcBef>
                <a:spcPts val="64"/>
              </a:spcBef>
              <a:buNone/>
            </a:pPr>
            <a:r>
              <a:rPr lang="en-US" sz="2400" dirty="0"/>
              <a:t>Ticks are most active in the spring, summer, and fall. </a:t>
            </a:r>
          </a:p>
          <a:p>
            <a:pPr indent="-146601" defTabSz="586405"/>
            <a:endParaRPr lang="en-US" sz="2400" dirty="0">
              <a:latin typeface="+mn-lt"/>
            </a:endParaRPr>
          </a:p>
        </p:txBody>
      </p:sp>
      <p:pic>
        <p:nvPicPr>
          <p:cNvPr id="5" name="Picture 4">
            <a:extLst>
              <a:ext uri="{FF2B5EF4-FFF2-40B4-BE49-F238E27FC236}">
                <a16:creationId xmlns:a16="http://schemas.microsoft.com/office/drawing/2014/main" id="{B620579E-8455-E052-8C68-988FA1972FA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76857" y="3747124"/>
            <a:ext cx="2504296" cy="2359469"/>
          </a:xfrm>
          <a:custGeom>
            <a:avLst/>
            <a:gdLst>
              <a:gd name="connsiteX0" fmla="*/ 0 w 2504296"/>
              <a:gd name="connsiteY0" fmla="*/ 0 h 2359469"/>
              <a:gd name="connsiteX1" fmla="*/ 651117 w 2504296"/>
              <a:gd name="connsiteY1" fmla="*/ 0 h 2359469"/>
              <a:gd name="connsiteX2" fmla="*/ 1227105 w 2504296"/>
              <a:gd name="connsiteY2" fmla="*/ 0 h 2359469"/>
              <a:gd name="connsiteX3" fmla="*/ 1828136 w 2504296"/>
              <a:gd name="connsiteY3" fmla="*/ 0 h 2359469"/>
              <a:gd name="connsiteX4" fmla="*/ 2504296 w 2504296"/>
              <a:gd name="connsiteY4" fmla="*/ 0 h 2359469"/>
              <a:gd name="connsiteX5" fmla="*/ 2504296 w 2504296"/>
              <a:gd name="connsiteY5" fmla="*/ 613462 h 2359469"/>
              <a:gd name="connsiteX6" fmla="*/ 2504296 w 2504296"/>
              <a:gd name="connsiteY6" fmla="*/ 1203329 h 2359469"/>
              <a:gd name="connsiteX7" fmla="*/ 2504296 w 2504296"/>
              <a:gd name="connsiteY7" fmla="*/ 1816791 h 2359469"/>
              <a:gd name="connsiteX8" fmla="*/ 2504296 w 2504296"/>
              <a:gd name="connsiteY8" fmla="*/ 2359469 h 2359469"/>
              <a:gd name="connsiteX9" fmla="*/ 1953351 w 2504296"/>
              <a:gd name="connsiteY9" fmla="*/ 2359469 h 2359469"/>
              <a:gd name="connsiteX10" fmla="*/ 1377363 w 2504296"/>
              <a:gd name="connsiteY10" fmla="*/ 2359469 h 2359469"/>
              <a:gd name="connsiteX11" fmla="*/ 751289 w 2504296"/>
              <a:gd name="connsiteY11" fmla="*/ 2359469 h 2359469"/>
              <a:gd name="connsiteX12" fmla="*/ 0 w 2504296"/>
              <a:gd name="connsiteY12" fmla="*/ 2359469 h 2359469"/>
              <a:gd name="connsiteX13" fmla="*/ 0 w 2504296"/>
              <a:gd name="connsiteY13" fmla="*/ 1722412 h 2359469"/>
              <a:gd name="connsiteX14" fmla="*/ 0 w 2504296"/>
              <a:gd name="connsiteY14" fmla="*/ 1085356 h 2359469"/>
              <a:gd name="connsiteX15" fmla="*/ 0 w 2504296"/>
              <a:gd name="connsiteY15" fmla="*/ 566273 h 2359469"/>
              <a:gd name="connsiteX16" fmla="*/ 0 w 2504296"/>
              <a:gd name="connsiteY16" fmla="*/ 0 h 2359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4296" h="2359469" fill="none" extrusionOk="0">
                <a:moveTo>
                  <a:pt x="0" y="0"/>
                </a:moveTo>
                <a:cubicBezTo>
                  <a:pt x="177371" y="-6220"/>
                  <a:pt x="418182" y="25815"/>
                  <a:pt x="651117" y="0"/>
                </a:cubicBezTo>
                <a:cubicBezTo>
                  <a:pt x="884052" y="-25815"/>
                  <a:pt x="983175" y="2284"/>
                  <a:pt x="1227105" y="0"/>
                </a:cubicBezTo>
                <a:cubicBezTo>
                  <a:pt x="1471035" y="-2284"/>
                  <a:pt x="1550457" y="29534"/>
                  <a:pt x="1828136" y="0"/>
                </a:cubicBezTo>
                <a:cubicBezTo>
                  <a:pt x="2105815" y="-29534"/>
                  <a:pt x="2291813" y="11411"/>
                  <a:pt x="2504296" y="0"/>
                </a:cubicBezTo>
                <a:cubicBezTo>
                  <a:pt x="2518134" y="263244"/>
                  <a:pt x="2516350" y="474000"/>
                  <a:pt x="2504296" y="613462"/>
                </a:cubicBezTo>
                <a:cubicBezTo>
                  <a:pt x="2492242" y="752924"/>
                  <a:pt x="2504502" y="1057718"/>
                  <a:pt x="2504296" y="1203329"/>
                </a:cubicBezTo>
                <a:cubicBezTo>
                  <a:pt x="2504090" y="1348940"/>
                  <a:pt x="2484250" y="1587087"/>
                  <a:pt x="2504296" y="1816791"/>
                </a:cubicBezTo>
                <a:cubicBezTo>
                  <a:pt x="2524342" y="2046495"/>
                  <a:pt x="2499888" y="2111659"/>
                  <a:pt x="2504296" y="2359469"/>
                </a:cubicBezTo>
                <a:cubicBezTo>
                  <a:pt x="2278212" y="2347489"/>
                  <a:pt x="2077626" y="2347255"/>
                  <a:pt x="1953351" y="2359469"/>
                </a:cubicBezTo>
                <a:cubicBezTo>
                  <a:pt x="1829077" y="2371683"/>
                  <a:pt x="1662302" y="2370619"/>
                  <a:pt x="1377363" y="2359469"/>
                </a:cubicBezTo>
                <a:cubicBezTo>
                  <a:pt x="1092424" y="2348319"/>
                  <a:pt x="943848" y="2332491"/>
                  <a:pt x="751289" y="2359469"/>
                </a:cubicBezTo>
                <a:cubicBezTo>
                  <a:pt x="558730" y="2386447"/>
                  <a:pt x="224883" y="2356331"/>
                  <a:pt x="0" y="2359469"/>
                </a:cubicBezTo>
                <a:cubicBezTo>
                  <a:pt x="5115" y="2152914"/>
                  <a:pt x="-24166" y="1948461"/>
                  <a:pt x="0" y="1722412"/>
                </a:cubicBezTo>
                <a:cubicBezTo>
                  <a:pt x="24166" y="1496363"/>
                  <a:pt x="29210" y="1378062"/>
                  <a:pt x="0" y="1085356"/>
                </a:cubicBezTo>
                <a:cubicBezTo>
                  <a:pt x="-29210" y="792650"/>
                  <a:pt x="2122" y="708249"/>
                  <a:pt x="0" y="566273"/>
                </a:cubicBezTo>
                <a:cubicBezTo>
                  <a:pt x="-2122" y="424297"/>
                  <a:pt x="-13169" y="163037"/>
                  <a:pt x="0" y="0"/>
                </a:cubicBezTo>
                <a:close/>
              </a:path>
              <a:path w="2504296" h="2359469" stroke="0" extrusionOk="0">
                <a:moveTo>
                  <a:pt x="0" y="0"/>
                </a:moveTo>
                <a:cubicBezTo>
                  <a:pt x="296887" y="7054"/>
                  <a:pt x="452255" y="30697"/>
                  <a:pt x="676160" y="0"/>
                </a:cubicBezTo>
                <a:cubicBezTo>
                  <a:pt x="900065" y="-30697"/>
                  <a:pt x="1080144" y="17141"/>
                  <a:pt x="1302234" y="0"/>
                </a:cubicBezTo>
                <a:cubicBezTo>
                  <a:pt x="1524324" y="-17141"/>
                  <a:pt x="1616131" y="-21861"/>
                  <a:pt x="1878222" y="0"/>
                </a:cubicBezTo>
                <a:cubicBezTo>
                  <a:pt x="2140313" y="21861"/>
                  <a:pt x="2320527" y="-6594"/>
                  <a:pt x="2504296" y="0"/>
                </a:cubicBezTo>
                <a:cubicBezTo>
                  <a:pt x="2504655" y="180361"/>
                  <a:pt x="2530289" y="448084"/>
                  <a:pt x="2504296" y="637057"/>
                </a:cubicBezTo>
                <a:cubicBezTo>
                  <a:pt x="2478303" y="826030"/>
                  <a:pt x="2516744" y="991976"/>
                  <a:pt x="2504296" y="1226924"/>
                </a:cubicBezTo>
                <a:cubicBezTo>
                  <a:pt x="2491848" y="1461872"/>
                  <a:pt x="2493224" y="1532256"/>
                  <a:pt x="2504296" y="1746007"/>
                </a:cubicBezTo>
                <a:cubicBezTo>
                  <a:pt x="2515368" y="1959758"/>
                  <a:pt x="2501480" y="2179004"/>
                  <a:pt x="2504296" y="2359469"/>
                </a:cubicBezTo>
                <a:cubicBezTo>
                  <a:pt x="2295749" y="2339979"/>
                  <a:pt x="2116807" y="2365662"/>
                  <a:pt x="1903265" y="2359469"/>
                </a:cubicBezTo>
                <a:cubicBezTo>
                  <a:pt x="1689723" y="2353276"/>
                  <a:pt x="1574854" y="2382519"/>
                  <a:pt x="1302234" y="2359469"/>
                </a:cubicBezTo>
                <a:cubicBezTo>
                  <a:pt x="1029614" y="2336419"/>
                  <a:pt x="884803" y="2330670"/>
                  <a:pt x="701203" y="2359469"/>
                </a:cubicBezTo>
                <a:cubicBezTo>
                  <a:pt x="517603" y="2388268"/>
                  <a:pt x="224113" y="2375835"/>
                  <a:pt x="0" y="2359469"/>
                </a:cubicBezTo>
                <a:cubicBezTo>
                  <a:pt x="17108" y="2120266"/>
                  <a:pt x="7761" y="1970134"/>
                  <a:pt x="0" y="1816791"/>
                </a:cubicBezTo>
                <a:cubicBezTo>
                  <a:pt x="-7761" y="1663448"/>
                  <a:pt x="19534" y="1390885"/>
                  <a:pt x="0" y="1274113"/>
                </a:cubicBezTo>
                <a:cubicBezTo>
                  <a:pt x="-19534" y="1157341"/>
                  <a:pt x="20313" y="967381"/>
                  <a:pt x="0" y="731435"/>
                </a:cubicBezTo>
                <a:cubicBezTo>
                  <a:pt x="-20313" y="495489"/>
                  <a:pt x="26045" y="227321"/>
                  <a:pt x="0" y="0"/>
                </a:cubicBezTo>
                <a:close/>
              </a:path>
            </a:pathLst>
          </a:custGeom>
          <a:ln>
            <a:solidFill>
              <a:srgbClr val="FFFFFF">
                <a:alpha val="0"/>
              </a:srgbClr>
            </a:solidFill>
            <a:extLst>
              <a:ext uri="{C807C97D-BFC1-408E-A445-0C87EB9F89A2}">
                <ask:lineSketchStyleProps xmlns:ask="http://schemas.microsoft.com/office/drawing/2018/sketchyshapes" sd="981765707">
                  <a:prstGeom prst="rect">
                    <a:avLst/>
                  </a:prstGeom>
                  <ask:type>
                    <ask:lineSketchFreehand/>
                  </ask:type>
                </ask:lineSketchStyleProps>
              </a:ext>
            </a:extLst>
          </a:ln>
        </p:spPr>
      </p:pic>
      <p:pic>
        <p:nvPicPr>
          <p:cNvPr id="7" name="Picture 6" descr="A picture containing tree, grass, outdoor, plant&#10;&#10;Description automatically generated">
            <a:extLst>
              <a:ext uri="{FF2B5EF4-FFF2-40B4-BE49-F238E27FC236}">
                <a16:creationId xmlns:a16="http://schemas.microsoft.com/office/drawing/2014/main" id="{9F48C3D8-17DE-3D77-6C67-EC12B0924CF9}"/>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76857" y="162015"/>
            <a:ext cx="5116433" cy="3412149"/>
          </a:xfrm>
          <a:custGeom>
            <a:avLst/>
            <a:gdLst>
              <a:gd name="connsiteX0" fmla="*/ 0 w 5116433"/>
              <a:gd name="connsiteY0" fmla="*/ 0 h 3412149"/>
              <a:gd name="connsiteX1" fmla="*/ 690718 w 5116433"/>
              <a:gd name="connsiteY1" fmla="*/ 0 h 3412149"/>
              <a:gd name="connsiteX2" fmla="*/ 1176780 w 5116433"/>
              <a:gd name="connsiteY2" fmla="*/ 0 h 3412149"/>
              <a:gd name="connsiteX3" fmla="*/ 1765169 w 5116433"/>
              <a:gd name="connsiteY3" fmla="*/ 0 h 3412149"/>
              <a:gd name="connsiteX4" fmla="*/ 2507052 w 5116433"/>
              <a:gd name="connsiteY4" fmla="*/ 0 h 3412149"/>
              <a:gd name="connsiteX5" fmla="*/ 3146606 w 5116433"/>
              <a:gd name="connsiteY5" fmla="*/ 0 h 3412149"/>
              <a:gd name="connsiteX6" fmla="*/ 3837325 w 5116433"/>
              <a:gd name="connsiteY6" fmla="*/ 0 h 3412149"/>
              <a:gd name="connsiteX7" fmla="*/ 4425715 w 5116433"/>
              <a:gd name="connsiteY7" fmla="*/ 0 h 3412149"/>
              <a:gd name="connsiteX8" fmla="*/ 5116433 w 5116433"/>
              <a:gd name="connsiteY8" fmla="*/ 0 h 3412149"/>
              <a:gd name="connsiteX9" fmla="*/ 5116433 w 5116433"/>
              <a:gd name="connsiteY9" fmla="*/ 750673 h 3412149"/>
              <a:gd name="connsiteX10" fmla="*/ 5116433 w 5116433"/>
              <a:gd name="connsiteY10" fmla="*/ 1364860 h 3412149"/>
              <a:gd name="connsiteX11" fmla="*/ 5116433 w 5116433"/>
              <a:gd name="connsiteY11" fmla="*/ 1944925 h 3412149"/>
              <a:gd name="connsiteX12" fmla="*/ 5116433 w 5116433"/>
              <a:gd name="connsiteY12" fmla="*/ 2559112 h 3412149"/>
              <a:gd name="connsiteX13" fmla="*/ 5116433 w 5116433"/>
              <a:gd name="connsiteY13" fmla="*/ 3412149 h 3412149"/>
              <a:gd name="connsiteX14" fmla="*/ 4476879 w 5116433"/>
              <a:gd name="connsiteY14" fmla="*/ 3412149 h 3412149"/>
              <a:gd name="connsiteX15" fmla="*/ 3837325 w 5116433"/>
              <a:gd name="connsiteY15" fmla="*/ 3412149 h 3412149"/>
              <a:gd name="connsiteX16" fmla="*/ 3300099 w 5116433"/>
              <a:gd name="connsiteY16" fmla="*/ 3412149 h 3412149"/>
              <a:gd name="connsiteX17" fmla="*/ 2660545 w 5116433"/>
              <a:gd name="connsiteY17" fmla="*/ 3412149 h 3412149"/>
              <a:gd name="connsiteX18" fmla="*/ 2020991 w 5116433"/>
              <a:gd name="connsiteY18" fmla="*/ 3412149 h 3412149"/>
              <a:gd name="connsiteX19" fmla="*/ 1381437 w 5116433"/>
              <a:gd name="connsiteY19" fmla="*/ 3412149 h 3412149"/>
              <a:gd name="connsiteX20" fmla="*/ 741883 w 5116433"/>
              <a:gd name="connsiteY20" fmla="*/ 3412149 h 3412149"/>
              <a:gd name="connsiteX21" fmla="*/ 0 w 5116433"/>
              <a:gd name="connsiteY21" fmla="*/ 3412149 h 3412149"/>
              <a:gd name="connsiteX22" fmla="*/ 0 w 5116433"/>
              <a:gd name="connsiteY22" fmla="*/ 2695598 h 3412149"/>
              <a:gd name="connsiteX23" fmla="*/ 0 w 5116433"/>
              <a:gd name="connsiteY23" fmla="*/ 1979046 h 3412149"/>
              <a:gd name="connsiteX24" fmla="*/ 0 w 5116433"/>
              <a:gd name="connsiteY24" fmla="*/ 1262495 h 3412149"/>
              <a:gd name="connsiteX25" fmla="*/ 0 w 5116433"/>
              <a:gd name="connsiteY25" fmla="*/ 0 h 3412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116433" h="3412149" fill="none" extrusionOk="0">
                <a:moveTo>
                  <a:pt x="0" y="0"/>
                </a:moveTo>
                <a:cubicBezTo>
                  <a:pt x="294571" y="-25262"/>
                  <a:pt x="549106" y="18918"/>
                  <a:pt x="690718" y="0"/>
                </a:cubicBezTo>
                <a:cubicBezTo>
                  <a:pt x="832330" y="-18918"/>
                  <a:pt x="977381" y="15764"/>
                  <a:pt x="1176780" y="0"/>
                </a:cubicBezTo>
                <a:cubicBezTo>
                  <a:pt x="1376179" y="-15764"/>
                  <a:pt x="1572578" y="21401"/>
                  <a:pt x="1765169" y="0"/>
                </a:cubicBezTo>
                <a:cubicBezTo>
                  <a:pt x="1957760" y="-21401"/>
                  <a:pt x="2282963" y="17956"/>
                  <a:pt x="2507052" y="0"/>
                </a:cubicBezTo>
                <a:cubicBezTo>
                  <a:pt x="2731141" y="-17956"/>
                  <a:pt x="2882716" y="-27825"/>
                  <a:pt x="3146606" y="0"/>
                </a:cubicBezTo>
                <a:cubicBezTo>
                  <a:pt x="3410496" y="27825"/>
                  <a:pt x="3638340" y="6385"/>
                  <a:pt x="3837325" y="0"/>
                </a:cubicBezTo>
                <a:cubicBezTo>
                  <a:pt x="4036310" y="-6385"/>
                  <a:pt x="4197396" y="19247"/>
                  <a:pt x="4425715" y="0"/>
                </a:cubicBezTo>
                <a:cubicBezTo>
                  <a:pt x="4654034" y="-19247"/>
                  <a:pt x="4961124" y="-1160"/>
                  <a:pt x="5116433" y="0"/>
                </a:cubicBezTo>
                <a:cubicBezTo>
                  <a:pt x="5118732" y="365345"/>
                  <a:pt x="5143210" y="491263"/>
                  <a:pt x="5116433" y="750673"/>
                </a:cubicBezTo>
                <a:cubicBezTo>
                  <a:pt x="5089656" y="1010083"/>
                  <a:pt x="5117296" y="1146573"/>
                  <a:pt x="5116433" y="1364860"/>
                </a:cubicBezTo>
                <a:cubicBezTo>
                  <a:pt x="5115570" y="1583147"/>
                  <a:pt x="5132608" y="1806555"/>
                  <a:pt x="5116433" y="1944925"/>
                </a:cubicBezTo>
                <a:cubicBezTo>
                  <a:pt x="5100258" y="2083295"/>
                  <a:pt x="5093049" y="2408326"/>
                  <a:pt x="5116433" y="2559112"/>
                </a:cubicBezTo>
                <a:cubicBezTo>
                  <a:pt x="5139817" y="2709898"/>
                  <a:pt x="5099971" y="3000096"/>
                  <a:pt x="5116433" y="3412149"/>
                </a:cubicBezTo>
                <a:cubicBezTo>
                  <a:pt x="4874830" y="3398939"/>
                  <a:pt x="4710662" y="3399236"/>
                  <a:pt x="4476879" y="3412149"/>
                </a:cubicBezTo>
                <a:cubicBezTo>
                  <a:pt x="4243096" y="3425062"/>
                  <a:pt x="4073297" y="3384398"/>
                  <a:pt x="3837325" y="3412149"/>
                </a:cubicBezTo>
                <a:cubicBezTo>
                  <a:pt x="3601353" y="3439900"/>
                  <a:pt x="3503642" y="3392131"/>
                  <a:pt x="3300099" y="3412149"/>
                </a:cubicBezTo>
                <a:cubicBezTo>
                  <a:pt x="3096556" y="3432167"/>
                  <a:pt x="2824863" y="3380456"/>
                  <a:pt x="2660545" y="3412149"/>
                </a:cubicBezTo>
                <a:cubicBezTo>
                  <a:pt x="2496227" y="3443842"/>
                  <a:pt x="2307437" y="3415854"/>
                  <a:pt x="2020991" y="3412149"/>
                </a:cubicBezTo>
                <a:cubicBezTo>
                  <a:pt x="1734545" y="3408444"/>
                  <a:pt x="1561039" y="3406439"/>
                  <a:pt x="1381437" y="3412149"/>
                </a:cubicBezTo>
                <a:cubicBezTo>
                  <a:pt x="1201835" y="3417859"/>
                  <a:pt x="995660" y="3380200"/>
                  <a:pt x="741883" y="3412149"/>
                </a:cubicBezTo>
                <a:cubicBezTo>
                  <a:pt x="488106" y="3444098"/>
                  <a:pt x="319359" y="3400996"/>
                  <a:pt x="0" y="3412149"/>
                </a:cubicBezTo>
                <a:cubicBezTo>
                  <a:pt x="-28190" y="3113775"/>
                  <a:pt x="3765" y="2847999"/>
                  <a:pt x="0" y="2695598"/>
                </a:cubicBezTo>
                <a:cubicBezTo>
                  <a:pt x="-3765" y="2543197"/>
                  <a:pt x="22387" y="2308390"/>
                  <a:pt x="0" y="1979046"/>
                </a:cubicBezTo>
                <a:cubicBezTo>
                  <a:pt x="-22387" y="1649702"/>
                  <a:pt x="-16865" y="1483952"/>
                  <a:pt x="0" y="1262495"/>
                </a:cubicBezTo>
                <a:cubicBezTo>
                  <a:pt x="16865" y="1041038"/>
                  <a:pt x="56527" y="533031"/>
                  <a:pt x="0" y="0"/>
                </a:cubicBezTo>
                <a:close/>
              </a:path>
              <a:path w="5116433" h="3412149" stroke="0" extrusionOk="0">
                <a:moveTo>
                  <a:pt x="0" y="0"/>
                </a:moveTo>
                <a:cubicBezTo>
                  <a:pt x="237099" y="-19659"/>
                  <a:pt x="323183" y="25252"/>
                  <a:pt x="588390" y="0"/>
                </a:cubicBezTo>
                <a:cubicBezTo>
                  <a:pt x="853597" y="-25252"/>
                  <a:pt x="961329" y="-20761"/>
                  <a:pt x="1074451" y="0"/>
                </a:cubicBezTo>
                <a:cubicBezTo>
                  <a:pt x="1187573" y="20761"/>
                  <a:pt x="1575098" y="-7469"/>
                  <a:pt x="1816334" y="0"/>
                </a:cubicBezTo>
                <a:cubicBezTo>
                  <a:pt x="2057570" y="7469"/>
                  <a:pt x="2172636" y="10535"/>
                  <a:pt x="2404724" y="0"/>
                </a:cubicBezTo>
                <a:cubicBezTo>
                  <a:pt x="2636812" y="-10535"/>
                  <a:pt x="2745026" y="24679"/>
                  <a:pt x="2993113" y="0"/>
                </a:cubicBezTo>
                <a:cubicBezTo>
                  <a:pt x="3241200" y="-24679"/>
                  <a:pt x="3536380" y="-26409"/>
                  <a:pt x="3734996" y="0"/>
                </a:cubicBezTo>
                <a:cubicBezTo>
                  <a:pt x="3933612" y="26409"/>
                  <a:pt x="4121602" y="23879"/>
                  <a:pt x="4272222" y="0"/>
                </a:cubicBezTo>
                <a:cubicBezTo>
                  <a:pt x="4422842" y="-23879"/>
                  <a:pt x="4789115" y="6315"/>
                  <a:pt x="5116433" y="0"/>
                </a:cubicBezTo>
                <a:cubicBezTo>
                  <a:pt x="5098833" y="285541"/>
                  <a:pt x="5132948" y="417313"/>
                  <a:pt x="5116433" y="750673"/>
                </a:cubicBezTo>
                <a:cubicBezTo>
                  <a:pt x="5099918" y="1084033"/>
                  <a:pt x="5125117" y="1101645"/>
                  <a:pt x="5116433" y="1364860"/>
                </a:cubicBezTo>
                <a:cubicBezTo>
                  <a:pt x="5107749" y="1628075"/>
                  <a:pt x="5095612" y="1865558"/>
                  <a:pt x="5116433" y="2047289"/>
                </a:cubicBezTo>
                <a:cubicBezTo>
                  <a:pt x="5137254" y="2229020"/>
                  <a:pt x="5102614" y="2496501"/>
                  <a:pt x="5116433" y="2763841"/>
                </a:cubicBezTo>
                <a:cubicBezTo>
                  <a:pt x="5130252" y="3031181"/>
                  <a:pt x="5141346" y="3130558"/>
                  <a:pt x="5116433" y="3412149"/>
                </a:cubicBezTo>
                <a:cubicBezTo>
                  <a:pt x="4897478" y="3404405"/>
                  <a:pt x="4707818" y="3415707"/>
                  <a:pt x="4476879" y="3412149"/>
                </a:cubicBezTo>
                <a:cubicBezTo>
                  <a:pt x="4245940" y="3408591"/>
                  <a:pt x="4136855" y="3419029"/>
                  <a:pt x="3939653" y="3412149"/>
                </a:cubicBezTo>
                <a:cubicBezTo>
                  <a:pt x="3742451" y="3405269"/>
                  <a:pt x="3575348" y="3401095"/>
                  <a:pt x="3300099" y="3412149"/>
                </a:cubicBezTo>
                <a:cubicBezTo>
                  <a:pt x="3024850" y="3423203"/>
                  <a:pt x="2756768" y="3437192"/>
                  <a:pt x="2558217" y="3412149"/>
                </a:cubicBezTo>
                <a:cubicBezTo>
                  <a:pt x="2359666" y="3387106"/>
                  <a:pt x="2082308" y="3384986"/>
                  <a:pt x="1918662" y="3412149"/>
                </a:cubicBezTo>
                <a:cubicBezTo>
                  <a:pt x="1755017" y="3439312"/>
                  <a:pt x="1632649" y="3402579"/>
                  <a:pt x="1432601" y="3412149"/>
                </a:cubicBezTo>
                <a:cubicBezTo>
                  <a:pt x="1232553" y="3421719"/>
                  <a:pt x="1051833" y="3397372"/>
                  <a:pt x="895376" y="3412149"/>
                </a:cubicBezTo>
                <a:cubicBezTo>
                  <a:pt x="738919" y="3426926"/>
                  <a:pt x="250699" y="3380486"/>
                  <a:pt x="0" y="3412149"/>
                </a:cubicBezTo>
                <a:cubicBezTo>
                  <a:pt x="-32080" y="3136291"/>
                  <a:pt x="-9903" y="3015557"/>
                  <a:pt x="0" y="2729719"/>
                </a:cubicBezTo>
                <a:cubicBezTo>
                  <a:pt x="9903" y="2443881"/>
                  <a:pt x="-8747" y="2281079"/>
                  <a:pt x="0" y="2047289"/>
                </a:cubicBezTo>
                <a:cubicBezTo>
                  <a:pt x="8747" y="1813499"/>
                  <a:pt x="8116" y="1669324"/>
                  <a:pt x="0" y="1398981"/>
                </a:cubicBezTo>
                <a:cubicBezTo>
                  <a:pt x="-8116" y="1128638"/>
                  <a:pt x="-20257" y="1027202"/>
                  <a:pt x="0" y="818916"/>
                </a:cubicBezTo>
                <a:cubicBezTo>
                  <a:pt x="20257" y="610630"/>
                  <a:pt x="-32430" y="359081"/>
                  <a:pt x="0" y="0"/>
                </a:cubicBezTo>
                <a:close/>
              </a:path>
            </a:pathLst>
          </a:custGeom>
          <a:ln>
            <a:solidFill>
              <a:srgbClr val="FFFFFF">
                <a:alpha val="0"/>
              </a:srgbClr>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pic>
      <p:pic>
        <p:nvPicPr>
          <p:cNvPr id="12" name="Picture 11" descr="A tick raising its front legs on a leaf">
            <a:extLst>
              <a:ext uri="{FF2B5EF4-FFF2-40B4-BE49-F238E27FC236}">
                <a16:creationId xmlns:a16="http://schemas.microsoft.com/office/drawing/2014/main" id="{DB58719A-CC7D-E6FE-6DC1-E7C39DC9B837}"/>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3579474" y="3747125"/>
            <a:ext cx="2413816" cy="2362520"/>
          </a:xfrm>
          <a:custGeom>
            <a:avLst/>
            <a:gdLst>
              <a:gd name="connsiteX0" fmla="*/ 0 w 2413816"/>
              <a:gd name="connsiteY0" fmla="*/ 0 h 2362520"/>
              <a:gd name="connsiteX1" fmla="*/ 627592 w 2413816"/>
              <a:gd name="connsiteY1" fmla="*/ 0 h 2362520"/>
              <a:gd name="connsiteX2" fmla="*/ 1158632 w 2413816"/>
              <a:gd name="connsiteY2" fmla="*/ 0 h 2362520"/>
              <a:gd name="connsiteX3" fmla="*/ 1762086 w 2413816"/>
              <a:gd name="connsiteY3" fmla="*/ 0 h 2362520"/>
              <a:gd name="connsiteX4" fmla="*/ 2413816 w 2413816"/>
              <a:gd name="connsiteY4" fmla="*/ 0 h 2362520"/>
              <a:gd name="connsiteX5" fmla="*/ 2413816 w 2413816"/>
              <a:gd name="connsiteY5" fmla="*/ 519754 h 2362520"/>
              <a:gd name="connsiteX6" fmla="*/ 2413816 w 2413816"/>
              <a:gd name="connsiteY6" fmla="*/ 1039509 h 2362520"/>
              <a:gd name="connsiteX7" fmla="*/ 2413816 w 2413816"/>
              <a:gd name="connsiteY7" fmla="*/ 1606514 h 2362520"/>
              <a:gd name="connsiteX8" fmla="*/ 2413816 w 2413816"/>
              <a:gd name="connsiteY8" fmla="*/ 2362520 h 2362520"/>
              <a:gd name="connsiteX9" fmla="*/ 1858638 w 2413816"/>
              <a:gd name="connsiteY9" fmla="*/ 2362520 h 2362520"/>
              <a:gd name="connsiteX10" fmla="*/ 1231046 w 2413816"/>
              <a:gd name="connsiteY10" fmla="*/ 2362520 h 2362520"/>
              <a:gd name="connsiteX11" fmla="*/ 700007 w 2413816"/>
              <a:gd name="connsiteY11" fmla="*/ 2362520 h 2362520"/>
              <a:gd name="connsiteX12" fmla="*/ 0 w 2413816"/>
              <a:gd name="connsiteY12" fmla="*/ 2362520 h 2362520"/>
              <a:gd name="connsiteX13" fmla="*/ 0 w 2413816"/>
              <a:gd name="connsiteY13" fmla="*/ 1819140 h 2362520"/>
              <a:gd name="connsiteX14" fmla="*/ 0 w 2413816"/>
              <a:gd name="connsiteY14" fmla="*/ 1204885 h 2362520"/>
              <a:gd name="connsiteX15" fmla="*/ 0 w 2413816"/>
              <a:gd name="connsiteY15" fmla="*/ 590630 h 2362520"/>
              <a:gd name="connsiteX16" fmla="*/ 0 w 2413816"/>
              <a:gd name="connsiteY16" fmla="*/ 0 h 2362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13816" h="2362520" fill="none" extrusionOk="0">
                <a:moveTo>
                  <a:pt x="0" y="0"/>
                </a:moveTo>
                <a:cubicBezTo>
                  <a:pt x="274194" y="19033"/>
                  <a:pt x="449181" y="5893"/>
                  <a:pt x="627592" y="0"/>
                </a:cubicBezTo>
                <a:cubicBezTo>
                  <a:pt x="806003" y="-5893"/>
                  <a:pt x="970796" y="-17876"/>
                  <a:pt x="1158632" y="0"/>
                </a:cubicBezTo>
                <a:cubicBezTo>
                  <a:pt x="1346468" y="17876"/>
                  <a:pt x="1574877" y="11277"/>
                  <a:pt x="1762086" y="0"/>
                </a:cubicBezTo>
                <a:cubicBezTo>
                  <a:pt x="1949295" y="-11277"/>
                  <a:pt x="2103611" y="-31855"/>
                  <a:pt x="2413816" y="0"/>
                </a:cubicBezTo>
                <a:cubicBezTo>
                  <a:pt x="2432805" y="186461"/>
                  <a:pt x="2437688" y="266002"/>
                  <a:pt x="2413816" y="519754"/>
                </a:cubicBezTo>
                <a:cubicBezTo>
                  <a:pt x="2389944" y="773506"/>
                  <a:pt x="2422836" y="815269"/>
                  <a:pt x="2413816" y="1039509"/>
                </a:cubicBezTo>
                <a:cubicBezTo>
                  <a:pt x="2404796" y="1263750"/>
                  <a:pt x="2430769" y="1458761"/>
                  <a:pt x="2413816" y="1606514"/>
                </a:cubicBezTo>
                <a:cubicBezTo>
                  <a:pt x="2396863" y="1754268"/>
                  <a:pt x="2433839" y="2113549"/>
                  <a:pt x="2413816" y="2362520"/>
                </a:cubicBezTo>
                <a:cubicBezTo>
                  <a:pt x="2240347" y="2351593"/>
                  <a:pt x="2100691" y="2346443"/>
                  <a:pt x="1858638" y="2362520"/>
                </a:cubicBezTo>
                <a:cubicBezTo>
                  <a:pt x="1616585" y="2378597"/>
                  <a:pt x="1499519" y="2341249"/>
                  <a:pt x="1231046" y="2362520"/>
                </a:cubicBezTo>
                <a:cubicBezTo>
                  <a:pt x="962573" y="2383791"/>
                  <a:pt x="900877" y="2338820"/>
                  <a:pt x="700007" y="2362520"/>
                </a:cubicBezTo>
                <a:cubicBezTo>
                  <a:pt x="499137" y="2386220"/>
                  <a:pt x="297223" y="2394401"/>
                  <a:pt x="0" y="2362520"/>
                </a:cubicBezTo>
                <a:cubicBezTo>
                  <a:pt x="1643" y="2174051"/>
                  <a:pt x="16333" y="1974012"/>
                  <a:pt x="0" y="1819140"/>
                </a:cubicBezTo>
                <a:cubicBezTo>
                  <a:pt x="-16333" y="1664268"/>
                  <a:pt x="25505" y="1506726"/>
                  <a:pt x="0" y="1204885"/>
                </a:cubicBezTo>
                <a:cubicBezTo>
                  <a:pt x="-25505" y="903044"/>
                  <a:pt x="25017" y="727815"/>
                  <a:pt x="0" y="590630"/>
                </a:cubicBezTo>
                <a:cubicBezTo>
                  <a:pt x="-25017" y="453446"/>
                  <a:pt x="14393" y="260804"/>
                  <a:pt x="0" y="0"/>
                </a:cubicBezTo>
                <a:close/>
              </a:path>
              <a:path w="2413816" h="2362520" stroke="0" extrusionOk="0">
                <a:moveTo>
                  <a:pt x="0" y="0"/>
                </a:moveTo>
                <a:cubicBezTo>
                  <a:pt x="217866" y="-18166"/>
                  <a:pt x="390889" y="10289"/>
                  <a:pt x="603454" y="0"/>
                </a:cubicBezTo>
                <a:cubicBezTo>
                  <a:pt x="816019" y="-10289"/>
                  <a:pt x="973821" y="-21361"/>
                  <a:pt x="1206908" y="0"/>
                </a:cubicBezTo>
                <a:cubicBezTo>
                  <a:pt x="1439995" y="21361"/>
                  <a:pt x="1689413" y="-28242"/>
                  <a:pt x="1858638" y="0"/>
                </a:cubicBezTo>
                <a:cubicBezTo>
                  <a:pt x="2027863" y="28242"/>
                  <a:pt x="2189560" y="16580"/>
                  <a:pt x="2413816" y="0"/>
                </a:cubicBezTo>
                <a:cubicBezTo>
                  <a:pt x="2421874" y="134799"/>
                  <a:pt x="2404558" y="366182"/>
                  <a:pt x="2413816" y="543380"/>
                </a:cubicBezTo>
                <a:cubicBezTo>
                  <a:pt x="2423074" y="720578"/>
                  <a:pt x="2393124" y="838577"/>
                  <a:pt x="2413816" y="1086759"/>
                </a:cubicBezTo>
                <a:cubicBezTo>
                  <a:pt x="2434508" y="1334941"/>
                  <a:pt x="2434536" y="1510793"/>
                  <a:pt x="2413816" y="1677389"/>
                </a:cubicBezTo>
                <a:cubicBezTo>
                  <a:pt x="2393097" y="1843985"/>
                  <a:pt x="2437113" y="2160356"/>
                  <a:pt x="2413816" y="2362520"/>
                </a:cubicBezTo>
                <a:cubicBezTo>
                  <a:pt x="2144434" y="2345068"/>
                  <a:pt x="1975392" y="2341841"/>
                  <a:pt x="1762086" y="2362520"/>
                </a:cubicBezTo>
                <a:cubicBezTo>
                  <a:pt x="1548780" y="2383200"/>
                  <a:pt x="1424888" y="2343370"/>
                  <a:pt x="1134494" y="2362520"/>
                </a:cubicBezTo>
                <a:cubicBezTo>
                  <a:pt x="844100" y="2381670"/>
                  <a:pt x="300244" y="2380601"/>
                  <a:pt x="0" y="2362520"/>
                </a:cubicBezTo>
                <a:cubicBezTo>
                  <a:pt x="2201" y="2245108"/>
                  <a:pt x="5040" y="1927422"/>
                  <a:pt x="0" y="1795515"/>
                </a:cubicBezTo>
                <a:cubicBezTo>
                  <a:pt x="-5040" y="1663609"/>
                  <a:pt x="-22462" y="1508270"/>
                  <a:pt x="0" y="1228510"/>
                </a:cubicBezTo>
                <a:cubicBezTo>
                  <a:pt x="22462" y="948750"/>
                  <a:pt x="21514" y="818075"/>
                  <a:pt x="0" y="708756"/>
                </a:cubicBezTo>
                <a:cubicBezTo>
                  <a:pt x="-21514" y="599437"/>
                  <a:pt x="13513" y="228810"/>
                  <a:pt x="0" y="0"/>
                </a:cubicBezTo>
                <a:close/>
              </a:path>
            </a:pathLst>
          </a:custGeom>
          <a:ln>
            <a:solidFill>
              <a:srgbClr val="FFFFFF">
                <a:alpha val="0"/>
              </a:srgbClr>
            </a:solidFill>
            <a:extLst>
              <a:ext uri="{C807C97D-BFC1-408E-A445-0C87EB9F89A2}">
                <ask:lineSketchStyleProps xmlns:ask="http://schemas.microsoft.com/office/drawing/2018/sketchyshapes" sd="3978248048">
                  <a:prstGeom prst="rect">
                    <a:avLst/>
                  </a:prstGeom>
                  <ask:type>
                    <ask:lineSketchFreehand/>
                  </ask:type>
                </ask:lineSketchStyleProps>
              </a:ext>
            </a:extLst>
          </a:ln>
        </p:spPr>
      </p:pic>
      <p:sp>
        <p:nvSpPr>
          <p:cNvPr id="14" name="TextBox 13">
            <a:extLst>
              <a:ext uri="{FF2B5EF4-FFF2-40B4-BE49-F238E27FC236}">
                <a16:creationId xmlns:a16="http://schemas.microsoft.com/office/drawing/2014/main" id="{9B0F8814-BDD1-5E4A-9E03-95E3A69A4616}"/>
              </a:ext>
            </a:extLst>
          </p:cNvPr>
          <p:cNvSpPr txBox="1"/>
          <p:nvPr/>
        </p:nvSpPr>
        <p:spPr>
          <a:xfrm>
            <a:off x="7809" y="6378331"/>
            <a:ext cx="4242391" cy="230832"/>
          </a:xfrm>
          <a:prstGeom prst="rect">
            <a:avLst/>
          </a:prstGeom>
          <a:noFill/>
        </p:spPr>
        <p:txBody>
          <a:bodyPr wrap="square" rtlCol="0">
            <a:spAutoFit/>
          </a:bodyPr>
          <a:lstStyle/>
          <a:p>
            <a:r>
              <a:rPr lang="en-US" sz="900" dirty="0"/>
              <a:t>Images courtesy of the Minnesota Department of Health</a:t>
            </a:r>
          </a:p>
        </p:txBody>
      </p:sp>
    </p:spTree>
    <p:extLst>
      <p:ext uri="{BB962C8B-B14F-4D97-AF65-F5344CB8AC3E}">
        <p14:creationId xmlns:p14="http://schemas.microsoft.com/office/powerpoint/2010/main" val="366476387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6200A373DFABC2478E9D17E94548BF7E" ma:contentTypeVersion="19" ma:contentTypeDescription="Create a new document." ma:contentTypeScope="" ma:versionID="a4608772791bb40efc979c8065cdeac2">
  <xsd:schema xmlns:xsd="http://www.w3.org/2001/XMLSchema" xmlns:xs="http://www.w3.org/2001/XMLSchema" xmlns:p="http://schemas.microsoft.com/office/2006/metadata/properties" xmlns:ns1="http://schemas.microsoft.com/sharepoint/v3" xmlns:ns2="d3896a90-1f9e-449d-9592-12bbe1614c59" xmlns:ns3="b4854fab-08df-486e-838e-9e236b4ee7f3" targetNamespace="http://schemas.microsoft.com/office/2006/metadata/properties" ma:root="true" ma:fieldsID="26610da67b2ca482f4c3dc814a3717e2" ns1:_="" ns2:_="" ns3:_="">
    <xsd:import namespace="http://schemas.microsoft.com/sharepoint/v3"/>
    <xsd:import namespace="d3896a90-1f9e-449d-9592-12bbe1614c59"/>
    <xsd:import namespace="b4854fab-08df-486e-838e-9e236b4ee7f3"/>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2:MediaServiceDateTaken" minOccurs="0"/>
                <xsd:element ref="ns2:MediaServiceAutoTags" minOccurs="0"/>
                <xsd:element ref="ns3:SharedWithUsers" minOccurs="0"/>
                <xsd:element ref="ns3:SharedWithDetails"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3896a90-1f9e-449d-9592-12bbe1614c5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4854fab-08df-486e-838e-9e236b4ee7f3"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1334D961-7EB7-4A9C-87DE-4038C58F312C}">
  <ds:schemaRefs>
    <ds:schemaRef ds:uri="http://schemas.microsoft.com/sharepoint/v3/contenttype/forms"/>
  </ds:schemaRefs>
</ds:datastoreItem>
</file>

<file path=customXml/itemProps2.xml><?xml version="1.0" encoding="utf-8"?>
<ds:datastoreItem xmlns:ds="http://schemas.openxmlformats.org/officeDocument/2006/customXml" ds:itemID="{E1573061-4F87-4578-BCCD-DD7E21CC6ACE}">
  <ds:schemaRefs>
    <ds:schemaRef ds:uri="b4854fab-08df-486e-838e-9e236b4ee7f3"/>
    <ds:schemaRef ds:uri="d3896a90-1f9e-449d-9592-12bbe1614c59"/>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C3C68BB-E242-417B-9D1C-6CF9D0AC7707}">
  <ds:schemaRefs>
    <ds:schemaRef ds:uri="http://purl.org/dc/dcmitype/"/>
    <ds:schemaRef ds:uri="http://schemas.microsoft.com/sharepoint/v3"/>
    <ds:schemaRef ds:uri="http://www.w3.org/XML/1998/namespace"/>
    <ds:schemaRef ds:uri="http://purl.org/dc/terms/"/>
    <ds:schemaRef ds:uri="http://schemas.microsoft.com/office/infopath/2007/PartnerControls"/>
    <ds:schemaRef ds:uri="http://schemas.openxmlformats.org/package/2006/metadata/core-properties"/>
    <ds:schemaRef ds:uri="http://schemas.microsoft.com/office/2006/documentManagement/types"/>
    <ds:schemaRef ds:uri="http://purl.org/dc/elements/1.1/"/>
    <ds:schemaRef ds:uri="b4854fab-08df-486e-838e-9e236b4ee7f3"/>
    <ds:schemaRef ds:uri="d3896a90-1f9e-449d-9592-12bbe1614c59"/>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5313</TotalTime>
  <Words>4095</Words>
  <Application>Microsoft Office PowerPoint</Application>
  <PresentationFormat>Widescreen</PresentationFormat>
  <Paragraphs>426</Paragraphs>
  <Slides>30</Slides>
  <Notes>30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30</vt:i4>
      </vt:variant>
    </vt:vector>
  </HeadingPairs>
  <TitlesOfParts>
    <vt:vector size="40" baseType="lpstr">
      <vt:lpstr>Arial</vt:lpstr>
      <vt:lpstr>Calibri</vt:lpstr>
      <vt:lpstr>Franklin Gothic Book</vt:lpstr>
      <vt:lpstr>Helvetica Neue</vt:lpstr>
      <vt:lpstr>Source Sans Pro</vt:lpstr>
      <vt:lpstr>Source Sans Pro Light</vt:lpstr>
      <vt:lpstr>Symbol</vt:lpstr>
      <vt:lpstr>Times New Roman</vt:lpstr>
      <vt:lpstr>Wingdings</vt:lpstr>
      <vt:lpstr>Office Theme</vt:lpstr>
      <vt:lpstr>Ticks and Tick Bite Prevention</vt:lpstr>
      <vt:lpstr>PowerPoint Presentation</vt:lpstr>
      <vt:lpstr>What are ticks?</vt:lpstr>
      <vt:lpstr>What do ticks look like?</vt:lpstr>
      <vt:lpstr>What do ticks eat?</vt:lpstr>
      <vt:lpstr>Life Cycle of a Blacklegged Tick</vt:lpstr>
      <vt:lpstr>How small are ticks?</vt:lpstr>
      <vt:lpstr>Class Activity</vt:lpstr>
      <vt:lpstr>Where do ticks live?</vt:lpstr>
      <vt:lpstr>Where are ticks most likely to be found?  Select all that apply:  </vt:lpstr>
      <vt:lpstr>Where are ticks most likely to be found?  Select all that apply:  </vt:lpstr>
      <vt:lpstr>How can a tick make you sick?</vt:lpstr>
      <vt:lpstr>What is Lyme disease?</vt:lpstr>
      <vt:lpstr>How will I know if I have Lyme disease?</vt:lpstr>
      <vt:lpstr>How can I prevent tick bites?</vt:lpstr>
      <vt:lpstr>How can I prevent tick bites?</vt:lpstr>
      <vt:lpstr>How can I prevent tick bites?</vt:lpstr>
      <vt:lpstr>Class Activity Do a Tick Check</vt:lpstr>
      <vt:lpstr>Removing a tick</vt:lpstr>
      <vt:lpstr>Class Activity</vt:lpstr>
      <vt:lpstr>PowerPoint Presentation</vt:lpstr>
      <vt:lpstr>Review</vt:lpstr>
      <vt:lpstr>Review</vt:lpstr>
      <vt:lpstr>Review</vt:lpstr>
      <vt:lpstr>Review</vt:lpstr>
      <vt:lpstr>Review</vt:lpstr>
      <vt:lpstr>Review</vt:lpstr>
      <vt:lpstr>Review</vt:lpstr>
      <vt:lpstr>Thank you!</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Gonzalez</dc:creator>
  <cp:lastModifiedBy>Molly Muise</cp:lastModifiedBy>
  <cp:revision>142</cp:revision>
  <cp:lastPrinted>2023-06-01T21:20:13Z</cp:lastPrinted>
  <dcterms:created xsi:type="dcterms:W3CDTF">2022-10-28T16:25:28Z</dcterms:created>
  <dcterms:modified xsi:type="dcterms:W3CDTF">2024-08-28T16:10:37Z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0x0101006200A373DFABC2478E9D17E94548BF7E</vt:lpwstr>
  </property>
</Properties>
</file>