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1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758" r:id="rId1"/>
  </p:sldMasterIdLst>
  <p:notesMasterIdLst>
    <p:notesMasterId r:id="rId45"/>
  </p:notesMasterIdLst>
  <p:handoutMasterIdLst>
    <p:handoutMasterId r:id="rId46"/>
  </p:handoutMasterIdLst>
  <p:sldIdLst>
    <p:sldId id="423" r:id="rId2"/>
    <p:sldId id="449" r:id="rId3"/>
    <p:sldId id="442" r:id="rId4"/>
    <p:sldId id="261" r:id="rId5"/>
    <p:sldId id="439" r:id="rId6"/>
    <p:sldId id="444" r:id="rId7"/>
    <p:sldId id="365" r:id="rId8"/>
    <p:sldId id="366" r:id="rId9"/>
    <p:sldId id="367" r:id="rId10"/>
    <p:sldId id="368" r:id="rId11"/>
    <p:sldId id="349" r:id="rId12"/>
    <p:sldId id="369" r:id="rId13"/>
    <p:sldId id="370" r:id="rId14"/>
    <p:sldId id="394" r:id="rId15"/>
    <p:sldId id="434" r:id="rId16"/>
    <p:sldId id="461" r:id="rId17"/>
    <p:sldId id="435" r:id="rId18"/>
    <p:sldId id="436" r:id="rId19"/>
    <p:sldId id="455" r:id="rId20"/>
    <p:sldId id="356" r:id="rId21"/>
    <p:sldId id="395" r:id="rId22"/>
    <p:sldId id="452" r:id="rId23"/>
    <p:sldId id="320" r:id="rId24"/>
    <p:sldId id="322" r:id="rId25"/>
    <p:sldId id="376" r:id="rId26"/>
    <p:sldId id="375" r:id="rId27"/>
    <p:sldId id="346" r:id="rId28"/>
    <p:sldId id="287" r:id="rId29"/>
    <p:sldId id="393" r:id="rId30"/>
    <p:sldId id="433" r:id="rId31"/>
    <p:sldId id="458" r:id="rId32"/>
    <p:sldId id="348" r:id="rId33"/>
    <p:sldId id="443" r:id="rId34"/>
    <p:sldId id="459" r:id="rId35"/>
    <p:sldId id="451" r:id="rId36"/>
    <p:sldId id="453" r:id="rId37"/>
    <p:sldId id="377" r:id="rId38"/>
    <p:sldId id="457" r:id="rId39"/>
    <p:sldId id="422" r:id="rId40"/>
    <p:sldId id="403" r:id="rId41"/>
    <p:sldId id="404" r:id="rId42"/>
    <p:sldId id="405" r:id="rId43"/>
    <p:sldId id="456" r:id="rId44"/>
  </p:sldIdLst>
  <p:sldSz cx="12192000" cy="6858000"/>
  <p:notesSz cx="9309100" cy="7023100"/>
  <p:defaultTextStyle>
    <a:defPPr>
      <a:defRPr lang="en-US"/>
    </a:defPPr>
    <a:lvl1pPr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1pPr>
    <a:lvl2pPr marL="4572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2pPr>
    <a:lvl3pPr marL="9144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3pPr>
    <a:lvl4pPr marL="13716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4pPr>
    <a:lvl5pPr marL="1828800"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1134DF38-BDB3-400B-B5AB-05E632936256}">
          <p14:sldIdLst>
            <p14:sldId id="423"/>
            <p14:sldId id="449"/>
            <p14:sldId id="442"/>
            <p14:sldId id="261"/>
            <p14:sldId id="439"/>
            <p14:sldId id="444"/>
            <p14:sldId id="365"/>
            <p14:sldId id="366"/>
            <p14:sldId id="367"/>
            <p14:sldId id="368"/>
            <p14:sldId id="349"/>
            <p14:sldId id="369"/>
            <p14:sldId id="370"/>
            <p14:sldId id="394"/>
            <p14:sldId id="434"/>
            <p14:sldId id="461"/>
            <p14:sldId id="435"/>
            <p14:sldId id="436"/>
            <p14:sldId id="455"/>
            <p14:sldId id="356"/>
            <p14:sldId id="395"/>
            <p14:sldId id="452"/>
            <p14:sldId id="320"/>
            <p14:sldId id="322"/>
            <p14:sldId id="376"/>
            <p14:sldId id="375"/>
            <p14:sldId id="346"/>
            <p14:sldId id="287"/>
            <p14:sldId id="393"/>
            <p14:sldId id="433"/>
            <p14:sldId id="458"/>
            <p14:sldId id="348"/>
            <p14:sldId id="443"/>
            <p14:sldId id="459"/>
            <p14:sldId id="451"/>
            <p14:sldId id="453"/>
            <p14:sldId id="377"/>
            <p14:sldId id="457"/>
            <p14:sldId id="422"/>
            <p14:sldId id="403"/>
            <p14:sldId id="404"/>
            <p14:sldId id="405"/>
            <p14:sldId id="4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 userDrawn="1">
          <p15:clr>
            <a:srgbClr val="A4A3A4"/>
          </p15:clr>
        </p15:guide>
        <p15:guide id="2" pos="293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B79EB3-2950-E724-5F6F-6F643BE1BB92}" name="Kana Inoue" initials="KI" userId="S::kinoue@health.nyc.gov::ea40c43d-ef53-4fb6-9e0e-494016c356f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Falci" initials="LF" lastIdx="9" clrIdx="0">
    <p:extLst>
      <p:ext uri="{19B8F6BF-5375-455C-9EA6-DF929625EA0E}">
        <p15:presenceInfo xmlns:p15="http://schemas.microsoft.com/office/powerpoint/2012/main" userId="S::lfalci@health.nyc.gov::7ae38656-cb7f-4be1-bb3a-ebc487139f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3864"/>
    <a:srgbClr val="99CCFF"/>
    <a:srgbClr val="6600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991" autoAdjust="0"/>
  </p:normalViewPr>
  <p:slideViewPr>
    <p:cSldViewPr snapToGrid="0">
      <p:cViewPr varScale="1">
        <p:scale>
          <a:sx n="67" d="100"/>
          <a:sy n="67" d="100"/>
        </p:scale>
        <p:origin x="22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212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75BEAC-0BB2-4FC2-8D25-DA96530611C5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4CA1828-5ED6-4D01-95F0-D7E8FD3F62D4}">
      <dgm:prSet phldrT="[Text]" custT="1"/>
      <dgm:spPr/>
      <dgm:t>
        <a:bodyPr anchor="t"/>
        <a:lstStyle/>
        <a:p>
          <a:pPr algn="l"/>
          <a:r>
            <a:rPr lang="en-US" sz="2400" dirty="0"/>
            <a:t>Medical Certifier: </a:t>
          </a:r>
        </a:p>
        <a:p>
          <a:pPr algn="l" rtl="0"/>
          <a:r>
            <a:rPr lang="en-US" sz="2400" dirty="0"/>
            <a:t>Pronounces and certifies </a:t>
          </a:r>
          <a:r>
            <a:rPr lang="en-US" sz="2400" dirty="0">
              <a:latin typeface="Helvetica"/>
              <a:cs typeface="Helvetica"/>
            </a:rPr>
            <a:t>the </a:t>
          </a:r>
          <a:r>
            <a:rPr lang="en-US" sz="2400" dirty="0"/>
            <a:t>cause of death within 24 hours of death</a:t>
          </a:r>
        </a:p>
      </dgm:t>
    </dgm:pt>
    <dgm:pt modelId="{58937A4B-66E8-40D0-ABCD-875E44709FC6}" type="parTrans" cxnId="{13D9D7AF-223C-44DC-92EC-1914C19AB42B}">
      <dgm:prSet/>
      <dgm:spPr/>
      <dgm:t>
        <a:bodyPr/>
        <a:lstStyle/>
        <a:p>
          <a:endParaRPr lang="en-US"/>
        </a:p>
      </dgm:t>
    </dgm:pt>
    <dgm:pt modelId="{7704A2F9-7B09-40D5-8F9A-4304D9F7536D}" type="sibTrans" cxnId="{13D9D7AF-223C-44DC-92EC-1914C19AB42B}">
      <dgm:prSet/>
      <dgm:spPr/>
      <dgm:t>
        <a:bodyPr/>
        <a:lstStyle/>
        <a:p>
          <a:endParaRPr lang="en-US"/>
        </a:p>
      </dgm:t>
    </dgm:pt>
    <dgm:pt modelId="{A6DD095B-D4AE-4541-AAE6-CD3B069D07D3}">
      <dgm:prSet phldrT="[Text]" custT="1"/>
      <dgm:spPr/>
      <dgm:t>
        <a:bodyPr anchor="t"/>
        <a:lstStyle/>
        <a:p>
          <a:pPr algn="l"/>
          <a:r>
            <a:rPr lang="en-US" sz="2400" dirty="0"/>
            <a:t>Bureau of Vital Statistics:</a:t>
          </a:r>
        </a:p>
        <a:p>
          <a:pPr algn="l"/>
          <a:r>
            <a:rPr lang="en-US" sz="2400" dirty="0"/>
            <a:t>Approves registration</a:t>
          </a:r>
        </a:p>
      </dgm:t>
    </dgm:pt>
    <dgm:pt modelId="{8B1D2A31-3018-4ADB-A9BD-3F40859DF197}" type="parTrans" cxnId="{443B4A89-6140-4419-AA02-CB9843114521}">
      <dgm:prSet/>
      <dgm:spPr/>
      <dgm:t>
        <a:bodyPr/>
        <a:lstStyle/>
        <a:p>
          <a:endParaRPr lang="en-US"/>
        </a:p>
      </dgm:t>
    </dgm:pt>
    <dgm:pt modelId="{6ECCDBEB-1F06-469B-8046-216DA1C2196D}" type="sibTrans" cxnId="{443B4A89-6140-4419-AA02-CB9843114521}">
      <dgm:prSet/>
      <dgm:spPr/>
      <dgm:t>
        <a:bodyPr/>
        <a:lstStyle/>
        <a:p>
          <a:endParaRPr lang="en-US"/>
        </a:p>
      </dgm:t>
    </dgm:pt>
    <dgm:pt modelId="{BF2FF5AD-6D7F-4B81-92B0-44FD37DA4394}">
      <dgm:prSet phldrT="[Text]" custT="1"/>
      <dgm:spPr/>
      <dgm:t>
        <a:bodyPr anchor="t"/>
        <a:lstStyle/>
        <a:p>
          <a:pPr algn="l"/>
          <a:r>
            <a:rPr lang="en-US" sz="2400" dirty="0"/>
            <a:t>Funeral Director or Facility:</a:t>
          </a:r>
        </a:p>
        <a:p>
          <a:pPr algn="l" rtl="0"/>
          <a:r>
            <a:rPr lang="en-US" sz="2400" dirty="0"/>
            <a:t>Signs within 72 hours of death</a:t>
          </a:r>
        </a:p>
      </dgm:t>
    </dgm:pt>
    <dgm:pt modelId="{2F146AB9-7FC4-417B-9FFA-5A7234832F9B}" type="parTrans" cxnId="{0BF0F849-F17A-49CB-B568-B41D8F3FEEAD}">
      <dgm:prSet/>
      <dgm:spPr/>
      <dgm:t>
        <a:bodyPr/>
        <a:lstStyle/>
        <a:p>
          <a:endParaRPr lang="en-US"/>
        </a:p>
      </dgm:t>
    </dgm:pt>
    <dgm:pt modelId="{32C212DD-974C-4205-BAD3-AE3B3B6269AB}" type="sibTrans" cxnId="{0BF0F849-F17A-49CB-B568-B41D8F3FEEAD}">
      <dgm:prSet/>
      <dgm:spPr/>
      <dgm:t>
        <a:bodyPr/>
        <a:lstStyle/>
        <a:p>
          <a:endParaRPr lang="en-US"/>
        </a:p>
      </dgm:t>
    </dgm:pt>
    <dgm:pt modelId="{BF0FEE54-6944-411F-B048-207ADF7DDB4C}" type="pres">
      <dgm:prSet presAssocID="{E575BEAC-0BB2-4FC2-8D25-DA96530611C5}" presName="Name0" presStyleCnt="0">
        <dgm:presLayoutVars>
          <dgm:dir/>
          <dgm:resizeHandles val="exact"/>
        </dgm:presLayoutVars>
      </dgm:prSet>
      <dgm:spPr/>
    </dgm:pt>
    <dgm:pt modelId="{59F3AFCE-BA8C-40B0-9FE3-E656A3480C54}" type="pres">
      <dgm:prSet presAssocID="{74CA1828-5ED6-4D01-95F0-D7E8FD3F62D4}" presName="node" presStyleLbl="node1" presStyleIdx="0" presStyleCnt="3" custScaleX="126169">
        <dgm:presLayoutVars>
          <dgm:bulletEnabled val="1"/>
        </dgm:presLayoutVars>
      </dgm:prSet>
      <dgm:spPr/>
    </dgm:pt>
    <dgm:pt modelId="{AC99861F-B1F4-413E-A12E-55336C359833}" type="pres">
      <dgm:prSet presAssocID="{7704A2F9-7B09-40D5-8F9A-4304D9F7536D}" presName="sibTrans" presStyleLbl="sibTrans2D1" presStyleIdx="0" presStyleCnt="2"/>
      <dgm:spPr/>
    </dgm:pt>
    <dgm:pt modelId="{E213A756-50C7-4B3B-AA5C-C815C7C17A1C}" type="pres">
      <dgm:prSet presAssocID="{7704A2F9-7B09-40D5-8F9A-4304D9F7536D}" presName="connectorText" presStyleLbl="sibTrans2D1" presStyleIdx="0" presStyleCnt="2"/>
      <dgm:spPr/>
    </dgm:pt>
    <dgm:pt modelId="{B3502A04-68C9-42E6-9031-A875C432EFBD}" type="pres">
      <dgm:prSet presAssocID="{BF2FF5AD-6D7F-4B81-92B0-44FD37DA4394}" presName="node" presStyleLbl="node1" presStyleIdx="1" presStyleCnt="3">
        <dgm:presLayoutVars>
          <dgm:bulletEnabled val="1"/>
        </dgm:presLayoutVars>
      </dgm:prSet>
      <dgm:spPr/>
    </dgm:pt>
    <dgm:pt modelId="{DB948711-490F-44CE-A064-D37C869BB75A}" type="pres">
      <dgm:prSet presAssocID="{32C212DD-974C-4205-BAD3-AE3B3B6269AB}" presName="sibTrans" presStyleLbl="sibTrans2D1" presStyleIdx="1" presStyleCnt="2"/>
      <dgm:spPr/>
    </dgm:pt>
    <dgm:pt modelId="{4383398F-3452-4DC1-ABA2-495D60066C05}" type="pres">
      <dgm:prSet presAssocID="{32C212DD-974C-4205-BAD3-AE3B3B6269AB}" presName="connectorText" presStyleLbl="sibTrans2D1" presStyleIdx="1" presStyleCnt="2"/>
      <dgm:spPr/>
    </dgm:pt>
    <dgm:pt modelId="{FB314FE6-EA58-4E4C-AAF4-40703E791E32}" type="pres">
      <dgm:prSet presAssocID="{A6DD095B-D4AE-4541-AAE6-CD3B069D07D3}" presName="node" presStyleLbl="node1" presStyleIdx="2" presStyleCnt="3">
        <dgm:presLayoutVars>
          <dgm:bulletEnabled val="1"/>
        </dgm:presLayoutVars>
      </dgm:prSet>
      <dgm:spPr/>
    </dgm:pt>
  </dgm:ptLst>
  <dgm:cxnLst>
    <dgm:cxn modelId="{D1B46E01-0633-4504-889E-DF7FF82D31C4}" type="presOf" srcId="{BF2FF5AD-6D7F-4B81-92B0-44FD37DA4394}" destId="{B3502A04-68C9-42E6-9031-A875C432EFBD}" srcOrd="0" destOrd="0" presId="urn:microsoft.com/office/officeart/2005/8/layout/process1"/>
    <dgm:cxn modelId="{F94B582E-AB5C-4647-9B84-0BE87A306A97}" type="presOf" srcId="{7704A2F9-7B09-40D5-8F9A-4304D9F7536D}" destId="{AC99861F-B1F4-413E-A12E-55336C359833}" srcOrd="0" destOrd="0" presId="urn:microsoft.com/office/officeart/2005/8/layout/process1"/>
    <dgm:cxn modelId="{29F73930-ED60-4867-BFBD-E923ACF4C2E5}" type="presOf" srcId="{E575BEAC-0BB2-4FC2-8D25-DA96530611C5}" destId="{BF0FEE54-6944-411F-B048-207ADF7DDB4C}" srcOrd="0" destOrd="0" presId="urn:microsoft.com/office/officeart/2005/8/layout/process1"/>
    <dgm:cxn modelId="{E1FE575C-8F07-403B-A287-B8F2E0BA3A5B}" type="presOf" srcId="{7704A2F9-7B09-40D5-8F9A-4304D9F7536D}" destId="{E213A756-50C7-4B3B-AA5C-C815C7C17A1C}" srcOrd="1" destOrd="0" presId="urn:microsoft.com/office/officeart/2005/8/layout/process1"/>
    <dgm:cxn modelId="{0BF0F849-F17A-49CB-B568-B41D8F3FEEAD}" srcId="{E575BEAC-0BB2-4FC2-8D25-DA96530611C5}" destId="{BF2FF5AD-6D7F-4B81-92B0-44FD37DA4394}" srcOrd="1" destOrd="0" parTransId="{2F146AB9-7FC4-417B-9FFA-5A7234832F9B}" sibTransId="{32C212DD-974C-4205-BAD3-AE3B3B6269AB}"/>
    <dgm:cxn modelId="{443B4A89-6140-4419-AA02-CB9843114521}" srcId="{E575BEAC-0BB2-4FC2-8D25-DA96530611C5}" destId="{A6DD095B-D4AE-4541-AAE6-CD3B069D07D3}" srcOrd="2" destOrd="0" parTransId="{8B1D2A31-3018-4ADB-A9BD-3F40859DF197}" sibTransId="{6ECCDBEB-1F06-469B-8046-216DA1C2196D}"/>
    <dgm:cxn modelId="{13032E96-1709-4F5D-8AC1-9355ADB7B307}" type="presOf" srcId="{A6DD095B-D4AE-4541-AAE6-CD3B069D07D3}" destId="{FB314FE6-EA58-4E4C-AAF4-40703E791E32}" srcOrd="0" destOrd="0" presId="urn:microsoft.com/office/officeart/2005/8/layout/process1"/>
    <dgm:cxn modelId="{13D9D7AF-223C-44DC-92EC-1914C19AB42B}" srcId="{E575BEAC-0BB2-4FC2-8D25-DA96530611C5}" destId="{74CA1828-5ED6-4D01-95F0-D7E8FD3F62D4}" srcOrd="0" destOrd="0" parTransId="{58937A4B-66E8-40D0-ABCD-875E44709FC6}" sibTransId="{7704A2F9-7B09-40D5-8F9A-4304D9F7536D}"/>
    <dgm:cxn modelId="{E4DBD9B7-3031-4FE2-8266-5347CF199C5E}" type="presOf" srcId="{32C212DD-974C-4205-BAD3-AE3B3B6269AB}" destId="{DB948711-490F-44CE-A064-D37C869BB75A}" srcOrd="0" destOrd="0" presId="urn:microsoft.com/office/officeart/2005/8/layout/process1"/>
    <dgm:cxn modelId="{477494CE-81A6-4615-9168-65B3D1B7A5E9}" type="presOf" srcId="{32C212DD-974C-4205-BAD3-AE3B3B6269AB}" destId="{4383398F-3452-4DC1-ABA2-495D60066C05}" srcOrd="1" destOrd="0" presId="urn:microsoft.com/office/officeart/2005/8/layout/process1"/>
    <dgm:cxn modelId="{87DCD3D8-6DDD-4D17-8681-C8DF597080B1}" type="presOf" srcId="{74CA1828-5ED6-4D01-95F0-D7E8FD3F62D4}" destId="{59F3AFCE-BA8C-40B0-9FE3-E656A3480C54}" srcOrd="0" destOrd="0" presId="urn:microsoft.com/office/officeart/2005/8/layout/process1"/>
    <dgm:cxn modelId="{7B46C7C1-0497-4989-B650-CD451AB971D0}" type="presParOf" srcId="{BF0FEE54-6944-411F-B048-207ADF7DDB4C}" destId="{59F3AFCE-BA8C-40B0-9FE3-E656A3480C54}" srcOrd="0" destOrd="0" presId="urn:microsoft.com/office/officeart/2005/8/layout/process1"/>
    <dgm:cxn modelId="{E4DD57E4-CFD6-45D5-87D8-71C008F2C40C}" type="presParOf" srcId="{BF0FEE54-6944-411F-B048-207ADF7DDB4C}" destId="{AC99861F-B1F4-413E-A12E-55336C359833}" srcOrd="1" destOrd="0" presId="urn:microsoft.com/office/officeart/2005/8/layout/process1"/>
    <dgm:cxn modelId="{35FCC3D8-4490-436B-88FC-06CAE651959A}" type="presParOf" srcId="{AC99861F-B1F4-413E-A12E-55336C359833}" destId="{E213A756-50C7-4B3B-AA5C-C815C7C17A1C}" srcOrd="0" destOrd="0" presId="urn:microsoft.com/office/officeart/2005/8/layout/process1"/>
    <dgm:cxn modelId="{7D81446F-AA6F-49BF-8436-AFF25EE25F7D}" type="presParOf" srcId="{BF0FEE54-6944-411F-B048-207ADF7DDB4C}" destId="{B3502A04-68C9-42E6-9031-A875C432EFBD}" srcOrd="2" destOrd="0" presId="urn:microsoft.com/office/officeart/2005/8/layout/process1"/>
    <dgm:cxn modelId="{A63344F8-9649-4E4D-AFA1-1DBCB47E0311}" type="presParOf" srcId="{BF0FEE54-6944-411F-B048-207ADF7DDB4C}" destId="{DB948711-490F-44CE-A064-D37C869BB75A}" srcOrd="3" destOrd="0" presId="urn:microsoft.com/office/officeart/2005/8/layout/process1"/>
    <dgm:cxn modelId="{18AE25E6-CC70-4AD5-90D4-74B41D906978}" type="presParOf" srcId="{DB948711-490F-44CE-A064-D37C869BB75A}" destId="{4383398F-3452-4DC1-ABA2-495D60066C05}" srcOrd="0" destOrd="0" presId="urn:microsoft.com/office/officeart/2005/8/layout/process1"/>
    <dgm:cxn modelId="{628C573F-E7E7-4A58-BBFA-27247E63EC05}" type="presParOf" srcId="{BF0FEE54-6944-411F-B048-207ADF7DDB4C}" destId="{FB314FE6-EA58-4E4C-AAF4-40703E791E3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F3AFCE-BA8C-40B0-9FE3-E656A3480C54}">
      <dsp:nvSpPr>
        <dsp:cNvPr id="0" name=""/>
        <dsp:cNvSpPr/>
      </dsp:nvSpPr>
      <dsp:spPr>
        <a:xfrm>
          <a:off x="6892" y="1118321"/>
          <a:ext cx="3012047" cy="20496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Medical Certifier: 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Pronounces and certifies </a:t>
          </a:r>
          <a:r>
            <a:rPr lang="en-US" sz="2400" kern="1200" dirty="0">
              <a:latin typeface="Helvetica"/>
              <a:cs typeface="Helvetica"/>
            </a:rPr>
            <a:t>the </a:t>
          </a:r>
          <a:r>
            <a:rPr lang="en-US" sz="2400" kern="1200" dirty="0"/>
            <a:t>cause of death within 24 hours of death</a:t>
          </a:r>
        </a:p>
      </dsp:txBody>
      <dsp:txXfrm>
        <a:off x="66923" y="1178352"/>
        <a:ext cx="2891985" cy="1929544"/>
      </dsp:txXfrm>
    </dsp:sp>
    <dsp:sp modelId="{AC99861F-B1F4-413E-A12E-55336C359833}">
      <dsp:nvSpPr>
        <dsp:cNvPr id="0" name=""/>
        <dsp:cNvSpPr/>
      </dsp:nvSpPr>
      <dsp:spPr>
        <a:xfrm>
          <a:off x="3257670" y="1847098"/>
          <a:ext cx="506110" cy="5920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3257670" y="1965509"/>
        <a:ext cx="354277" cy="355231"/>
      </dsp:txXfrm>
    </dsp:sp>
    <dsp:sp modelId="{B3502A04-68C9-42E6-9031-A875C432EFBD}">
      <dsp:nvSpPr>
        <dsp:cNvPr id="0" name=""/>
        <dsp:cNvSpPr/>
      </dsp:nvSpPr>
      <dsp:spPr>
        <a:xfrm>
          <a:off x="3973864" y="1118321"/>
          <a:ext cx="2387311" cy="20496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Funeral Director or Facility: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Signs within 72 hours of death</a:t>
          </a:r>
        </a:p>
      </dsp:txBody>
      <dsp:txXfrm>
        <a:off x="4033895" y="1178352"/>
        <a:ext cx="2267249" cy="1929544"/>
      </dsp:txXfrm>
    </dsp:sp>
    <dsp:sp modelId="{DB948711-490F-44CE-A064-D37C869BB75A}">
      <dsp:nvSpPr>
        <dsp:cNvPr id="0" name=""/>
        <dsp:cNvSpPr/>
      </dsp:nvSpPr>
      <dsp:spPr>
        <a:xfrm>
          <a:off x="6599906" y="1847098"/>
          <a:ext cx="506110" cy="5920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599906" y="1965509"/>
        <a:ext cx="354277" cy="355231"/>
      </dsp:txXfrm>
    </dsp:sp>
    <dsp:sp modelId="{FB314FE6-EA58-4E4C-AAF4-40703E791E32}">
      <dsp:nvSpPr>
        <dsp:cNvPr id="0" name=""/>
        <dsp:cNvSpPr/>
      </dsp:nvSpPr>
      <dsp:spPr>
        <a:xfrm>
          <a:off x="7316100" y="1118321"/>
          <a:ext cx="2387311" cy="20496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Bureau of Vital Statistics: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Approves registration</a:t>
          </a:r>
        </a:p>
      </dsp:txBody>
      <dsp:txXfrm>
        <a:off x="7376131" y="1178352"/>
        <a:ext cx="2267249" cy="1929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796A126-419E-475F-9543-D0A6D42C01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3731" cy="352752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57A4A-97C7-49BB-A394-40230589FE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3778" y="0"/>
            <a:ext cx="4033731" cy="352752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r">
              <a:defRPr sz="1200"/>
            </a:lvl1pPr>
          </a:lstStyle>
          <a:p>
            <a:fld id="{7DE9C0AB-55CB-4337-9709-1B66E5F198FA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BA37AF-2A7D-4877-BA71-C4A2400B0F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670350"/>
            <a:ext cx="4033731" cy="35275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l">
              <a:defRPr sz="1200"/>
            </a:lvl1pPr>
          </a:lstStyle>
          <a:p>
            <a:r>
              <a:rPr lang="en-US"/>
              <a:t>For Internal Use/Distribution Only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670F8C-72B2-441D-9083-CD4118A1F6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73778" y="6670350"/>
            <a:ext cx="4033731" cy="352751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r">
              <a:defRPr sz="1200"/>
            </a:lvl1pPr>
          </a:lstStyle>
          <a:p>
            <a:fld id="{8307A8B7-ED19-4E70-9B88-40EE079FC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299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2314575" y="527050"/>
            <a:ext cx="4679950" cy="2633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1241214" y="3335973"/>
            <a:ext cx="6826674" cy="3160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3316" tIns="46658" rIns="93316" bIns="466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Avenir Roman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Avenir Roman" charset="0"/>
              </a:rPr>
              <a:t>Second level</a:t>
            </a:r>
          </a:p>
          <a:p>
            <a:pPr lvl="2"/>
            <a:r>
              <a:rPr lang="en-US" altLang="en-US">
                <a:sym typeface="Avenir Roman" charset="0"/>
              </a:rPr>
              <a:t>Third level</a:t>
            </a:r>
          </a:p>
          <a:p>
            <a:pPr lvl="3"/>
            <a:r>
              <a:rPr lang="en-US" altLang="en-US">
                <a:sym typeface="Avenir Roman" charset="0"/>
              </a:rPr>
              <a:t>Fourth level</a:t>
            </a:r>
          </a:p>
          <a:p>
            <a:pPr lvl="4"/>
            <a:r>
              <a:rPr lang="en-US" altLang="en-US">
                <a:sym typeface="Avenir Roman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2806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1pPr>
    <a:lvl2pPr marL="228600" algn="l" defTabSz="457200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2pPr>
    <a:lvl3pPr marL="457200" algn="l" defTabSz="457200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3pPr>
    <a:lvl4pPr marL="685800" algn="l" defTabSz="457200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4pPr>
    <a:lvl5pPr marL="914400" algn="l" defTabSz="457200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5408">
              <a:lnSpc>
                <a:spcPct val="100000"/>
              </a:lnSpc>
              <a:spcBef>
                <a:spcPts val="410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749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8201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015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288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746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736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69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venir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79630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96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5165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79450" y="1149350"/>
            <a:ext cx="5516563" cy="3103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1797" tIns="45898" rIns="91797" bIns="45898"/>
          <a:lstStyle/>
          <a:p>
            <a:fld id="{12AB8CD7-6D69-430B-99C9-AC12FE1F484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98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5877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8019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870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885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85632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venir Roman"/>
              </a:rPr>
              <a:t>​</a:t>
            </a:r>
            <a:endParaRPr lang="en-US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4983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3661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050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7081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585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14575" y="534988"/>
            <a:ext cx="4679950" cy="2633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venir Roman"/>
              </a:rPr>
              <a:t>​</a:t>
            </a:r>
            <a:endParaRPr lang="en-US" sz="1100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776107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955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7475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255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866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7475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050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2558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7475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3661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3078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venir Roman"/>
              </a:rPr>
              <a:t>​</a:t>
            </a:r>
            <a:endParaRPr lang="en-US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venir Roman"/>
              </a:rPr>
              <a:t>​</a:t>
            </a:r>
            <a:endParaRPr lang="en-US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venir Roman"/>
              </a:rPr>
              <a:t>​</a:t>
            </a:r>
            <a:endParaRPr lang="en-US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73840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Avenir Roman"/>
              </a:rPr>
              <a:t>​</a:t>
            </a:r>
            <a:endParaRPr lang="en-US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7940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07807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DBE1CF71-E7DA-4D10-AFF6-91E96FEAF1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 lIns="91797" tIns="45898" rIns="91797" bIns="45898"/>
          <a:lstStyle>
            <a:lvl1pPr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5848" indent="-286864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7458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6441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65424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24407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83390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42373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01356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7BC5AC-C66E-4B0E-A571-B9D8AB75EFBD}" type="slidenum">
              <a:rPr lang="en-US" altLang="en-US">
                <a:solidFill>
                  <a:schemeClr val="tx1"/>
                </a:solidFill>
              </a:rPr>
              <a:pPr eaLnBrk="1" hangingPunct="1"/>
              <a:t>36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CECCE975-08ED-4746-9AEA-64E399252C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7050"/>
            <a:ext cx="4679950" cy="2633663"/>
          </a:xfrm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55FE5715-5007-4067-A91C-9CD7CC2FB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l" rtl="0" fontAlgn="base"/>
            <a:endParaRPr lang="en-US" altLang="en-US" sz="1600" b="1" dirty="0">
              <a:latin typeface="Arial" panose="020B0604020202020204" pitchFamily="34" charset="0"/>
            </a:endParaRPr>
          </a:p>
          <a:p>
            <a:pPr eaLnBrk="1" hangingPunct="1"/>
            <a:endParaRPr lang="en-US" altLang="en-US" sz="1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273E5EA9-0D60-40FA-99E6-E79E341740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 lIns="91797" tIns="45898" rIns="91797" bIns="45898"/>
          <a:lstStyle>
            <a:lvl1pPr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5848" indent="-286864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7458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6441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65424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24407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83390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42373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01356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79257E-4976-44DC-93AA-75F466BD5750}" type="slidenum">
              <a:rPr lang="en-US" altLang="en-US">
                <a:solidFill>
                  <a:schemeClr val="tx1"/>
                </a:solidFill>
              </a:rPr>
              <a:pPr eaLnBrk="1" hangingPunct="1"/>
              <a:t>37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A1B1A2EB-539A-464F-91B4-89FAF70818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7050"/>
            <a:ext cx="4679950" cy="2633663"/>
          </a:xfrm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330E293B-1EE5-4216-BD65-2EFD72D917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l" rtl="0" fontAlgn="base"/>
            <a:endParaRPr lang="en-US" sz="1400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DBE1CF71-E7DA-4D10-AFF6-91E96FEAF1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 lIns="91797" tIns="45898" rIns="91797" bIns="45898"/>
          <a:lstStyle>
            <a:lvl1pPr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5848" indent="-286864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7458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6441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65424" indent="-229492" defTabSz="935497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24407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83390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42373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01356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7BC5AC-C66E-4B0E-A571-B9D8AB75EFBD}" type="slidenum">
              <a:rPr lang="en-US" altLang="en-US">
                <a:solidFill>
                  <a:schemeClr val="tx1"/>
                </a:solidFill>
              </a:rPr>
              <a:pPr eaLnBrk="1" hangingPunct="1"/>
              <a:t>38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CECCE975-08ED-4746-9AEA-64E399252C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7050"/>
            <a:ext cx="4679950" cy="2633663"/>
          </a:xfrm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55FE5715-5007-4067-A91C-9CD7CC2FB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z="1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6272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272206" y="6670507"/>
            <a:ext cx="4034787" cy="351395"/>
          </a:xfrm>
          <a:prstGeom prst="rect">
            <a:avLst/>
          </a:prstGeom>
          <a:noFill/>
        </p:spPr>
        <p:txBody>
          <a:bodyPr lIns="91797" tIns="45898" rIns="91797" bIns="45898"/>
          <a:lstStyle>
            <a:lvl1pPr defTabSz="935497" eaLnBrk="0" hangingPunct="0">
              <a:defRPr>
                <a:solidFill>
                  <a:srgbClr val="000000"/>
                </a:solidFill>
                <a:latin typeface="Arial" charset="0"/>
              </a:defRPr>
            </a:lvl1pPr>
            <a:lvl2pPr marL="745848" indent="-286864" defTabSz="935497" eaLnBrk="0" hangingPunct="0">
              <a:defRPr>
                <a:solidFill>
                  <a:srgbClr val="000000"/>
                </a:solidFill>
                <a:latin typeface="Arial" charset="0"/>
              </a:defRPr>
            </a:lvl2pPr>
            <a:lvl3pPr marL="1147458" indent="-229492" defTabSz="935497" eaLnBrk="0" hangingPunct="0">
              <a:defRPr>
                <a:solidFill>
                  <a:srgbClr val="000000"/>
                </a:solidFill>
                <a:latin typeface="Arial" charset="0"/>
              </a:defRPr>
            </a:lvl3pPr>
            <a:lvl4pPr marL="1606441" indent="-229492" defTabSz="935497" eaLnBrk="0" hangingPunct="0">
              <a:defRPr>
                <a:solidFill>
                  <a:srgbClr val="000000"/>
                </a:solidFill>
                <a:latin typeface="Arial" charset="0"/>
              </a:defRPr>
            </a:lvl4pPr>
            <a:lvl5pPr marL="2065424" indent="-229492" defTabSz="935497" eaLnBrk="0" hangingPunct="0">
              <a:defRPr>
                <a:solidFill>
                  <a:srgbClr val="000000"/>
                </a:solidFill>
                <a:latin typeface="Arial" charset="0"/>
              </a:defRPr>
            </a:lvl5pPr>
            <a:lvl6pPr marL="2524407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</a:defRPr>
            </a:lvl6pPr>
            <a:lvl7pPr marL="2983390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</a:defRPr>
            </a:lvl7pPr>
            <a:lvl8pPr marL="3442373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</a:defRPr>
            </a:lvl8pPr>
            <a:lvl9pPr marL="3901356" indent="-229492" defTabSz="9354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eaLnBrk="1" hangingPunct="1"/>
            <a:fld id="{AEDF533B-EF40-4508-9C88-29C6C4296D45}" type="slidenum">
              <a:rPr lang="en-US" altLang="en-US" smtClean="0">
                <a:solidFill>
                  <a:schemeClr val="tx1"/>
                </a:solidFill>
              </a:rPr>
              <a:pPr eaLnBrk="1" hangingPunct="1"/>
              <a:t>39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7050"/>
            <a:ext cx="4679950" cy="2633663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36580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85831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72549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67511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931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100000"/>
              </a:lnSpc>
              <a:spcBef>
                <a:spcPts val="409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338897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81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855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0207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06568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7345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314575" y="527050"/>
            <a:ext cx="4679950" cy="2633663"/>
          </a:xfrm>
        </p:spPr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33163">
              <a:lnSpc>
                <a:spcPct val="90000"/>
              </a:lnSpc>
              <a:spcBef>
                <a:spcPts val="306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698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2DF2738-34BF-4EDF-9266-CC2DB4C0E470}" type="slidenum">
              <a:rPr lang="en-US" altLang="en-US"/>
              <a:pPr/>
              <a:t>‹#›</a:t>
            </a:fld>
            <a:endParaRPr lang="en-US" altLang="en-US" sz="1400"/>
          </a:p>
        </p:txBody>
      </p:sp>
      <p:pic>
        <p:nvPicPr>
          <p:cNvPr id="16" name="Picture 15" descr="A picture containing shape&#10;&#10;Description automatically generated">
            <a:extLst>
              <a:ext uri="{FF2B5EF4-FFF2-40B4-BE49-F238E27FC236}">
                <a16:creationId xmlns:a16="http://schemas.microsoft.com/office/drawing/2014/main" id="{9548AD00-E8FF-50F2-1B10-21BA315692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313" y="5988633"/>
            <a:ext cx="1518984" cy="69989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307BDA-AAC0-B223-1291-FC036267F19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0789" y="6318806"/>
            <a:ext cx="9111247" cy="0"/>
          </a:xfrm>
          <a:prstGeom prst="line">
            <a:avLst/>
          </a:prstGeom>
          <a:ln w="123825" cap="sq">
            <a:solidFill>
              <a:srgbClr val="1F3864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3290899-5B69-0356-56E2-469DDE88679A}"/>
              </a:ext>
            </a:extLst>
          </p:cNvPr>
          <p:cNvCxnSpPr>
            <a:cxnSpLocks/>
          </p:cNvCxnSpPr>
          <p:nvPr userDrawn="1"/>
        </p:nvCxnSpPr>
        <p:spPr>
          <a:xfrm flipH="1">
            <a:off x="539261" y="605558"/>
            <a:ext cx="10856686" cy="0"/>
          </a:xfrm>
          <a:prstGeom prst="line">
            <a:avLst/>
          </a:prstGeom>
          <a:ln w="123825">
            <a:solidFill>
              <a:srgbClr val="1F3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589E39C-E696-AF26-2BEF-FC8DA202930E}"/>
              </a:ext>
            </a:extLst>
          </p:cNvPr>
          <p:cNvCxnSpPr>
            <a:cxnSpLocks/>
          </p:cNvCxnSpPr>
          <p:nvPr userDrawn="1"/>
        </p:nvCxnSpPr>
        <p:spPr>
          <a:xfrm flipV="1">
            <a:off x="600789" y="654368"/>
            <a:ext cx="0" cy="5706408"/>
          </a:xfrm>
          <a:prstGeom prst="line">
            <a:avLst/>
          </a:prstGeom>
          <a:ln w="123825">
            <a:solidFill>
              <a:srgbClr val="1F3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88C8374-991B-81DB-A441-321A2D693EEF}"/>
              </a:ext>
            </a:extLst>
          </p:cNvPr>
          <p:cNvCxnSpPr>
            <a:cxnSpLocks/>
          </p:cNvCxnSpPr>
          <p:nvPr userDrawn="1"/>
        </p:nvCxnSpPr>
        <p:spPr>
          <a:xfrm flipV="1">
            <a:off x="11359427" y="605558"/>
            <a:ext cx="0" cy="5019388"/>
          </a:xfrm>
          <a:prstGeom prst="line">
            <a:avLst/>
          </a:prstGeom>
          <a:ln w="123825" cap="sq">
            <a:solidFill>
              <a:srgbClr val="1F3864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28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D86B94-658D-4726-A063-D7460D6085D7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96677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EA7DC5-F384-4BE1-8B95-3BBDCCB25ABC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050672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10972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938589"/>
            <a:ext cx="10972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43F20A-D88E-49C5-85CA-396DB55063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6A9213-CC7B-4440-81B5-B259CC1D49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57E573-BFDC-4564-9C32-E4ABAAE581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21FB3F-B89B-4DD4-A92D-F3636EBF00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324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FE950-FA58-4685-9810-ACA297073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13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07200" y="11502"/>
            <a:ext cx="5384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For Internal Use/Distribution Only</a:t>
            </a:r>
            <a:endParaRPr lang="en-US" altLang="en-US" sz="140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DEB627-5A68-48F8-8E52-4E3A80A8C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F540D3B5-1648-401A-FF35-A1F99D826EBA}"/>
              </a:ext>
            </a:extLst>
          </p:cNvPr>
          <p:cNvSpPr>
            <a:spLocks noGrp="1"/>
          </p:cNvSpPr>
          <p:nvPr>
            <p:ph type="subTitle" idx="11"/>
          </p:nvPr>
        </p:nvSpPr>
        <p:spPr>
          <a:xfrm>
            <a:off x="1848465" y="4994027"/>
            <a:ext cx="8495070" cy="90400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21A6CA03-8ACA-4D55-28D4-219585D953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313" y="5988633"/>
            <a:ext cx="1518984" cy="69989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63AAD7-3151-09FC-484F-C68B2CD4B6DF}"/>
              </a:ext>
            </a:extLst>
          </p:cNvPr>
          <p:cNvCxnSpPr>
            <a:cxnSpLocks/>
          </p:cNvCxnSpPr>
          <p:nvPr userDrawn="1"/>
        </p:nvCxnSpPr>
        <p:spPr>
          <a:xfrm flipH="1">
            <a:off x="600789" y="6318806"/>
            <a:ext cx="9111247" cy="0"/>
          </a:xfrm>
          <a:prstGeom prst="line">
            <a:avLst/>
          </a:prstGeom>
          <a:ln w="123825" cap="sq">
            <a:solidFill>
              <a:srgbClr val="1F3864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D968BE-A593-8550-203B-90B12B6CE481}"/>
              </a:ext>
            </a:extLst>
          </p:cNvPr>
          <p:cNvCxnSpPr>
            <a:cxnSpLocks/>
          </p:cNvCxnSpPr>
          <p:nvPr userDrawn="1"/>
        </p:nvCxnSpPr>
        <p:spPr>
          <a:xfrm flipH="1">
            <a:off x="539261" y="605558"/>
            <a:ext cx="10856686" cy="0"/>
          </a:xfrm>
          <a:prstGeom prst="line">
            <a:avLst/>
          </a:prstGeom>
          <a:ln w="123825">
            <a:solidFill>
              <a:srgbClr val="1F3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283237A-07F1-379E-DBE1-AF1DFCB91D25}"/>
              </a:ext>
            </a:extLst>
          </p:cNvPr>
          <p:cNvCxnSpPr>
            <a:cxnSpLocks/>
          </p:cNvCxnSpPr>
          <p:nvPr userDrawn="1"/>
        </p:nvCxnSpPr>
        <p:spPr>
          <a:xfrm flipV="1">
            <a:off x="600789" y="654368"/>
            <a:ext cx="0" cy="5706408"/>
          </a:xfrm>
          <a:prstGeom prst="line">
            <a:avLst/>
          </a:prstGeom>
          <a:ln w="123825">
            <a:solidFill>
              <a:srgbClr val="1F3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E4D06EB-4068-014C-8246-378A15066EFF}"/>
              </a:ext>
            </a:extLst>
          </p:cNvPr>
          <p:cNvCxnSpPr>
            <a:cxnSpLocks/>
          </p:cNvCxnSpPr>
          <p:nvPr userDrawn="1"/>
        </p:nvCxnSpPr>
        <p:spPr>
          <a:xfrm flipV="1">
            <a:off x="11359427" y="605558"/>
            <a:ext cx="0" cy="5019388"/>
          </a:xfrm>
          <a:prstGeom prst="line">
            <a:avLst/>
          </a:prstGeom>
          <a:ln w="123825" cap="sq">
            <a:solidFill>
              <a:srgbClr val="1F3864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5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solidFill>
                  <a:srgbClr val="1F3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416800" y="-12700"/>
            <a:ext cx="47752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For Internal Use/Distribution Only</a:t>
            </a:r>
            <a:endParaRPr lang="en-US" altLang="en-US" sz="1400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D4E0B90B-21ED-83F1-9F93-8967595E92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313" y="5988633"/>
            <a:ext cx="1518984" cy="69989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7EC05F-98FC-2B73-98EC-D9BCA984B04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318806"/>
            <a:ext cx="9712036" cy="0"/>
          </a:xfrm>
          <a:prstGeom prst="line">
            <a:avLst/>
          </a:prstGeom>
          <a:ln w="123825">
            <a:solidFill>
              <a:srgbClr val="1F3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91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DAF6FD-96E2-4E69-9176-DDEC0EF28D4A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94808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CDC911-2632-422A-AF20-504FC2E7BE69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91646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22436D5-C888-44F9-BB4D-EA780C64F377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414592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FFEB5D-BEFC-4DC7-95D6-C8B038A2D256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73344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C8F3D4-50D1-497E-B219-D950C4F835DC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95881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6D3753-A644-4184-8229-56D9B69C934E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00852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FC5EE4-BB11-46A1-8B5E-1D50C16D77AD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44924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/>
          </p:cNvSpPr>
          <p:nvPr>
            <p:ph type="sldNum" sz="quarter" idx="2"/>
          </p:nvPr>
        </p:nvSpPr>
        <p:spPr bwMode="auto">
          <a:xfrm>
            <a:off x="8737600" y="6245225"/>
            <a:ext cx="28448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7E09C1E7-6454-4CFD-ACFB-7216086F3AA2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773" r:id="rId12"/>
    <p:sldLayoutId id="2147483774" r:id="rId13"/>
    <p:sldLayoutId id="2147483775" r:id="rId14"/>
  </p:sldLayoutIdLst>
  <p:hf sldNum="0" hdr="0" dt="0"/>
  <p:txStyles>
    <p:titleStyle>
      <a:lvl1pPr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2pPr>
      <a:lvl3pPr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3pPr>
      <a:lvl4pPr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4pPr>
      <a:lvl5pPr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9pPr>
    </p:titleStyle>
    <p:bodyStyle>
      <a:lvl1pPr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1pPr>
      <a:lvl2pPr marL="228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2pPr>
      <a:lvl3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3pPr>
      <a:lvl4pPr marL="685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4pPr>
      <a:lvl5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nyc.gov/site/ocme/index.pag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nyc.gov/site/ocme/index.pag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1.nyc.gov/site/ocme/services/reporting-a-case.page" TargetMode="Externa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hyperlink" Target="https://www.nyc.gov/assets/doh/downloads/pdf/vs/dc-pocket-reference-card.pdf" TargetMode="External"/><Relationship Id="rId7" Type="http://schemas.openxmlformats.org/officeDocument/2006/relationships/image" Target="../media/image18.e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emf"/><Relationship Id="rId5" Type="http://schemas.openxmlformats.org/officeDocument/2006/relationships/hyperlink" Target="https://www.nyc.gov/assets/doh/downloads/pdf/vs/newsletter.pdf" TargetMode="External"/><Relationship Id="rId4" Type="http://schemas.openxmlformats.org/officeDocument/2006/relationships/hyperlink" Target="http://www1.nyc.gov/assets/doh/media/icdr/index.html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egon.gov/oha/PH/BIRTHDEATHCERTIFICATES/REGISTERVITALRECORDS/Documents/Death/cdelderly.pdf" TargetMode="External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emf"/><Relationship Id="rId5" Type="http://schemas.openxmlformats.org/officeDocument/2006/relationships/hyperlink" Target="https://www.nyc.gov/site/ocme/services/reporting-a-case.page#resources" TargetMode="External"/><Relationship Id="rId4" Type="http://schemas.openxmlformats.org/officeDocument/2006/relationships/hyperlink" Target="https://www.cdc.gov/nchs/data/misc/hb_cod.pdf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c.gov/health/evital" TargetMode="Externa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vital@health.nyc.gov" TargetMode="External"/><Relationship Id="rId5" Type="http://schemas.openxmlformats.org/officeDocument/2006/relationships/hyperlink" Target="mailto:vitalqi@health.nyc.gov" TargetMode="External"/><Relationship Id="rId4" Type="http://schemas.openxmlformats.org/officeDocument/2006/relationships/hyperlink" Target="https://www1.nyc.gov/site/doh/data/data-sets/training-and-resources.page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orms.office.com/g/nyf0vkndmc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1.nyc.gov/assets/doh/downloads/pdf/about/healthcode/health-code-article205.pdf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3"/>
          <p:cNvSpPr>
            <a:spLocks/>
          </p:cNvSpPr>
          <p:nvPr/>
        </p:nvSpPr>
        <p:spPr bwMode="auto">
          <a:xfrm>
            <a:off x="1524000" y="2942412"/>
            <a:ext cx="9144000" cy="121214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4400" b="1" dirty="0">
                <a:solidFill>
                  <a:srgbClr val="1F3864"/>
                </a:solidFill>
                <a:sym typeface="Calibri" pitchFamily="34" charset="0"/>
              </a:rPr>
              <a:t>Cause of Death </a:t>
            </a:r>
            <a:r>
              <a:rPr lang="en-US" sz="4400" b="1" dirty="0">
                <a:solidFill>
                  <a:srgbClr val="1F3864"/>
                </a:solidFill>
                <a:sym typeface="Calibri" pitchFamily="34" charset="0"/>
              </a:rPr>
              <a:t>Webinar on</a:t>
            </a:r>
            <a:r>
              <a:rPr lang="en-US" altLang="en-US" sz="4400" b="1" dirty="0">
                <a:solidFill>
                  <a:srgbClr val="1F3864"/>
                </a:solidFill>
                <a:sym typeface="Calibri" pitchFamily="34" charset="0"/>
              </a:rPr>
              <a:t> </a:t>
            </a:r>
            <a:endParaRPr lang="en-US" altLang="en-US" sz="4400" b="1" dirty="0">
              <a:solidFill>
                <a:srgbClr val="1F3864"/>
              </a:solidFill>
            </a:endParaRPr>
          </a:p>
          <a:p>
            <a:pPr algn="ctr"/>
            <a:r>
              <a:rPr lang="en-US" altLang="en-US" sz="4400" b="1" dirty="0">
                <a:solidFill>
                  <a:srgbClr val="1F3864"/>
                </a:solidFill>
                <a:sym typeface="Trebuchet MS Bold" charset="0"/>
              </a:rPr>
              <a:t>Death Certification </a:t>
            </a:r>
            <a:endParaRPr lang="en-US" altLang="en-US" sz="4400" b="1" dirty="0">
              <a:solidFill>
                <a:srgbClr val="0000CC"/>
              </a:solidFill>
            </a:endParaRPr>
          </a:p>
          <a:p>
            <a:pPr algn="ctr"/>
            <a:endParaRPr lang="en-US" altLang="en-US" sz="4400" b="1" dirty="0">
              <a:solidFill>
                <a:srgbClr val="0000CC"/>
              </a:solidFill>
              <a:sym typeface="Trebuchet MS Bold" charset="0"/>
            </a:endParaRPr>
          </a:p>
          <a:p>
            <a:pPr algn="ctr"/>
            <a:br>
              <a:rPr lang="en-US" altLang="en-US" sz="2400" b="1" dirty="0">
                <a:solidFill>
                  <a:srgbClr val="1F3864"/>
                </a:solidFill>
                <a:sym typeface="Trebuchet MS Bold" charset="0"/>
              </a:rPr>
            </a:br>
            <a:r>
              <a:rPr lang="en-US" altLang="en-US" sz="2400" b="1" dirty="0">
                <a:solidFill>
                  <a:srgbClr val="1F3864"/>
                </a:solidFill>
                <a:sym typeface="Trebuchet MS Bold" charset="0"/>
              </a:rPr>
              <a:t>New York City Department of Health and Mental Hygiene</a:t>
            </a:r>
          </a:p>
          <a:p>
            <a:pPr algn="ctr"/>
            <a:r>
              <a:rPr lang="en-US" altLang="en-US" sz="2400" b="1" dirty="0">
                <a:solidFill>
                  <a:srgbClr val="1F3864"/>
                </a:solidFill>
                <a:sym typeface="Trebuchet MS Bold" charset="0"/>
              </a:rPr>
              <a:t>Bureau of Vital Statistics</a:t>
            </a:r>
            <a:endParaRPr lang="en-US" altLang="en-US" sz="2400" b="1" dirty="0">
              <a:solidFill>
                <a:srgbClr val="1F38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258606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23803"/>
          <a:stretch/>
        </p:blipFill>
        <p:spPr>
          <a:xfrm>
            <a:off x="1616769" y="1003852"/>
            <a:ext cx="8077200" cy="5249929"/>
          </a:xfrm>
          <a:prstGeom prst="rect">
            <a:avLst/>
          </a:prstGeom>
        </p:spPr>
      </p:pic>
      <p:sp>
        <p:nvSpPr>
          <p:cNvPr id="4" name="AutoShape 3"/>
          <p:cNvSpPr>
            <a:spLocks/>
          </p:cNvSpPr>
          <p:nvPr/>
        </p:nvSpPr>
        <p:spPr bwMode="auto">
          <a:xfrm>
            <a:off x="1911626" y="1660588"/>
            <a:ext cx="35052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Immediate Cause</a:t>
            </a:r>
            <a:endParaRPr lang="en-US" altLang="en-US" b="1" dirty="0"/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>
            <a:off x="5843772" y="1587225"/>
            <a:ext cx="1447800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Hours</a:t>
            </a:r>
            <a:endParaRPr lang="en-US" altLang="en-US" dirty="0"/>
          </a:p>
        </p:txBody>
      </p:sp>
      <p:sp>
        <p:nvSpPr>
          <p:cNvPr id="6" name="AutoShape 3"/>
          <p:cNvSpPr>
            <a:spLocks/>
          </p:cNvSpPr>
          <p:nvPr/>
        </p:nvSpPr>
        <p:spPr bwMode="auto">
          <a:xfrm>
            <a:off x="1911626" y="2557329"/>
            <a:ext cx="3276600" cy="457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Intermediate Cause</a:t>
            </a:r>
            <a:endParaRPr lang="en-US" altLang="en-US" b="1" dirty="0"/>
          </a:p>
        </p:txBody>
      </p:sp>
      <p:sp>
        <p:nvSpPr>
          <p:cNvPr id="8" name="AutoShape 6"/>
          <p:cNvSpPr>
            <a:spLocks/>
          </p:cNvSpPr>
          <p:nvPr/>
        </p:nvSpPr>
        <p:spPr bwMode="auto">
          <a:xfrm>
            <a:off x="5825272" y="2446303"/>
            <a:ext cx="1447800" cy="292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Days</a:t>
            </a:r>
            <a:endParaRPr lang="en-US" altLang="en-US" dirty="0"/>
          </a:p>
        </p:txBody>
      </p:sp>
      <p:sp>
        <p:nvSpPr>
          <p:cNvPr id="9" name="AutoShape 7"/>
          <p:cNvSpPr>
            <a:spLocks/>
          </p:cNvSpPr>
          <p:nvPr/>
        </p:nvSpPr>
        <p:spPr bwMode="auto">
          <a:xfrm>
            <a:off x="1911626" y="3395071"/>
            <a:ext cx="3048000" cy="4484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Intermediate Cause</a:t>
            </a:r>
            <a:endParaRPr lang="en-US" altLang="en-US" b="1" dirty="0"/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>
            <a:off x="6126080" y="3971200"/>
            <a:ext cx="1443789" cy="2960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/>
              <a:t>Months</a:t>
            </a:r>
            <a:endParaRPr lang="en-US" altLang="en-US"/>
          </a:p>
        </p:txBody>
      </p:sp>
      <p:sp>
        <p:nvSpPr>
          <p:cNvPr id="11" name="AutoShape 5"/>
          <p:cNvSpPr>
            <a:spLocks/>
          </p:cNvSpPr>
          <p:nvPr/>
        </p:nvSpPr>
        <p:spPr bwMode="auto">
          <a:xfrm>
            <a:off x="1911626" y="4318648"/>
            <a:ext cx="3048000" cy="41631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400" dirty="0">
                <a:solidFill>
                  <a:srgbClr val="FFFFFF"/>
                </a:solidFill>
                <a:latin typeface="Arial Bold" charset="0"/>
                <a:sym typeface="Arial Bold" charset="0"/>
              </a:rPr>
              <a:t> Underlying Cause</a:t>
            </a:r>
            <a:endParaRPr lang="en-US" altLang="en-US" dirty="0"/>
          </a:p>
        </p:txBody>
      </p:sp>
      <p:sp>
        <p:nvSpPr>
          <p:cNvPr id="14" name="Rounded Rectangular Callout 9">
            <a:extLst>
              <a:ext uri="{FF2B5EF4-FFF2-40B4-BE49-F238E27FC236}">
                <a16:creationId xmlns:a16="http://schemas.microsoft.com/office/drawing/2014/main" id="{2A14E936-7BFA-4E85-A927-A1B48BEC9630}"/>
              </a:ext>
            </a:extLst>
          </p:cNvPr>
          <p:cNvSpPr/>
          <p:nvPr/>
        </p:nvSpPr>
        <p:spPr bwMode="auto">
          <a:xfrm>
            <a:off x="2462947" y="5131447"/>
            <a:ext cx="6724650" cy="1028956"/>
          </a:xfrm>
          <a:prstGeom prst="wedgeRoundRectCallout">
            <a:avLst>
              <a:gd name="adj1" fmla="val -21308"/>
              <a:gd name="adj2" fmla="val -84504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Ask questions until you determine the condition that is NOT the result of another condition. This is known as the underlying cause. </a:t>
            </a:r>
          </a:p>
        </p:txBody>
      </p:sp>
      <p:sp>
        <p:nvSpPr>
          <p:cNvPr id="16" name="Rounded Rectangular Callout 9">
            <a:extLst>
              <a:ext uri="{FF2B5EF4-FFF2-40B4-BE49-F238E27FC236}">
                <a16:creationId xmlns:a16="http://schemas.microsoft.com/office/drawing/2014/main" id="{EC8DF2BC-7A4C-4A2F-8EE2-4A10BF856E37}"/>
              </a:ext>
            </a:extLst>
          </p:cNvPr>
          <p:cNvSpPr/>
          <p:nvPr/>
        </p:nvSpPr>
        <p:spPr bwMode="auto">
          <a:xfrm>
            <a:off x="5814020" y="3014530"/>
            <a:ext cx="4003962" cy="1524423"/>
          </a:xfrm>
          <a:prstGeom prst="wedgeRoundRectCallout">
            <a:avLst>
              <a:gd name="adj1" fmla="val -64970"/>
              <a:gd name="adj2" fmla="val 34959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Note: This might not be the admitting diagnosis but the etiologically specific disease that caused life-threatening complications that required hospitalization.</a:t>
            </a: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7ABDA392-130D-97FD-34E5-BEA40C9F0FB1}"/>
              </a:ext>
            </a:extLst>
          </p:cNvPr>
          <p:cNvSpPr txBox="1">
            <a:spLocks/>
          </p:cNvSpPr>
          <p:nvPr/>
        </p:nvSpPr>
        <p:spPr bwMode="auto">
          <a:xfrm>
            <a:off x="1443061" y="1847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1F38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r>
              <a:rPr lang="en-US" altLang="en-US" sz="4400" dirty="0">
                <a:ea typeface="Trebuchet MS" pitchFamily="34" charset="0"/>
                <a:sym typeface="Trebuchet MS" pitchFamily="34" charset="0"/>
              </a:rPr>
              <a:t>How to report cause of death?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07495256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t="24794"/>
          <a:stretch/>
        </p:blipFill>
        <p:spPr>
          <a:xfrm>
            <a:off x="1451115" y="988753"/>
            <a:ext cx="8077200" cy="5253021"/>
          </a:xfrm>
          <a:prstGeom prst="rect">
            <a:avLst/>
          </a:prstGeom>
        </p:spPr>
      </p:pic>
      <p:sp>
        <p:nvSpPr>
          <p:cNvPr id="37891" name="AutoShape 3"/>
          <p:cNvSpPr>
            <a:spLocks/>
          </p:cNvSpPr>
          <p:nvPr/>
        </p:nvSpPr>
        <p:spPr bwMode="auto">
          <a:xfrm>
            <a:off x="1755915" y="2346901"/>
            <a:ext cx="3733800" cy="57314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>
                <a:solidFill>
                  <a:srgbClr val="FF0000"/>
                </a:solidFill>
              </a:rPr>
              <a:t>Intermediate Cause </a:t>
            </a:r>
            <a:r>
              <a:rPr lang="en-US" altLang="en-US" sz="2000" b="1" dirty="0"/>
              <a:t>(An older condition)</a:t>
            </a:r>
            <a:endParaRPr lang="en-US" altLang="en-US" sz="1600" b="1" dirty="0"/>
          </a:p>
        </p:txBody>
      </p:sp>
      <p:sp>
        <p:nvSpPr>
          <p:cNvPr id="37892" name="AutoShape 4"/>
          <p:cNvSpPr>
            <a:spLocks/>
          </p:cNvSpPr>
          <p:nvPr/>
        </p:nvSpPr>
        <p:spPr bwMode="auto">
          <a:xfrm>
            <a:off x="1696281" y="1451840"/>
            <a:ext cx="3733800" cy="64089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>
                <a:solidFill>
                  <a:srgbClr val="FF0000"/>
                </a:solidFill>
              </a:rPr>
              <a:t>Immediate Cause </a:t>
            </a:r>
            <a:r>
              <a:rPr lang="en-US" altLang="en-US" sz="2000" b="1" dirty="0"/>
              <a:t>(Most recent condition</a:t>
            </a:r>
            <a:r>
              <a:rPr lang="en-US" altLang="en-US" sz="2400" b="1" dirty="0"/>
              <a:t>)</a:t>
            </a:r>
            <a:endParaRPr lang="en-US" altLang="en-US" b="1" dirty="0"/>
          </a:p>
        </p:txBody>
      </p:sp>
      <p:sp>
        <p:nvSpPr>
          <p:cNvPr id="37893" name="AutoShape 5"/>
          <p:cNvSpPr>
            <a:spLocks/>
          </p:cNvSpPr>
          <p:nvPr/>
        </p:nvSpPr>
        <p:spPr bwMode="auto">
          <a:xfrm>
            <a:off x="1696281" y="4104430"/>
            <a:ext cx="3733800" cy="61076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 dirty="0">
                <a:solidFill>
                  <a:srgbClr val="FF0000"/>
                </a:solidFill>
                <a:highlight>
                  <a:srgbClr val="FFFF00"/>
                </a:highlight>
                <a:sym typeface="Arial Bold" charset="0"/>
              </a:rPr>
              <a:t>Underlying Cause</a:t>
            </a:r>
            <a:r>
              <a:rPr lang="en-US" altLang="en-US" sz="2000" b="1" dirty="0">
                <a:solidFill>
                  <a:srgbClr val="FF0000"/>
                </a:solidFill>
                <a:sym typeface="Arial Bold" charset="0"/>
              </a:rPr>
              <a:t> </a:t>
            </a:r>
            <a:r>
              <a:rPr lang="en-US" altLang="en-US" sz="2000" b="1" dirty="0">
                <a:solidFill>
                  <a:srgbClr val="FFFFFF"/>
                </a:solidFill>
                <a:sym typeface="Arial Bold" charset="0"/>
              </a:rPr>
              <a:t>(The oldest start of the chain of events)</a:t>
            </a:r>
            <a:endParaRPr lang="en-US" altLang="en-US" sz="1600" b="1" dirty="0"/>
          </a:p>
        </p:txBody>
      </p:sp>
      <p:sp>
        <p:nvSpPr>
          <p:cNvPr id="37894" name="AutoShape 6"/>
          <p:cNvSpPr>
            <a:spLocks/>
          </p:cNvSpPr>
          <p:nvPr/>
        </p:nvSpPr>
        <p:spPr bwMode="auto">
          <a:xfrm>
            <a:off x="5651090" y="1484311"/>
            <a:ext cx="1631950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/>
              <a:t>Hours</a:t>
            </a:r>
            <a:endParaRPr lang="en-US" altLang="en-US"/>
          </a:p>
        </p:txBody>
      </p:sp>
      <p:sp>
        <p:nvSpPr>
          <p:cNvPr id="37895" name="AutoShape 7"/>
          <p:cNvSpPr>
            <a:spLocks/>
          </p:cNvSpPr>
          <p:nvPr/>
        </p:nvSpPr>
        <p:spPr bwMode="auto">
          <a:xfrm>
            <a:off x="6118226" y="3961187"/>
            <a:ext cx="1631950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/>
              <a:t>Months</a:t>
            </a:r>
            <a:endParaRPr lang="en-US" altLang="en-US"/>
          </a:p>
        </p:txBody>
      </p:sp>
      <p:sp>
        <p:nvSpPr>
          <p:cNvPr id="37896" name="AutoShape 8"/>
          <p:cNvSpPr>
            <a:spLocks/>
          </p:cNvSpPr>
          <p:nvPr/>
        </p:nvSpPr>
        <p:spPr bwMode="auto">
          <a:xfrm>
            <a:off x="6118226" y="4795838"/>
            <a:ext cx="1631950" cy="3857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/>
              <a:t>Years</a:t>
            </a:r>
            <a:endParaRPr lang="en-US" altLang="en-US"/>
          </a:p>
        </p:txBody>
      </p:sp>
      <p:sp>
        <p:nvSpPr>
          <p:cNvPr id="37897" name="AutoShape 9"/>
          <p:cNvSpPr>
            <a:spLocks/>
          </p:cNvSpPr>
          <p:nvPr/>
        </p:nvSpPr>
        <p:spPr bwMode="auto">
          <a:xfrm>
            <a:off x="1755915" y="3205716"/>
            <a:ext cx="3733800" cy="6799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>
                <a:solidFill>
                  <a:srgbClr val="FF0000"/>
                </a:solidFill>
              </a:rPr>
              <a:t>Intermediate Cause </a:t>
            </a:r>
            <a:r>
              <a:rPr lang="en-US" altLang="en-US" sz="2000" b="1" dirty="0"/>
              <a:t>(An even older condition)</a:t>
            </a:r>
            <a:endParaRPr lang="en-US" altLang="en-US" sz="1600" b="1" dirty="0"/>
          </a:p>
        </p:txBody>
      </p:sp>
      <p:sp>
        <p:nvSpPr>
          <p:cNvPr id="37898" name="AutoShape 10"/>
          <p:cNvSpPr>
            <a:spLocks/>
          </p:cNvSpPr>
          <p:nvPr/>
        </p:nvSpPr>
        <p:spPr bwMode="auto">
          <a:xfrm>
            <a:off x="5651090" y="2333245"/>
            <a:ext cx="1631950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Days</a:t>
            </a:r>
            <a:endParaRPr lang="en-US" altLang="en-US" dirty="0"/>
          </a:p>
        </p:txBody>
      </p:sp>
      <p:sp>
        <p:nvSpPr>
          <p:cNvPr id="37899" name="AutoShape 11"/>
          <p:cNvSpPr>
            <a:spLocks/>
          </p:cNvSpPr>
          <p:nvPr/>
        </p:nvSpPr>
        <p:spPr bwMode="auto">
          <a:xfrm>
            <a:off x="1696281" y="5432684"/>
            <a:ext cx="5410200" cy="4365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Other significant conditions</a:t>
            </a:r>
            <a:endParaRPr lang="en-US" altLang="en-US" b="1" dirty="0"/>
          </a:p>
        </p:txBody>
      </p:sp>
      <p:sp>
        <p:nvSpPr>
          <p:cNvPr id="17" name="Rounded Rectangular Callout 9">
            <a:extLst>
              <a:ext uri="{FF2B5EF4-FFF2-40B4-BE49-F238E27FC236}">
                <a16:creationId xmlns:a16="http://schemas.microsoft.com/office/drawing/2014/main" id="{B6497DFD-B2F0-4D76-9FD4-23BDE4CA8FED}"/>
              </a:ext>
            </a:extLst>
          </p:cNvPr>
          <p:cNvSpPr/>
          <p:nvPr/>
        </p:nvSpPr>
        <p:spPr bwMode="auto">
          <a:xfrm>
            <a:off x="5585310" y="2643810"/>
            <a:ext cx="4910409" cy="2537792"/>
          </a:xfrm>
          <a:prstGeom prst="wedgeRoundRectCallout">
            <a:avLst>
              <a:gd name="adj1" fmla="val -36420"/>
              <a:gd name="adj2" fmla="val 74850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Part II contains one or more conditions or events that were not directly in the chain of events in Part I but those that the medical provider feels contributed to the individual’s death. </a:t>
            </a: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3911F39B-535B-FFC7-1002-1086230349F7}"/>
              </a:ext>
            </a:extLst>
          </p:cNvPr>
          <p:cNvSpPr txBox="1">
            <a:spLocks/>
          </p:cNvSpPr>
          <p:nvPr/>
        </p:nvSpPr>
        <p:spPr bwMode="auto">
          <a:xfrm>
            <a:off x="1443061" y="1847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1F38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r>
              <a:rPr lang="en-US" altLang="en-US" sz="4400" dirty="0">
                <a:ea typeface="Trebuchet MS" pitchFamily="34" charset="0"/>
                <a:sym typeface="Trebuchet MS" pitchFamily="34" charset="0"/>
              </a:rPr>
              <a:t>How to report cause of death?</a:t>
            </a:r>
            <a:endParaRPr lang="en-US" kern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0FD172-6AD1-52A6-3C97-35EB894A44F4}"/>
              </a:ext>
            </a:extLst>
          </p:cNvPr>
          <p:cNvSpPr txBox="1"/>
          <p:nvPr/>
        </p:nvSpPr>
        <p:spPr>
          <a:xfrm>
            <a:off x="0" y="6380571"/>
            <a:ext cx="9438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200" dirty="0"/>
              <a:t>Source: </a:t>
            </a:r>
            <a:r>
              <a:rPr lang="en-US" altLang="en-US" sz="1200" dirty="0" err="1"/>
              <a:t>Hanzlick</a:t>
            </a:r>
            <a:r>
              <a:rPr lang="en-US" altLang="en-US" sz="1200" dirty="0"/>
              <a:t> R. </a:t>
            </a:r>
            <a:r>
              <a:rPr lang="en-US" altLang="en-US" sz="1200" i="1" dirty="0"/>
              <a:t>Cause of Death and the Death Certificate. </a:t>
            </a:r>
            <a:r>
              <a:rPr lang="en-US" altLang="en-US" sz="1200" dirty="0"/>
              <a:t>2006.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4154556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887" y="-145704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Trebuchet MS" pitchFamily="34" charset="0"/>
              </a:rPr>
              <a:t>How can eVital assist you?</a:t>
            </a:r>
            <a:endParaRPr lang="en-US" alt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B1C512B-66D2-98C1-AC07-F39BA0837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t="25211"/>
          <a:stretch/>
        </p:blipFill>
        <p:spPr>
          <a:xfrm>
            <a:off x="1987534" y="841343"/>
            <a:ext cx="7839250" cy="5001053"/>
          </a:xfrm>
          <a:prstGeom prst="rect">
            <a:avLst/>
          </a:prstGeom>
        </p:spPr>
      </p:pic>
      <p:sp>
        <p:nvSpPr>
          <p:cNvPr id="3" name="Down Arrow 2"/>
          <p:cNvSpPr/>
          <p:nvPr/>
        </p:nvSpPr>
        <p:spPr bwMode="auto">
          <a:xfrm>
            <a:off x="1868953" y="3510575"/>
            <a:ext cx="1219200" cy="1828800"/>
          </a:xfrm>
          <a:prstGeom prst="downArrow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934456-C221-4748-8CE1-82B8A94A94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2887" y="5843323"/>
            <a:ext cx="7839249" cy="689003"/>
          </a:xfrm>
          <a:prstGeom prst="rect">
            <a:avLst/>
          </a:prstGeom>
        </p:spPr>
      </p:pic>
      <p:sp>
        <p:nvSpPr>
          <p:cNvPr id="8" name="Down Arrow 2">
            <a:extLst>
              <a:ext uri="{FF2B5EF4-FFF2-40B4-BE49-F238E27FC236}">
                <a16:creationId xmlns:a16="http://schemas.microsoft.com/office/drawing/2014/main" id="{FC906C87-3165-4200-B032-422A05285081}"/>
              </a:ext>
            </a:extLst>
          </p:cNvPr>
          <p:cNvSpPr/>
          <p:nvPr/>
        </p:nvSpPr>
        <p:spPr bwMode="auto">
          <a:xfrm>
            <a:off x="8025522" y="4036660"/>
            <a:ext cx="1219200" cy="1828800"/>
          </a:xfrm>
          <a:prstGeom prst="downArrow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EAF9708-FC24-42A3-9951-0596C4D5E5C1}"/>
              </a:ext>
            </a:extLst>
          </p:cNvPr>
          <p:cNvSpPr/>
          <p:nvPr/>
        </p:nvSpPr>
        <p:spPr bwMode="auto">
          <a:xfrm>
            <a:off x="8214692" y="5994262"/>
            <a:ext cx="940579" cy="387123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sp>
        <p:nvSpPr>
          <p:cNvPr id="2" name="Oval 1"/>
          <p:cNvSpPr/>
          <p:nvPr/>
        </p:nvSpPr>
        <p:spPr bwMode="auto">
          <a:xfrm>
            <a:off x="1934763" y="5478337"/>
            <a:ext cx="1066800" cy="387123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8774526E-4582-4708-BF55-C409B382F196}"/>
              </a:ext>
            </a:extLst>
          </p:cNvPr>
          <p:cNvSpPr/>
          <p:nvPr/>
        </p:nvSpPr>
        <p:spPr bwMode="auto">
          <a:xfrm>
            <a:off x="3245370" y="2991678"/>
            <a:ext cx="3215065" cy="2153844"/>
          </a:xfrm>
          <a:prstGeom prst="wedgeRoundRectCallout">
            <a:avLst>
              <a:gd name="adj1" fmla="val -40913"/>
              <a:gd name="adj2" fmla="val 68188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Arial"/>
                <a:cs typeface="Arial"/>
              </a:rPr>
              <a:t>Click “Validate” to run the information you entered through the CDC server to check for errors. </a:t>
            </a:r>
            <a:endParaRPr lang="en-US" sz="2400" dirty="0"/>
          </a:p>
        </p:txBody>
      </p:sp>
      <p:sp>
        <p:nvSpPr>
          <p:cNvPr id="11" name="Rounded Rectangular Callout 9">
            <a:extLst>
              <a:ext uri="{FF2B5EF4-FFF2-40B4-BE49-F238E27FC236}">
                <a16:creationId xmlns:a16="http://schemas.microsoft.com/office/drawing/2014/main" id="{EFB7B0BC-3F6E-4F45-96DB-672C20CBF5B6}"/>
              </a:ext>
            </a:extLst>
          </p:cNvPr>
          <p:cNvSpPr/>
          <p:nvPr/>
        </p:nvSpPr>
        <p:spPr bwMode="auto">
          <a:xfrm>
            <a:off x="7494138" y="2034382"/>
            <a:ext cx="3590482" cy="1828800"/>
          </a:xfrm>
          <a:prstGeom prst="wedgeRoundRectCallout">
            <a:avLst>
              <a:gd name="adj1" fmla="val 2922"/>
              <a:gd name="adj2" fmla="val 88535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Arial"/>
                <a:cs typeface="Arial"/>
              </a:rPr>
              <a:t>You must save the page in eVital. This will check for some NYC-specific reminders.</a:t>
            </a:r>
          </a:p>
        </p:txBody>
      </p:sp>
    </p:spTree>
    <p:extLst>
      <p:ext uri="{BB962C8B-B14F-4D97-AF65-F5344CB8AC3E}">
        <p14:creationId xmlns:p14="http://schemas.microsoft.com/office/powerpoint/2010/main" val="271453529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6278" y="712791"/>
            <a:ext cx="11915553" cy="946378"/>
          </a:xfrm>
        </p:spPr>
        <p:txBody>
          <a:bodyPr/>
          <a:lstStyle/>
          <a:p>
            <a:r>
              <a:rPr lang="en-US" altLang="en-US" dirty="0">
                <a:sym typeface="Trebuchet MS" pitchFamily="34" charset="0"/>
              </a:rPr>
              <a:t>Possible Validation Errors:</a:t>
            </a:r>
            <a:br>
              <a:rPr lang="en-US" altLang="en-US" dirty="0">
                <a:sym typeface="Trebuchet MS" pitchFamily="34" charset="0"/>
              </a:rPr>
            </a:br>
            <a:r>
              <a:rPr lang="en-US" altLang="en-US" dirty="0">
                <a:sym typeface="Trebuchet MS" pitchFamily="34" charset="0"/>
              </a:rPr>
              <a:t>Acronyms and Misspellings</a:t>
            </a:r>
            <a:br>
              <a:rPr lang="en-US" altLang="en-US" dirty="0">
                <a:sym typeface="Trebuchet MS" pitchFamily="34" charset="0"/>
              </a:rPr>
            </a:br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6278" y="1726025"/>
            <a:ext cx="8077200" cy="347280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 bwMode="auto">
          <a:xfrm>
            <a:off x="1543878" y="3919332"/>
            <a:ext cx="990600" cy="387123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18977" y="5486401"/>
            <a:ext cx="10983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Click the correct spelling from the drop-down list for the condition you intended.</a:t>
            </a:r>
          </a:p>
        </p:txBody>
      </p:sp>
    </p:spTree>
    <p:extLst>
      <p:ext uri="{BB962C8B-B14F-4D97-AF65-F5344CB8AC3E}">
        <p14:creationId xmlns:p14="http://schemas.microsoft.com/office/powerpoint/2010/main" val="74323182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694660" y="638846"/>
            <a:ext cx="10972800" cy="1143000"/>
          </a:xfrm>
        </p:spPr>
        <p:txBody>
          <a:bodyPr/>
          <a:lstStyle/>
          <a:p>
            <a:pPr algn="ctr"/>
            <a:r>
              <a:rPr lang="en-US" altLang="en-US" dirty="0">
                <a:sym typeface="Trebuchet MS" pitchFamily="34" charset="0"/>
              </a:rPr>
              <a:t>Possible Validation Errors:</a:t>
            </a:r>
            <a:br>
              <a:rPr lang="en-US" altLang="en-US" dirty="0">
                <a:sym typeface="Trebuchet MS" pitchFamily="34" charset="0"/>
              </a:rPr>
            </a:br>
            <a:r>
              <a:rPr lang="en-US" altLang="en-US" dirty="0">
                <a:sym typeface="Trebuchet MS" pitchFamily="34" charset="0"/>
              </a:rPr>
              <a:t>Ill-defined or Ill-specified Conditions</a:t>
            </a:r>
            <a:br>
              <a:rPr lang="en-US" altLang="en-US" dirty="0">
                <a:sym typeface="Trebuchet MS" pitchFamily="34" charset="0"/>
              </a:rPr>
            </a:br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94660" y="3921993"/>
            <a:ext cx="10972800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Arial"/>
                <a:cs typeface="Arial"/>
              </a:rPr>
              <a:t>Review the record and provide a more specific cause. 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 cancer deaths, specify the primary organ site whenever possible.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not possible, write “unknown primary site”.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/>
                <a:cs typeface="Arial"/>
              </a:rPr>
              <a:t>For deaths of the elderly, try to determine a cause or pre-existing condition for the patient.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/>
                <a:cs typeface="Arial"/>
              </a:rPr>
              <a:t>“Old age” is only acceptable as a COD for decedents over 90.</a:t>
            </a: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694660" y="1747461"/>
            <a:ext cx="4962525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9283" y="1821679"/>
            <a:ext cx="4950333" cy="1741948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 bwMode="auto">
          <a:xfrm>
            <a:off x="2553276" y="2695114"/>
            <a:ext cx="3275902" cy="933622"/>
          </a:xfrm>
          <a:prstGeom prst="wedgeRoundRectCallout">
            <a:avLst>
              <a:gd name="adj1" fmla="val -65851"/>
              <a:gd name="adj2" fmla="val -49109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Enter a specific primary organ site.</a:t>
            </a:r>
          </a:p>
        </p:txBody>
      </p:sp>
      <p:sp>
        <p:nvSpPr>
          <p:cNvPr id="12" name="Rounded Rectangular Callout 11"/>
          <p:cNvSpPr/>
          <p:nvPr/>
        </p:nvSpPr>
        <p:spPr bwMode="auto">
          <a:xfrm>
            <a:off x="7687796" y="2630005"/>
            <a:ext cx="3581820" cy="1289213"/>
          </a:xfrm>
          <a:prstGeom prst="wedgeRoundRectCallout">
            <a:avLst>
              <a:gd name="adj1" fmla="val -65618"/>
              <a:gd name="adj2" fmla="val -42244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Death due to old age is rare; re-review the chart.</a:t>
            </a:r>
          </a:p>
        </p:txBody>
      </p:sp>
    </p:spTree>
    <p:extLst>
      <p:ext uri="{BB962C8B-B14F-4D97-AF65-F5344CB8AC3E}">
        <p14:creationId xmlns:p14="http://schemas.microsoft.com/office/powerpoint/2010/main" val="289218703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411" y="1498711"/>
            <a:ext cx="8061904" cy="1192490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 bwMode="auto">
          <a:xfrm>
            <a:off x="1839411" y="2691202"/>
            <a:ext cx="4178617" cy="1649764"/>
          </a:xfrm>
          <a:prstGeom prst="wedgeRoundRectCallout">
            <a:avLst>
              <a:gd name="adj1" fmla="val -9628"/>
              <a:gd name="adj2" fmla="val -59254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200" dirty="0"/>
              <a:t>Consult OCME if suspicious of external caused. OR: </a:t>
            </a:r>
          </a:p>
          <a:p>
            <a:pPr marL="457200"/>
            <a:r>
              <a:rPr lang="en-US" sz="2200" dirty="0"/>
              <a:t>Specify the natural etiology and override the edit check.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C3C76D-2DF0-4600-8C2A-F74C624D82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9411" y="4340965"/>
            <a:ext cx="8334273" cy="172940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D2921E-5A5C-7BFD-9BF2-7C644C2D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99" y="216128"/>
            <a:ext cx="10972800" cy="1143000"/>
          </a:xfrm>
        </p:spPr>
        <p:txBody>
          <a:bodyPr/>
          <a:lstStyle/>
          <a:p>
            <a:pPr algn="ctr"/>
            <a:r>
              <a:rPr lang="en-US" dirty="0"/>
              <a:t>Possible eVital Reminders:</a:t>
            </a:r>
            <a:br>
              <a:rPr lang="en-US" dirty="0"/>
            </a:br>
            <a:r>
              <a:rPr lang="en-US" dirty="0"/>
              <a:t>Possible Trauma </a:t>
            </a:r>
          </a:p>
        </p:txBody>
      </p:sp>
      <p:sp>
        <p:nvSpPr>
          <p:cNvPr id="6" name="Rounded Rectangular Callout 12">
            <a:extLst>
              <a:ext uri="{FF2B5EF4-FFF2-40B4-BE49-F238E27FC236}">
                <a16:creationId xmlns:a16="http://schemas.microsoft.com/office/drawing/2014/main" id="{E29F58F9-B507-D4AE-4E4B-5B919B7F1431}"/>
              </a:ext>
            </a:extLst>
          </p:cNvPr>
          <p:cNvSpPr/>
          <p:nvPr/>
        </p:nvSpPr>
        <p:spPr bwMode="auto">
          <a:xfrm>
            <a:off x="6173974" y="2830784"/>
            <a:ext cx="4097078" cy="1432993"/>
          </a:xfrm>
          <a:prstGeom prst="wedgeRoundRectCallout">
            <a:avLst>
              <a:gd name="adj1" fmla="val -63460"/>
              <a:gd name="adj2" fmla="val -84169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2000" dirty="0">
                <a:effectLst/>
                <a:ea typeface="Times New Roman" panose="02020603050405020304" pitchFamily="18" charset="0"/>
              </a:rPr>
              <a:t>If a traumatic cause is ruled out but the cause remains unknown, add </a:t>
            </a:r>
            <a:r>
              <a:rPr lang="en-US" sz="2000" i="1" dirty="0">
                <a:ea typeface="Times New Roman" panose="02020603050405020304" pitchFamily="18" charset="0"/>
              </a:rPr>
              <a:t>‘’u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ndetermined non-traumatic’’ 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to GI bleed.</a:t>
            </a:r>
            <a:endParaRPr lang="en-US" sz="2000" dirty="0">
              <a:effectLst/>
              <a:ea typeface="Aptos" panose="020B0004020202020204" pitchFamily="34" charset="0"/>
            </a:endParaRPr>
          </a:p>
          <a:p>
            <a:pPr marL="45720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87387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524D5-1D51-9273-E4BF-65200A220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Possible </a:t>
            </a:r>
            <a:r>
              <a:rPr lang="en-US" dirty="0" err="1"/>
              <a:t>eVital</a:t>
            </a:r>
            <a:r>
              <a:rPr lang="en-US" dirty="0"/>
              <a:t> Reminders:</a:t>
            </a:r>
            <a:br>
              <a:rPr lang="en-US" dirty="0"/>
            </a:br>
            <a:r>
              <a:rPr lang="en-US" dirty="0"/>
              <a:t>Seizures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D2C843F-9858-EDEF-43D8-8C8C446889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08475" y="1778062"/>
            <a:ext cx="7727324" cy="1143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44319E5-98B0-860D-10DF-8DF31A8A388C}"/>
              </a:ext>
            </a:extLst>
          </p:cNvPr>
          <p:cNvSpPr>
            <a:spLocks/>
          </p:cNvSpPr>
          <p:nvPr/>
        </p:nvSpPr>
        <p:spPr bwMode="auto">
          <a:xfrm>
            <a:off x="2008761" y="2422464"/>
            <a:ext cx="3369924" cy="424817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  <a:sym typeface="Arial" pitchFamily="34" charset="0"/>
              </a:rPr>
              <a:t>seizure</a:t>
            </a:r>
          </a:p>
        </p:txBody>
      </p:sp>
      <p:sp>
        <p:nvSpPr>
          <p:cNvPr id="6" name="Rounded Rectangular Callout 11">
            <a:extLst>
              <a:ext uri="{FF2B5EF4-FFF2-40B4-BE49-F238E27FC236}">
                <a16:creationId xmlns:a16="http://schemas.microsoft.com/office/drawing/2014/main" id="{AC87CC79-C9BF-A257-270C-5641F4E38C9C}"/>
              </a:ext>
            </a:extLst>
          </p:cNvPr>
          <p:cNvSpPr/>
          <p:nvPr/>
        </p:nvSpPr>
        <p:spPr bwMode="auto">
          <a:xfrm>
            <a:off x="3455503" y="3075483"/>
            <a:ext cx="6183798" cy="946645"/>
          </a:xfrm>
          <a:prstGeom prst="wedgeRoundRectCallout">
            <a:avLst>
              <a:gd name="adj1" fmla="val -57030"/>
              <a:gd name="adj2" fmla="val -54963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Provide as much information as is known for the diagnosis.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8DA74F-9128-A0FA-E552-F02F72F8F3A2}"/>
              </a:ext>
            </a:extLst>
          </p:cNvPr>
          <p:cNvSpPr txBox="1"/>
          <p:nvPr/>
        </p:nvSpPr>
        <p:spPr>
          <a:xfrm>
            <a:off x="694660" y="4275812"/>
            <a:ext cx="1097280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Arial"/>
                <a:cs typeface="Arial"/>
              </a:rPr>
              <a:t>Review the record and provide a more specific cause. 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If etiology is unknown, it should be written as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"seizures of undetermined non-traumatic etiology."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6988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365" y="319347"/>
            <a:ext cx="10972800" cy="1143000"/>
          </a:xfrm>
        </p:spPr>
        <p:txBody>
          <a:bodyPr/>
          <a:lstStyle/>
          <a:p>
            <a:pPr algn="ctr"/>
            <a:r>
              <a:rPr lang="en-US" dirty="0"/>
              <a:t>Possible eVital reminders:</a:t>
            </a:r>
            <a:br>
              <a:rPr lang="en-US" dirty="0"/>
            </a:br>
            <a:r>
              <a:rPr lang="en-US" dirty="0"/>
              <a:t>Cancer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852" y="1592549"/>
            <a:ext cx="6486528" cy="1562448"/>
          </a:xfrm>
          <a:prstGeom prst="rect">
            <a:avLst/>
          </a:prstGeom>
        </p:spPr>
      </p:pic>
      <p:sp>
        <p:nvSpPr>
          <p:cNvPr id="12" name="Rounded Rectangular Callout 11"/>
          <p:cNvSpPr/>
          <p:nvPr/>
        </p:nvSpPr>
        <p:spPr bwMode="auto">
          <a:xfrm>
            <a:off x="3455502" y="3075483"/>
            <a:ext cx="6803067" cy="969743"/>
          </a:xfrm>
          <a:prstGeom prst="wedgeRoundRectCallout">
            <a:avLst>
              <a:gd name="adj1" fmla="val -57030"/>
              <a:gd name="adj2" fmla="val -54963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Provide as much information as is known for the diagnosis and override the edit check.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86C544-2ACE-4AA5-8AD9-F0C5FD587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2512" y="4406169"/>
            <a:ext cx="9002063" cy="139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150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961" y="322994"/>
            <a:ext cx="10972800" cy="1143000"/>
          </a:xfrm>
        </p:spPr>
        <p:txBody>
          <a:bodyPr/>
          <a:lstStyle/>
          <a:p>
            <a:pPr algn="ctr"/>
            <a:r>
              <a:rPr lang="en-US" dirty="0"/>
              <a:t>Possible eVital Reminders:</a:t>
            </a:r>
            <a:br>
              <a:rPr lang="en-US" dirty="0"/>
            </a:br>
            <a:r>
              <a:rPr lang="en-US" dirty="0"/>
              <a:t>Nonspecific Underlying Cause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t="8991" b="-1"/>
          <a:stretch/>
        </p:blipFill>
        <p:spPr>
          <a:xfrm>
            <a:off x="2424177" y="1718402"/>
            <a:ext cx="6449124" cy="1295400"/>
          </a:xfrm>
          <a:prstGeom prst="rect">
            <a:avLst/>
          </a:prstGeom>
        </p:spPr>
      </p:pic>
      <p:sp>
        <p:nvSpPr>
          <p:cNvPr id="12" name="Rounded Rectangular Callout 11"/>
          <p:cNvSpPr/>
          <p:nvPr/>
        </p:nvSpPr>
        <p:spPr bwMode="auto">
          <a:xfrm>
            <a:off x="6337005" y="2711182"/>
            <a:ext cx="4801756" cy="1701329"/>
          </a:xfrm>
          <a:prstGeom prst="wedgeRoundRectCallout">
            <a:avLst>
              <a:gd name="adj1" fmla="val -72804"/>
              <a:gd name="adj2" fmla="val -84005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Provide a cause of the condition whenever possible. If this is all that is known, override the edit check.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0B910E-42FF-47CC-B7C0-DBE26718D3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5563" y="4583246"/>
            <a:ext cx="9160874" cy="1295400"/>
          </a:xfrm>
          <a:prstGeom prst="rect">
            <a:avLst/>
          </a:prstGeom>
        </p:spPr>
      </p:pic>
      <p:sp>
        <p:nvSpPr>
          <p:cNvPr id="4" name="Rounded Rectangular Callout 11">
            <a:extLst>
              <a:ext uri="{FF2B5EF4-FFF2-40B4-BE49-F238E27FC236}">
                <a16:creationId xmlns:a16="http://schemas.microsoft.com/office/drawing/2014/main" id="{8D0179EB-686A-5833-DB19-572EF8A86031}"/>
              </a:ext>
            </a:extLst>
          </p:cNvPr>
          <p:cNvSpPr/>
          <p:nvPr/>
        </p:nvSpPr>
        <p:spPr bwMode="auto">
          <a:xfrm>
            <a:off x="1637415" y="2711183"/>
            <a:ext cx="4458586" cy="1584592"/>
          </a:xfrm>
          <a:prstGeom prst="wedgeRoundRectCallout">
            <a:avLst>
              <a:gd name="adj1" fmla="val 7356"/>
              <a:gd name="adj2" fmla="val -54852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When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pneumonia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is listed as the COD, co-morbidities should also be included in Part II for completeness.</a:t>
            </a:r>
            <a:endParaRPr lang="en-US" sz="2400" dirty="0">
              <a:effectLst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888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EAC1B84-51F9-4B95-8DBD-874361E8DC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4151" y="3026964"/>
            <a:ext cx="6729607" cy="35419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4CF51F-19A8-4099-BE5B-1F2D7D59B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60426"/>
            <a:ext cx="10972800" cy="1143000"/>
          </a:xfrm>
        </p:spPr>
        <p:txBody>
          <a:bodyPr/>
          <a:lstStyle/>
          <a:p>
            <a:r>
              <a:rPr lang="en-US" dirty="0"/>
              <a:t>How to override edit checks?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A985C7-FC52-4BFA-81D3-D7B5229397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4213" y="1172818"/>
            <a:ext cx="6729607" cy="177951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A0B78EB-77E2-4C2C-8A6F-F8D863C57E18}"/>
              </a:ext>
            </a:extLst>
          </p:cNvPr>
          <p:cNvSpPr/>
          <p:nvPr/>
        </p:nvSpPr>
        <p:spPr>
          <a:xfrm>
            <a:off x="7087015" y="3448877"/>
            <a:ext cx="663702" cy="154083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A09D02-39C9-4AD3-B9B3-78C44A037872}"/>
              </a:ext>
            </a:extLst>
          </p:cNvPr>
          <p:cNvSpPr/>
          <p:nvPr/>
        </p:nvSpPr>
        <p:spPr>
          <a:xfrm>
            <a:off x="7384774" y="5361580"/>
            <a:ext cx="1082712" cy="344105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3BC26B-9A01-4CC3-9236-3C18B6C5FBEE}"/>
              </a:ext>
            </a:extLst>
          </p:cNvPr>
          <p:cNvSpPr/>
          <p:nvPr/>
        </p:nvSpPr>
        <p:spPr>
          <a:xfrm>
            <a:off x="7574880" y="6186879"/>
            <a:ext cx="644781" cy="344105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801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6AF2BC-6D63-4CB1-9672-5D217CF04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 of death: Definition &amp; Significance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6EE40-ADAF-423E-B339-10F63CF95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Cause of death (COD) –</a:t>
            </a:r>
            <a:r>
              <a:rPr lang="en-US" sz="2000" dirty="0"/>
              <a:t>T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he disease or injury responsible for initiating the lethal sequence of events.</a:t>
            </a:r>
          </a:p>
          <a:p>
            <a:pPr marL="571500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Proximate COD: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The underlying cause that ultimately results in fatality, regardless of how much time has passed (e.g., 1 week or 20 years).</a:t>
            </a:r>
            <a:endParaRPr lang="en-US" sz="1800" dirty="0"/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dirty="0"/>
              <a:t>Immediate COD: </a:t>
            </a:r>
            <a:r>
              <a:rPr lang="en-US" sz="1800" dirty="0"/>
              <a:t>Complications arising from the underlying cause.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Public health programs and policies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Clinical and population research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Surveillance of outbreaks, pandemics and emergencies</a:t>
            </a:r>
          </a:p>
        </p:txBody>
      </p:sp>
    </p:spTree>
    <p:extLst>
      <p:ext uri="{BB962C8B-B14F-4D97-AF65-F5344CB8AC3E}">
        <p14:creationId xmlns:p14="http://schemas.microsoft.com/office/powerpoint/2010/main" val="4181230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84820"/>
            <a:ext cx="7035209" cy="2362200"/>
          </a:xfrm>
        </p:spPr>
        <p:txBody>
          <a:bodyPr numCol="1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Cardiac arrhythmia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Cerebral vascular accident (cerebral infarct)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Cirrhosis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Congestive heart failure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Deep vein thrombosis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Dementia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End stage organ diseases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Gastrointestinal hemorrhage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09600" y="698481"/>
            <a:ext cx="11352028" cy="907459"/>
          </a:xfrm>
          <a:prstGeom prst="rect">
            <a:avLst/>
          </a:prstGeom>
          <a:noFill/>
          <a:ln w="3810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r>
              <a:rPr lang="en-US" sz="4400" kern="0" dirty="0">
                <a:solidFill>
                  <a:srgbClr val="1F3864"/>
                </a:solidFill>
                <a:latin typeface="Arial"/>
                <a:cs typeface="Arial"/>
              </a:rPr>
              <a:t>Examples of Nonspecific Underlying Causes</a:t>
            </a:r>
          </a:p>
          <a:p>
            <a:pPr algn="ctr"/>
            <a:endParaRPr lang="en-US" sz="2800" b="1" kern="0" dirty="0">
              <a:solidFill>
                <a:srgbClr val="0000FF"/>
              </a:solidFill>
            </a:endParaRPr>
          </a:p>
          <a:p>
            <a:r>
              <a:rPr lang="en-US" sz="24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If the conditions below are on the death certificate, include additional information to explain how this condition arose.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1905" y="2151727"/>
            <a:ext cx="4343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Multi-organ failure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Myocardial infarct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Paraplegia or quadriplegia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Pulmonary fibrosis 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Pneumonia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Pulmonary embolism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Spontaneous hemorrhage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Sepsis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B059FF-5013-4FA3-95B6-72E094BEC068}"/>
              </a:ext>
            </a:extLst>
          </p:cNvPr>
          <p:cNvSpPr txBox="1"/>
          <p:nvPr/>
        </p:nvSpPr>
        <p:spPr>
          <a:xfrm>
            <a:off x="609600" y="5318245"/>
            <a:ext cx="10834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sym typeface="Helvetica" charset="0"/>
              </a:rPr>
              <a:t>Note: Causes of death highlighted in blue can be a consequence of natural or nonnatural causes. </a:t>
            </a:r>
          </a:p>
        </p:txBody>
      </p:sp>
    </p:spTree>
    <p:extLst>
      <p:ext uri="{BB962C8B-B14F-4D97-AF65-F5344CB8AC3E}">
        <p14:creationId xmlns:p14="http://schemas.microsoft.com/office/powerpoint/2010/main" val="6195143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210843"/>
            <a:ext cx="10972800" cy="788618"/>
          </a:xfrm>
        </p:spPr>
        <p:txBody>
          <a:bodyPr/>
          <a:lstStyle/>
          <a:p>
            <a:r>
              <a:rPr lang="en-US" altLang="en-US" dirty="0">
                <a:sym typeface="Arial" pitchFamily="34" charset="0"/>
              </a:rPr>
              <a:t>Recommendations for Completing COD</a:t>
            </a:r>
            <a:endParaRPr lang="en-US" altLang="en-US" dirty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091590"/>
            <a:ext cx="10972800" cy="45259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 a "story" of why the patient died at this time and in this way.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Conditions recorded on the death certificate represent Medical Certifiers’ best medical opinion.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List the most recent condition on the top line and list the oldest (underlying cause) on the last line of Part I. 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Time frames are required when completing the DC. It is acceptable to put ”unknown” if impossible to estimate.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Do not cite terminal events (asystole, cardiac arrest or respiratory arrest) in the COD statement.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Enter one condition on each line. 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List other conditions not directly related but contributed to death in Part II.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Do not abbreviate.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Use indefinite terms like “probable,” “possible,” or “suspected” where unsure about a cause.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endParaRPr lang="en-US" altLang="en-US" dirty="0"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1701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sym typeface="Arial" pitchFamily="34" charset="0"/>
              </a:rPr>
              <a:t>Keys to Proper Cause of Death Documentation</a:t>
            </a:r>
            <a:endParaRPr lang="en-US" altLang="en-US" dirty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786270"/>
            <a:ext cx="10972800" cy="43398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3200" b="1" dirty="0">
                <a:sym typeface="Arial" pitchFamily="34" charset="0"/>
              </a:rPr>
              <a:t>Identify appropriate clinical items </a:t>
            </a:r>
            <a:r>
              <a:rPr lang="en-US" altLang="en-US" sz="3200" dirty="0">
                <a:sym typeface="Arial" pitchFamily="34" charset="0"/>
              </a:rPr>
              <a:t>to include on certificates.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3200" dirty="0">
              <a:sym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3200" dirty="0">
                <a:sym typeface="Arial" pitchFamily="34" charset="0"/>
              </a:rPr>
              <a:t>Enter these items in </a:t>
            </a:r>
            <a:r>
              <a:rPr lang="en-US" altLang="en-US" sz="3200" b="1" dirty="0">
                <a:sym typeface="Arial" pitchFamily="34" charset="0"/>
              </a:rPr>
              <a:t>medically probable sequence.</a:t>
            </a:r>
            <a:endParaRPr lang="en-US" altLang="en-US" sz="3200" b="1" dirty="0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ym typeface="Arial" pitchFamily="34" charset="0"/>
              </a:rPr>
              <a:t>Patient A:  </a:t>
            </a:r>
            <a:endParaRPr lang="en-US" alt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318437"/>
            <a:ext cx="10972800" cy="4954771"/>
          </a:xfrm>
        </p:spPr>
        <p:txBody>
          <a:bodyPr/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67-year-old woman was found unresponsive by her family. EMS brought patient to the ER where she was admitted to the ICU.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Upon admission, chest X-ray identified pneumonia. 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Patient had worsening renal function and was septic. </a:t>
            </a:r>
            <a:r>
              <a:rPr lang="en-US" dirty="0"/>
              <a:t>Family requested comfort care, and terminal extubation was performed.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Patient was recently hospitalized for pneumonia. 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Patient had a history of </a:t>
            </a:r>
            <a:r>
              <a:rPr lang="en-US" b="1" dirty="0"/>
              <a:t>COPD, coronary artery disease, CHF </a:t>
            </a:r>
            <a:r>
              <a:rPr lang="en-US" dirty="0"/>
              <a:t>and </a:t>
            </a:r>
            <a:r>
              <a:rPr lang="en-US" b="1" dirty="0"/>
              <a:t>chronic renal failure</a:t>
            </a:r>
            <a:r>
              <a:rPr lang="en-US" dirty="0"/>
              <a:t> but was not on dialysis. Patient has a history of breast cancer (no details of this diagnosis found in this record).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/>
              <a:t>Blood cultures were positive for </a:t>
            </a:r>
            <a:r>
              <a:rPr lang="en-US" b="1" dirty="0"/>
              <a:t>Enterococcus.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458070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16021" b="29814"/>
          <a:stretch/>
        </p:blipFill>
        <p:spPr>
          <a:xfrm>
            <a:off x="1668534" y="1072907"/>
            <a:ext cx="7839075" cy="51788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4E94828-C84F-3C34-486A-24F5B44A4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dirty="0"/>
              <a:t>Patient A: Actual Death Certificate</a:t>
            </a:r>
          </a:p>
        </p:txBody>
      </p:sp>
    </p:spTree>
    <p:extLst>
      <p:ext uri="{BB962C8B-B14F-4D97-AF65-F5344CB8AC3E}">
        <p14:creationId xmlns:p14="http://schemas.microsoft.com/office/powerpoint/2010/main" val="722926235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5211"/>
          <a:stretch/>
        </p:blipFill>
        <p:spPr>
          <a:xfrm>
            <a:off x="837964" y="1024581"/>
            <a:ext cx="9144000" cy="5833419"/>
          </a:xfrm>
          <a:prstGeom prst="rect">
            <a:avLst/>
          </a:prstGeom>
        </p:spPr>
      </p:pic>
      <p:sp>
        <p:nvSpPr>
          <p:cNvPr id="7" name="AutoShape 2"/>
          <p:cNvSpPr>
            <a:spLocks/>
          </p:cNvSpPr>
          <p:nvPr/>
        </p:nvSpPr>
        <p:spPr bwMode="auto">
          <a:xfrm>
            <a:off x="1083986" y="1645640"/>
            <a:ext cx="4267200" cy="677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sz="2400" dirty="0">
                <a:ea typeface="Avenir Roman" charset="0"/>
                <a:sym typeface="Avenir Roman" charset="0"/>
              </a:rPr>
              <a:t>Sepsis due to Enterococcus</a:t>
            </a:r>
            <a:endParaRPr lang="en-US" altLang="en-US" dirty="0"/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>
            <a:off x="1099584" y="2582061"/>
            <a:ext cx="4267200" cy="677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sz="2400" dirty="0">
                <a:ea typeface="Avenir Roman" charset="0"/>
                <a:sym typeface="Avenir Roman" charset="0"/>
              </a:rPr>
              <a:t>Bilateral pneumonia</a:t>
            </a:r>
            <a:endParaRPr lang="en-US" altLang="en-US" dirty="0"/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>
            <a:off x="1061484" y="3518751"/>
            <a:ext cx="4343400" cy="74423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sz="2200" dirty="0">
                <a:ea typeface="Avenir Roman" charset="0"/>
                <a:sym typeface="Avenir Roman" charset="0"/>
              </a:rPr>
              <a:t>Severe Chronic Obstructive Pulmonary Disease </a:t>
            </a:r>
            <a:endParaRPr lang="en-US" altLang="en-US" sz="2200" dirty="0"/>
          </a:p>
        </p:txBody>
      </p:sp>
      <p:sp>
        <p:nvSpPr>
          <p:cNvPr id="11" name="AutoShape 7"/>
          <p:cNvSpPr>
            <a:spLocks/>
          </p:cNvSpPr>
          <p:nvPr/>
        </p:nvSpPr>
        <p:spPr bwMode="auto">
          <a:xfrm>
            <a:off x="1119463" y="5966971"/>
            <a:ext cx="7945024" cy="7620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9525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2000" dirty="0"/>
              <a:t>Coronary artery disease. Congestive heart failure. Chronic renal failure not on dialysis.</a:t>
            </a:r>
            <a:endParaRPr lang="en-US" altLang="en-US" sz="2000" dirty="0"/>
          </a:p>
        </p:txBody>
      </p:sp>
      <p:sp>
        <p:nvSpPr>
          <p:cNvPr id="12" name="AutoShape 4"/>
          <p:cNvSpPr>
            <a:spLocks/>
          </p:cNvSpPr>
          <p:nvPr/>
        </p:nvSpPr>
        <p:spPr bwMode="auto">
          <a:xfrm>
            <a:off x="5623992" y="1533658"/>
            <a:ext cx="725772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/>
              <a:t>Days</a:t>
            </a:r>
            <a:endParaRPr lang="en-US" altLang="en-US"/>
          </a:p>
        </p:txBody>
      </p:sp>
      <p:sp>
        <p:nvSpPr>
          <p:cNvPr id="13" name="AutoShape 4"/>
          <p:cNvSpPr>
            <a:spLocks/>
          </p:cNvSpPr>
          <p:nvPr/>
        </p:nvSpPr>
        <p:spPr bwMode="auto">
          <a:xfrm>
            <a:off x="5614053" y="2562184"/>
            <a:ext cx="1447800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/>
              <a:t>Days</a:t>
            </a:r>
            <a:endParaRPr lang="en-US" altLang="en-US"/>
          </a:p>
        </p:txBody>
      </p:sp>
      <p:sp>
        <p:nvSpPr>
          <p:cNvPr id="14" name="AutoShape 4"/>
          <p:cNvSpPr>
            <a:spLocks/>
          </p:cNvSpPr>
          <p:nvPr/>
        </p:nvSpPr>
        <p:spPr bwMode="auto">
          <a:xfrm>
            <a:off x="5605986" y="3508812"/>
            <a:ext cx="1447800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Years</a:t>
            </a:r>
            <a:endParaRPr lang="en-US" altLang="en-US" dirty="0"/>
          </a:p>
        </p:txBody>
      </p:sp>
      <p:sp>
        <p:nvSpPr>
          <p:cNvPr id="2" name="Rounded Rectangular Callout 11">
            <a:extLst>
              <a:ext uri="{FF2B5EF4-FFF2-40B4-BE49-F238E27FC236}">
                <a16:creationId xmlns:a16="http://schemas.microsoft.com/office/drawing/2014/main" id="{F52D0EF4-AF41-4F1F-BAC4-3B62EB099C17}"/>
              </a:ext>
            </a:extLst>
          </p:cNvPr>
          <p:cNvSpPr/>
          <p:nvPr/>
        </p:nvSpPr>
        <p:spPr bwMode="auto">
          <a:xfrm>
            <a:off x="5915981" y="4106544"/>
            <a:ext cx="4737841" cy="1728500"/>
          </a:xfrm>
          <a:prstGeom prst="wedgeRoundRectCallout">
            <a:avLst>
              <a:gd name="adj1" fmla="val -66244"/>
              <a:gd name="adj2" fmla="val 59382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Arial"/>
                <a:cs typeface="Arial"/>
              </a:rPr>
              <a:t>Breast cancer history is not entered since not enough information indicated it contributed to death.</a:t>
            </a:r>
          </a:p>
        </p:txBody>
      </p:sp>
      <p:sp>
        <p:nvSpPr>
          <p:cNvPr id="3" name="Rounded Rectangular Callout 11">
            <a:extLst>
              <a:ext uri="{FF2B5EF4-FFF2-40B4-BE49-F238E27FC236}">
                <a16:creationId xmlns:a16="http://schemas.microsoft.com/office/drawing/2014/main" id="{6D70935E-D129-4AEB-BEF6-6A7E82B1D209}"/>
              </a:ext>
            </a:extLst>
          </p:cNvPr>
          <p:cNvSpPr/>
          <p:nvPr/>
        </p:nvSpPr>
        <p:spPr bwMode="auto">
          <a:xfrm>
            <a:off x="5463949" y="1119670"/>
            <a:ext cx="5318233" cy="1386064"/>
          </a:xfrm>
          <a:prstGeom prst="wedgeRoundRectCallout">
            <a:avLst>
              <a:gd name="adj1" fmla="val -58998"/>
              <a:gd name="adj2" fmla="val -864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Arial"/>
                <a:cs typeface="Arial"/>
              </a:rPr>
              <a:t>Sepsis is allowed on a death certificate if it is not the only condition reported </a:t>
            </a:r>
            <a:r>
              <a:rPr lang="en-US" sz="2400" u="sng" dirty="0">
                <a:latin typeface="Arial"/>
                <a:cs typeface="Arial"/>
              </a:rPr>
              <a:t>or</a:t>
            </a:r>
            <a:r>
              <a:rPr lang="en-US" sz="2400" dirty="0">
                <a:latin typeface="Arial"/>
                <a:cs typeface="Arial"/>
              </a:rPr>
              <a:t> due to trauma or injury. </a:t>
            </a:r>
            <a:endParaRPr lang="en-US" sz="24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DA2BE12-A7E8-8283-F197-39B6D5F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5347"/>
            <a:ext cx="10972800" cy="1143000"/>
          </a:xfrm>
        </p:spPr>
        <p:txBody>
          <a:bodyPr/>
          <a:lstStyle/>
          <a:p>
            <a:r>
              <a:rPr lang="en-US" altLang="en-US" sz="4400" dirty="0">
                <a:solidFill>
                  <a:srgbClr val="1F3864"/>
                </a:solidFill>
                <a:ea typeface="+mj-ea"/>
                <a:sym typeface="Arial Bold" charset="0"/>
              </a:rPr>
              <a:t>Patient A: Death Certificate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36482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5211"/>
          <a:stretch/>
        </p:blipFill>
        <p:spPr>
          <a:xfrm>
            <a:off x="704215" y="761328"/>
            <a:ext cx="9230388" cy="6086733"/>
          </a:xfrm>
          <a:prstGeom prst="rect">
            <a:avLst/>
          </a:prstGeom>
        </p:spPr>
      </p:pic>
      <p:sp>
        <p:nvSpPr>
          <p:cNvPr id="54276" name="AutoShape 4"/>
          <p:cNvSpPr>
            <a:spLocks/>
          </p:cNvSpPr>
          <p:nvPr/>
        </p:nvSpPr>
        <p:spPr bwMode="auto">
          <a:xfrm>
            <a:off x="916249" y="127686"/>
            <a:ext cx="8535864" cy="64358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76200" cap="flat" cmpd="sng">
            <a:noFill/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spcBef>
                <a:spcPts val="2100"/>
              </a:spcBef>
            </a:pPr>
            <a:r>
              <a:rPr lang="en-US" altLang="en-US" sz="4400" dirty="0">
                <a:solidFill>
                  <a:srgbClr val="1F3864"/>
                </a:solidFill>
                <a:ea typeface="+mj-ea"/>
                <a:sym typeface="Arial Bold" charset="0"/>
              </a:rPr>
              <a:t>OR: Patient A’s Death Certificate</a:t>
            </a:r>
            <a:endParaRPr lang="en-US" altLang="en-US" sz="4400" dirty="0">
              <a:solidFill>
                <a:srgbClr val="1F3864"/>
              </a:solidFill>
              <a:ea typeface="+mj-ea"/>
              <a:sym typeface="Helvetica" charset="0"/>
            </a:endParaRPr>
          </a:p>
        </p:txBody>
      </p:sp>
      <p:sp>
        <p:nvSpPr>
          <p:cNvPr id="6" name="AutoShape 3"/>
          <p:cNvSpPr>
            <a:spLocks/>
          </p:cNvSpPr>
          <p:nvPr/>
        </p:nvSpPr>
        <p:spPr bwMode="auto">
          <a:xfrm>
            <a:off x="990793" y="1443839"/>
            <a:ext cx="4267200" cy="6873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altLang="en-US" sz="2400" dirty="0"/>
              <a:t>Acute cardiorespiratory failure</a:t>
            </a:r>
            <a:endParaRPr lang="en-US" altLang="en-US" sz="2000" dirty="0"/>
          </a:p>
        </p:txBody>
      </p:sp>
      <p:sp>
        <p:nvSpPr>
          <p:cNvPr id="7" name="AutoShape 2"/>
          <p:cNvSpPr>
            <a:spLocks/>
          </p:cNvSpPr>
          <p:nvPr/>
        </p:nvSpPr>
        <p:spPr bwMode="auto">
          <a:xfrm>
            <a:off x="980854" y="2402543"/>
            <a:ext cx="4267200" cy="677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sz="2400" dirty="0">
                <a:ea typeface="Avenir Roman" charset="0"/>
                <a:sym typeface="Avenir Roman" charset="0"/>
              </a:rPr>
              <a:t>Gram-positive sepsis</a:t>
            </a:r>
            <a:endParaRPr lang="en-US" altLang="en-US" dirty="0"/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>
            <a:off x="1018954" y="3410290"/>
            <a:ext cx="4267200" cy="677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sz="2400" dirty="0">
                <a:ea typeface="Avenir Roman" charset="0"/>
                <a:sym typeface="Avenir Roman" charset="0"/>
              </a:rPr>
              <a:t>Bilateral pneumonia</a:t>
            </a:r>
            <a:endParaRPr lang="en-US" altLang="en-US" dirty="0"/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>
            <a:off x="1010671" y="4361577"/>
            <a:ext cx="4197433" cy="677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sz="2400" dirty="0">
                <a:ea typeface="Avenir Roman" charset="0"/>
                <a:sym typeface="Avenir Roman" charset="0"/>
              </a:rPr>
              <a:t>Severe Chronic Obstructive Pulmonary Disease </a:t>
            </a:r>
            <a:endParaRPr lang="en-US" altLang="en-US" sz="2400" dirty="0"/>
          </a:p>
        </p:txBody>
      </p:sp>
      <p:sp>
        <p:nvSpPr>
          <p:cNvPr id="11" name="AutoShape 7"/>
          <p:cNvSpPr>
            <a:spLocks/>
          </p:cNvSpPr>
          <p:nvPr/>
        </p:nvSpPr>
        <p:spPr bwMode="auto">
          <a:xfrm>
            <a:off x="1020610" y="5915170"/>
            <a:ext cx="7543800" cy="51544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9525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2000" dirty="0"/>
              <a:t>Coronary artery disease. Congestive heart failure. Chronic renal failure not on dialysis.</a:t>
            </a:r>
            <a:endParaRPr lang="en-US" altLang="en-US" sz="2000" dirty="0"/>
          </a:p>
        </p:txBody>
      </p:sp>
      <p:sp>
        <p:nvSpPr>
          <p:cNvPr id="13" name="Rounded Rectangular Callout 11">
            <a:extLst>
              <a:ext uri="{FF2B5EF4-FFF2-40B4-BE49-F238E27FC236}">
                <a16:creationId xmlns:a16="http://schemas.microsoft.com/office/drawing/2014/main" id="{BA4720CC-6FD4-4DA8-8E8A-77FEA1C0DC7B}"/>
              </a:ext>
            </a:extLst>
          </p:cNvPr>
          <p:cNvSpPr/>
          <p:nvPr/>
        </p:nvSpPr>
        <p:spPr bwMode="auto">
          <a:xfrm>
            <a:off x="5325913" y="1123122"/>
            <a:ext cx="4540770" cy="2216426"/>
          </a:xfrm>
          <a:prstGeom prst="wedgeRoundRectCallout">
            <a:avLst>
              <a:gd name="adj1" fmla="val -55860"/>
              <a:gd name="adj2" fmla="val -16892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We recommend against entering terminal mechanisms, but it is acceptable to start here if it is not the only condition reported.</a:t>
            </a:r>
          </a:p>
        </p:txBody>
      </p:sp>
    </p:spTree>
    <p:extLst>
      <p:ext uri="{BB962C8B-B14F-4D97-AF65-F5344CB8AC3E}">
        <p14:creationId xmlns:p14="http://schemas.microsoft.com/office/powerpoint/2010/main" val="4095134085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ym typeface="Arial" pitchFamily="34" charset="0"/>
              </a:rPr>
              <a:t>Patient B:</a:t>
            </a:r>
            <a:endParaRPr lang="en-US" altLang="en-US" dirty="0"/>
          </a:p>
        </p:txBody>
      </p:sp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A 90-year-old female nursing home resident with past medical history of </a:t>
            </a:r>
            <a:r>
              <a:rPr lang="en-US" altLang="en-US" b="1" dirty="0">
                <a:sym typeface="Arial" pitchFamily="34" charset="0"/>
              </a:rPr>
              <a:t>HTN, Gout, CAD, Advanced Dementia </a:t>
            </a:r>
            <a:r>
              <a:rPr lang="en-US" altLang="en-US" dirty="0">
                <a:sym typeface="Arial" pitchFamily="34" charset="0"/>
              </a:rPr>
              <a:t>resulted in a bedridden state.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Parkinson’s disease was thought to be the probable cause for dementia.</a:t>
            </a:r>
            <a:endParaRPr lang="en-US" altLang="en-US" dirty="0"/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Patient was admitted for </a:t>
            </a:r>
            <a:r>
              <a:rPr lang="en-US" altLang="en-US" b="1" dirty="0">
                <a:sym typeface="Arial" pitchFamily="34" charset="0"/>
              </a:rPr>
              <a:t>hypotension and failure to thrive</a:t>
            </a:r>
            <a:r>
              <a:rPr lang="en-US" altLang="en-US" dirty="0">
                <a:sym typeface="Arial" pitchFamily="34" charset="0"/>
              </a:rPr>
              <a:t>.</a:t>
            </a:r>
            <a:endParaRPr lang="en-US" altLang="en-US" dirty="0"/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Patient was diagnosed with </a:t>
            </a:r>
            <a:r>
              <a:rPr lang="en-US" altLang="en-US" b="1" dirty="0" err="1">
                <a:sym typeface="Arial" pitchFamily="34" charset="0"/>
              </a:rPr>
              <a:t>multilobar</a:t>
            </a:r>
            <a:r>
              <a:rPr lang="en-US" altLang="en-US" b="1" dirty="0">
                <a:sym typeface="Arial" pitchFamily="34" charset="0"/>
              </a:rPr>
              <a:t> pneumonia</a:t>
            </a:r>
            <a:r>
              <a:rPr lang="en-US" altLang="en-US" dirty="0">
                <a:sym typeface="Arial" pitchFamily="34" charset="0"/>
              </a:rPr>
              <a:t>. 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Family requested comfort care.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Patient’s condition deteriorated, and she died.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6672852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r="16161" b="28271"/>
          <a:stretch/>
        </p:blipFill>
        <p:spPr>
          <a:xfrm>
            <a:off x="1230382" y="928905"/>
            <a:ext cx="8439150" cy="5322807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A36FBA9-2C91-5370-C75B-4EFF1FD6B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>
                <a:solidFill>
                  <a:srgbClr val="1F3864"/>
                </a:solidFill>
                <a:ea typeface="+mj-ea"/>
                <a:sym typeface="Arial Bold" charset="0"/>
              </a:rPr>
              <a:t>Patient B: Actual Death Certificate</a:t>
            </a:r>
            <a:br>
              <a:rPr lang="en-US" altLang="en-US" sz="4400" dirty="0">
                <a:solidFill>
                  <a:srgbClr val="1F3864"/>
                </a:solidFill>
                <a:ea typeface="+mj-ea"/>
                <a:sym typeface="Helvetica" charset="0"/>
              </a:rPr>
            </a:br>
            <a:endParaRPr lang="en-US" dirty="0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t="25211"/>
          <a:stretch/>
        </p:blipFill>
        <p:spPr>
          <a:xfrm>
            <a:off x="769088" y="909638"/>
            <a:ext cx="9144000" cy="5948362"/>
          </a:xfrm>
          <a:prstGeom prst="rect">
            <a:avLst/>
          </a:prstGeom>
        </p:spPr>
      </p:pic>
      <p:sp>
        <p:nvSpPr>
          <p:cNvPr id="73730" name="AutoShape 2"/>
          <p:cNvSpPr>
            <a:spLocks/>
          </p:cNvSpPr>
          <p:nvPr/>
        </p:nvSpPr>
        <p:spPr bwMode="auto">
          <a:xfrm>
            <a:off x="1605701" y="4831004"/>
            <a:ext cx="5899150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>
              <a:spcBef>
                <a:spcPts val="1400"/>
              </a:spcBef>
            </a:pPr>
            <a:r>
              <a:rPr lang="en-US" altLang="en-US" sz="2400"/>
              <a:t> </a:t>
            </a:r>
            <a:endParaRPr lang="en-US" altLang="en-US"/>
          </a:p>
        </p:txBody>
      </p:sp>
      <p:sp>
        <p:nvSpPr>
          <p:cNvPr id="73737" name="AutoShape 9"/>
          <p:cNvSpPr>
            <a:spLocks/>
          </p:cNvSpPr>
          <p:nvPr/>
        </p:nvSpPr>
        <p:spPr bwMode="auto">
          <a:xfrm>
            <a:off x="1035895" y="1443933"/>
            <a:ext cx="4238932" cy="7809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 anchor="t"/>
          <a:lstStyle/>
          <a:p>
            <a:r>
              <a:rPr lang="en-US" altLang="en-US" sz="2400" dirty="0" err="1">
                <a:latin typeface="Arial"/>
                <a:cs typeface="Arial"/>
              </a:rPr>
              <a:t>Multilobar</a:t>
            </a:r>
            <a:r>
              <a:rPr lang="en-US" altLang="en-US" sz="2400" dirty="0">
                <a:latin typeface="Arial"/>
                <a:cs typeface="Arial"/>
              </a:rPr>
              <a:t> pneumonia </a:t>
            </a:r>
            <a:endParaRPr lang="en-US" altLang="en-US" sz="2400" dirty="0"/>
          </a:p>
        </p:txBody>
      </p:sp>
      <p:sp>
        <p:nvSpPr>
          <p:cNvPr id="73738" name="AutoShape 10"/>
          <p:cNvSpPr>
            <a:spLocks/>
          </p:cNvSpPr>
          <p:nvPr/>
        </p:nvSpPr>
        <p:spPr bwMode="auto">
          <a:xfrm>
            <a:off x="5554227" y="1404497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2 days</a:t>
            </a:r>
            <a:endParaRPr lang="en-US" altLang="en-US" dirty="0"/>
          </a:p>
        </p:txBody>
      </p:sp>
      <p:sp>
        <p:nvSpPr>
          <p:cNvPr id="8" name="AutoShape 10"/>
          <p:cNvSpPr>
            <a:spLocks/>
          </p:cNvSpPr>
          <p:nvPr/>
        </p:nvSpPr>
        <p:spPr bwMode="auto">
          <a:xfrm>
            <a:off x="1044499" y="2453304"/>
            <a:ext cx="4318818" cy="73270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400" dirty="0"/>
              <a:t>Advanced dementia</a:t>
            </a:r>
          </a:p>
        </p:txBody>
      </p:sp>
      <p:sp>
        <p:nvSpPr>
          <p:cNvPr id="9" name="AutoShape 11"/>
          <p:cNvSpPr>
            <a:spLocks/>
          </p:cNvSpPr>
          <p:nvPr/>
        </p:nvSpPr>
        <p:spPr bwMode="auto">
          <a:xfrm>
            <a:off x="5589566" y="2413953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5 years</a:t>
            </a:r>
            <a:endParaRPr lang="en-US" altLang="en-US" dirty="0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1034560" y="3437023"/>
            <a:ext cx="4230328" cy="7097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pPr>
              <a:spcBef>
                <a:spcPts val="1400"/>
              </a:spcBef>
            </a:pPr>
            <a:r>
              <a:rPr lang="en-US" altLang="en-US" sz="2400" dirty="0"/>
              <a:t>Probable Parkinson's disease</a:t>
            </a:r>
          </a:p>
        </p:txBody>
      </p:sp>
      <p:sp>
        <p:nvSpPr>
          <p:cNvPr id="11" name="AutoShape 8"/>
          <p:cNvSpPr>
            <a:spLocks/>
          </p:cNvSpPr>
          <p:nvPr/>
        </p:nvSpPr>
        <p:spPr bwMode="auto">
          <a:xfrm>
            <a:off x="5569688" y="3396382"/>
            <a:ext cx="15557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Years</a:t>
            </a:r>
            <a:endParaRPr lang="en-US" altLang="en-US" dirty="0"/>
          </a:p>
        </p:txBody>
      </p:sp>
      <p:sp>
        <p:nvSpPr>
          <p:cNvPr id="14" name="AutoShape 10"/>
          <p:cNvSpPr>
            <a:spLocks/>
          </p:cNvSpPr>
          <p:nvPr/>
        </p:nvSpPr>
        <p:spPr bwMode="auto">
          <a:xfrm>
            <a:off x="1034560" y="5973889"/>
            <a:ext cx="7945078" cy="54311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200" dirty="0"/>
              <a:t>Failure to </a:t>
            </a:r>
            <a:r>
              <a:rPr lang="en-US" altLang="en-US" sz="2400" dirty="0"/>
              <a:t>thrive</a:t>
            </a:r>
            <a:r>
              <a:rPr lang="en-US" altLang="en-US" sz="2200" dirty="0"/>
              <a:t>, hypertension and Coronary Artery Disease.</a:t>
            </a:r>
          </a:p>
        </p:txBody>
      </p:sp>
      <p:sp>
        <p:nvSpPr>
          <p:cNvPr id="2" name="Rounded Rectangular Callout 11">
            <a:extLst>
              <a:ext uri="{FF2B5EF4-FFF2-40B4-BE49-F238E27FC236}">
                <a16:creationId xmlns:a16="http://schemas.microsoft.com/office/drawing/2014/main" id="{5858F45F-2F7C-4F2E-B232-915913F18A8E}"/>
              </a:ext>
            </a:extLst>
          </p:cNvPr>
          <p:cNvSpPr/>
          <p:nvPr/>
        </p:nvSpPr>
        <p:spPr bwMode="auto">
          <a:xfrm>
            <a:off x="1904974" y="4047336"/>
            <a:ext cx="4774122" cy="1673508"/>
          </a:xfrm>
          <a:prstGeom prst="wedgeRoundRectCallout">
            <a:avLst>
              <a:gd name="adj1" fmla="val -58166"/>
              <a:gd name="adj2" fmla="val -54395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You can qualify unconfirmed diagnoses with terms such as “possible,” “probable” or “presumed.”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17" name="Rounded Rectangular Callout 11">
            <a:extLst>
              <a:ext uri="{FF2B5EF4-FFF2-40B4-BE49-F238E27FC236}">
                <a16:creationId xmlns:a16="http://schemas.microsoft.com/office/drawing/2014/main" id="{6BFE678C-AC0A-4378-99A3-46412E096071}"/>
              </a:ext>
            </a:extLst>
          </p:cNvPr>
          <p:cNvSpPr/>
          <p:nvPr/>
        </p:nvSpPr>
        <p:spPr bwMode="auto">
          <a:xfrm>
            <a:off x="5939958" y="2272683"/>
            <a:ext cx="3769782" cy="1249946"/>
          </a:xfrm>
          <a:prstGeom prst="wedgeRoundRectCallout">
            <a:avLst>
              <a:gd name="adj1" fmla="val -78343"/>
              <a:gd name="adj2" fmla="val 4419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>
                <a:latin typeface="Arial"/>
                <a:cs typeface="Arial"/>
              </a:rPr>
              <a:t>Provide the cause for dementia whenever possible.</a:t>
            </a: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CF11CAA4-69DB-8CC7-14E1-AE962A675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altLang="en-US" sz="4400" dirty="0">
                <a:solidFill>
                  <a:srgbClr val="1F3864"/>
                </a:solidFill>
                <a:ea typeface="+mj-ea"/>
                <a:sym typeface="Arial Bold" charset="0"/>
              </a:rPr>
              <a:t>Patient B: Death Certificate</a:t>
            </a:r>
            <a:br>
              <a:rPr lang="en-US" altLang="en-US" sz="4400" dirty="0">
                <a:solidFill>
                  <a:srgbClr val="1F3864"/>
                </a:solidFill>
                <a:ea typeface="+mj-ea"/>
                <a:sym typeface="Helvetica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0405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370"/>
            <a:ext cx="10972800" cy="1143000"/>
          </a:xfrm>
        </p:spPr>
        <p:txBody>
          <a:bodyPr/>
          <a:lstStyle/>
          <a:p>
            <a:r>
              <a:rPr lang="en-US" dirty="0"/>
              <a:t>What deaths do clinicians certify?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722" y="1191256"/>
            <a:ext cx="10972800" cy="4821914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manner of death </a:t>
            </a:r>
            <a:r>
              <a:rPr lang="en-US" dirty="0"/>
              <a:t>includes: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Natural or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External (accident, homicide, suicide or undetermined) </a:t>
            </a:r>
          </a:p>
          <a:p>
            <a:endParaRPr lang="en-US" dirty="0"/>
          </a:p>
          <a:p>
            <a:r>
              <a:rPr lang="en-US" dirty="0"/>
              <a:t>Clinicians certify </a:t>
            </a:r>
            <a:r>
              <a:rPr lang="en-US" u="sng" dirty="0"/>
              <a:t>natural deaths</a:t>
            </a:r>
            <a:r>
              <a:rPr lang="en-US" dirty="0"/>
              <a:t>, which are caused exclusively (100%) by disease. </a:t>
            </a:r>
          </a:p>
          <a:p>
            <a:endParaRPr lang="en-US" dirty="0"/>
          </a:p>
          <a:p>
            <a:r>
              <a:rPr lang="en-US" dirty="0"/>
              <a:t>If an injury of any sort causes or contributes to death no matter how minor the contribution, the manner of death cannot be natural. </a:t>
            </a:r>
            <a:r>
              <a:rPr lang="en-US" dirty="0">
                <a:solidFill>
                  <a:srgbClr val="FF0000"/>
                </a:solidFill>
              </a:rPr>
              <a:t>You should consult with the Office of the Chief Medical Examiner (OCME) on these cases.</a:t>
            </a:r>
          </a:p>
          <a:p>
            <a:endParaRPr lang="en-US" dirty="0"/>
          </a:p>
          <a:p>
            <a:r>
              <a:rPr lang="en-US" sz="2000" dirty="0"/>
              <a:t>For more resources, visit </a:t>
            </a:r>
            <a:r>
              <a:rPr lang="en-US" sz="20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nyc.gov/</a:t>
            </a:r>
            <a:r>
              <a:rPr lang="en-US" sz="2000" b="1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ocme</a:t>
            </a:r>
            <a:r>
              <a:rPr lang="en-US" sz="2000" dirty="0"/>
              <a:t>, search for “</a:t>
            </a:r>
            <a:r>
              <a:rPr lang="en-US" sz="2000" b="1" dirty="0"/>
              <a:t>report a case</a:t>
            </a:r>
            <a:r>
              <a:rPr lang="en-US" sz="2000" dirty="0"/>
              <a:t>” and scroll to the bottom section titled "</a:t>
            </a:r>
            <a:r>
              <a:rPr lang="en-US" sz="2000" b="1" dirty="0">
                <a:solidFill>
                  <a:schemeClr val="tx1"/>
                </a:solidFill>
              </a:rPr>
              <a:t>Training Resources to Improve Cause of Death Reporting</a:t>
            </a:r>
            <a:r>
              <a:rPr lang="en-US" sz="2000" dirty="0"/>
              <a:t>."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871679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t="25211"/>
          <a:stretch/>
        </p:blipFill>
        <p:spPr>
          <a:xfrm>
            <a:off x="949842" y="1024581"/>
            <a:ext cx="9144000" cy="5833419"/>
          </a:xfrm>
          <a:prstGeom prst="rect">
            <a:avLst/>
          </a:prstGeom>
        </p:spPr>
      </p:pic>
      <p:sp>
        <p:nvSpPr>
          <p:cNvPr id="73730" name="AutoShape 2"/>
          <p:cNvSpPr>
            <a:spLocks/>
          </p:cNvSpPr>
          <p:nvPr/>
        </p:nvSpPr>
        <p:spPr bwMode="auto">
          <a:xfrm>
            <a:off x="1786455" y="4951412"/>
            <a:ext cx="5899150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>
              <a:spcBef>
                <a:spcPts val="1400"/>
              </a:spcBef>
            </a:pPr>
            <a:r>
              <a:rPr lang="en-US" altLang="en-US" sz="2400"/>
              <a:t> </a:t>
            </a:r>
            <a:endParaRPr lang="en-US" altLang="en-US"/>
          </a:p>
        </p:txBody>
      </p:sp>
      <p:sp>
        <p:nvSpPr>
          <p:cNvPr id="73737" name="AutoShape 9"/>
          <p:cNvSpPr>
            <a:spLocks/>
          </p:cNvSpPr>
          <p:nvPr/>
        </p:nvSpPr>
        <p:spPr bwMode="auto">
          <a:xfrm>
            <a:off x="1215314" y="1600199"/>
            <a:ext cx="4230328" cy="685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 anchor="t"/>
          <a:lstStyle/>
          <a:p>
            <a:r>
              <a:rPr lang="en-US" altLang="en-US" sz="2400" dirty="0">
                <a:latin typeface="Arial"/>
                <a:cs typeface="Arial"/>
              </a:rPr>
              <a:t>Failure to thrive</a:t>
            </a:r>
            <a:endParaRPr lang="en-US" altLang="en-US" sz="2400" dirty="0"/>
          </a:p>
        </p:txBody>
      </p:sp>
      <p:sp>
        <p:nvSpPr>
          <p:cNvPr id="73738" name="AutoShape 10"/>
          <p:cNvSpPr>
            <a:spLocks/>
          </p:cNvSpPr>
          <p:nvPr/>
        </p:nvSpPr>
        <p:spPr bwMode="auto">
          <a:xfrm>
            <a:off x="5725042" y="1505027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Weeks</a:t>
            </a:r>
          </a:p>
        </p:txBody>
      </p:sp>
      <p:sp>
        <p:nvSpPr>
          <p:cNvPr id="8" name="AutoShape 10"/>
          <p:cNvSpPr>
            <a:spLocks/>
          </p:cNvSpPr>
          <p:nvPr/>
        </p:nvSpPr>
        <p:spPr bwMode="auto">
          <a:xfrm>
            <a:off x="1215314" y="2543895"/>
            <a:ext cx="4318818" cy="80890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400" dirty="0"/>
              <a:t>Advanced dementia</a:t>
            </a:r>
          </a:p>
        </p:txBody>
      </p:sp>
      <p:sp>
        <p:nvSpPr>
          <p:cNvPr id="9" name="AutoShape 11"/>
          <p:cNvSpPr>
            <a:spLocks/>
          </p:cNvSpPr>
          <p:nvPr/>
        </p:nvSpPr>
        <p:spPr bwMode="auto">
          <a:xfrm>
            <a:off x="5750442" y="2484666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/>
              <a:t>5 years</a:t>
            </a:r>
            <a:endParaRPr lang="en-US" altLang="en-US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1215314" y="3557431"/>
            <a:ext cx="4230328" cy="7097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pPr>
              <a:spcBef>
                <a:spcPts val="1400"/>
              </a:spcBef>
            </a:pPr>
            <a:r>
              <a:rPr lang="en-US" altLang="en-US" sz="2400"/>
              <a:t>Probable Parkinson's disease</a:t>
            </a:r>
          </a:p>
        </p:txBody>
      </p:sp>
      <p:sp>
        <p:nvSpPr>
          <p:cNvPr id="11" name="AutoShape 8"/>
          <p:cNvSpPr>
            <a:spLocks/>
          </p:cNvSpPr>
          <p:nvPr/>
        </p:nvSpPr>
        <p:spPr bwMode="auto">
          <a:xfrm>
            <a:off x="5750442" y="3447217"/>
            <a:ext cx="15557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Years</a:t>
            </a:r>
            <a:endParaRPr lang="en-US" altLang="en-US" dirty="0"/>
          </a:p>
        </p:txBody>
      </p:sp>
      <p:sp>
        <p:nvSpPr>
          <p:cNvPr id="14" name="AutoShape 10"/>
          <p:cNvSpPr>
            <a:spLocks/>
          </p:cNvSpPr>
          <p:nvPr/>
        </p:nvSpPr>
        <p:spPr bwMode="auto">
          <a:xfrm>
            <a:off x="1254642" y="5975993"/>
            <a:ext cx="8686800" cy="54311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400" dirty="0"/>
              <a:t>Pneumonia, hypertension and Coronary Artery Disease.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C34174-273A-14E1-BF0A-C5EEDAA77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325561"/>
          </a:xfrm>
        </p:spPr>
        <p:txBody>
          <a:bodyPr/>
          <a:lstStyle/>
          <a:p>
            <a:r>
              <a:rPr lang="en-US" altLang="en-US" sz="4400" dirty="0">
                <a:solidFill>
                  <a:srgbClr val="1F3864"/>
                </a:solidFill>
                <a:ea typeface="+mj-ea"/>
                <a:sym typeface="Arial Bold" charset="0"/>
              </a:rPr>
              <a:t>OR: Patient B’s Death Certificate </a:t>
            </a:r>
            <a:br>
              <a:rPr lang="en-US" altLang="en-US" sz="4400" dirty="0">
                <a:solidFill>
                  <a:srgbClr val="1F3864"/>
                </a:solidFill>
                <a:ea typeface="+mj-ea"/>
                <a:sym typeface="Helvetica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232740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t="25211"/>
          <a:stretch/>
        </p:blipFill>
        <p:spPr>
          <a:xfrm>
            <a:off x="854149" y="1024581"/>
            <a:ext cx="9144000" cy="5833419"/>
          </a:xfrm>
          <a:prstGeom prst="rect">
            <a:avLst/>
          </a:prstGeom>
        </p:spPr>
      </p:pic>
      <p:sp>
        <p:nvSpPr>
          <p:cNvPr id="73730" name="AutoShape 2"/>
          <p:cNvSpPr>
            <a:spLocks/>
          </p:cNvSpPr>
          <p:nvPr/>
        </p:nvSpPr>
        <p:spPr bwMode="auto">
          <a:xfrm>
            <a:off x="1690762" y="4951412"/>
            <a:ext cx="5899150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>
              <a:spcBef>
                <a:spcPts val="1400"/>
              </a:spcBef>
            </a:pPr>
            <a:r>
              <a:rPr lang="en-US" altLang="en-US" sz="2400"/>
              <a:t> </a:t>
            </a:r>
            <a:endParaRPr lang="en-US" altLang="en-US"/>
          </a:p>
        </p:txBody>
      </p:sp>
      <p:sp>
        <p:nvSpPr>
          <p:cNvPr id="73737" name="AutoShape 9"/>
          <p:cNvSpPr>
            <a:spLocks/>
          </p:cNvSpPr>
          <p:nvPr/>
        </p:nvSpPr>
        <p:spPr bwMode="auto">
          <a:xfrm>
            <a:off x="1119621" y="1600199"/>
            <a:ext cx="4230328" cy="685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 anchor="t"/>
          <a:lstStyle/>
          <a:p>
            <a:r>
              <a:rPr lang="en-US" altLang="en-US" sz="2400" dirty="0" err="1">
                <a:latin typeface="Arial"/>
                <a:cs typeface="Arial"/>
              </a:rPr>
              <a:t>Multilobar</a:t>
            </a:r>
            <a:r>
              <a:rPr lang="en-US" altLang="en-US" sz="2400" dirty="0">
                <a:latin typeface="Arial"/>
                <a:cs typeface="Arial"/>
              </a:rPr>
              <a:t> pneumonia </a:t>
            </a:r>
            <a:endParaRPr lang="en-US" altLang="en-US" sz="2400" dirty="0"/>
          </a:p>
        </p:txBody>
      </p:sp>
      <p:sp>
        <p:nvSpPr>
          <p:cNvPr id="73738" name="AutoShape 10"/>
          <p:cNvSpPr>
            <a:spLocks/>
          </p:cNvSpPr>
          <p:nvPr/>
        </p:nvSpPr>
        <p:spPr bwMode="auto">
          <a:xfrm>
            <a:off x="5629349" y="1505027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/>
              <a:t>2 days</a:t>
            </a:r>
            <a:endParaRPr lang="en-US" altLang="en-US"/>
          </a:p>
        </p:txBody>
      </p:sp>
      <p:sp>
        <p:nvSpPr>
          <p:cNvPr id="8" name="AutoShape 10"/>
          <p:cNvSpPr>
            <a:spLocks/>
          </p:cNvSpPr>
          <p:nvPr/>
        </p:nvSpPr>
        <p:spPr bwMode="auto">
          <a:xfrm>
            <a:off x="1119621" y="2524017"/>
            <a:ext cx="4318818" cy="80890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400" dirty="0"/>
              <a:t>Bedridden state due to advanced dementia</a:t>
            </a:r>
          </a:p>
        </p:txBody>
      </p:sp>
      <p:sp>
        <p:nvSpPr>
          <p:cNvPr id="9" name="AutoShape 11"/>
          <p:cNvSpPr>
            <a:spLocks/>
          </p:cNvSpPr>
          <p:nvPr/>
        </p:nvSpPr>
        <p:spPr bwMode="auto">
          <a:xfrm>
            <a:off x="5654749" y="2484666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/>
              <a:t>5 years</a:t>
            </a:r>
            <a:endParaRPr lang="en-US" altLang="en-US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1119621" y="3557431"/>
            <a:ext cx="4230328" cy="7097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pPr>
              <a:spcBef>
                <a:spcPts val="1400"/>
              </a:spcBef>
            </a:pPr>
            <a:r>
              <a:rPr lang="en-US" altLang="en-US" sz="2400"/>
              <a:t>Probable Parkinson's disease</a:t>
            </a:r>
          </a:p>
        </p:txBody>
      </p:sp>
      <p:sp>
        <p:nvSpPr>
          <p:cNvPr id="11" name="AutoShape 8"/>
          <p:cNvSpPr>
            <a:spLocks/>
          </p:cNvSpPr>
          <p:nvPr/>
        </p:nvSpPr>
        <p:spPr bwMode="auto">
          <a:xfrm>
            <a:off x="5654749" y="3447217"/>
            <a:ext cx="15557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Years</a:t>
            </a:r>
            <a:endParaRPr lang="en-US" altLang="en-US" dirty="0"/>
          </a:p>
        </p:txBody>
      </p:sp>
      <p:sp>
        <p:nvSpPr>
          <p:cNvPr id="14" name="AutoShape 10"/>
          <p:cNvSpPr>
            <a:spLocks/>
          </p:cNvSpPr>
          <p:nvPr/>
        </p:nvSpPr>
        <p:spPr bwMode="auto">
          <a:xfrm>
            <a:off x="1158949" y="5975993"/>
            <a:ext cx="8686800" cy="54311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200" dirty="0"/>
              <a:t>Failure to thrive, hypertension and Coronary Artery Disease.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93DFAF-924A-BE54-697D-839B9C382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altLang="en-US" sz="4400" dirty="0">
                <a:solidFill>
                  <a:srgbClr val="1F3864"/>
                </a:solidFill>
                <a:ea typeface="+mj-ea"/>
                <a:sym typeface="Arial Bold" charset="0"/>
              </a:rPr>
              <a:t>OR: Patient B’s Death Certificate </a:t>
            </a:r>
            <a:br>
              <a:rPr lang="en-US" altLang="en-US" sz="4400" dirty="0">
                <a:solidFill>
                  <a:srgbClr val="1F3864"/>
                </a:solidFill>
                <a:ea typeface="+mj-ea"/>
                <a:sym typeface="Helvetica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71103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t="25211"/>
          <a:stretch/>
        </p:blipFill>
        <p:spPr>
          <a:xfrm>
            <a:off x="861466" y="1024581"/>
            <a:ext cx="9144000" cy="5833419"/>
          </a:xfrm>
          <a:prstGeom prst="rect">
            <a:avLst/>
          </a:prstGeom>
        </p:spPr>
      </p:pic>
      <p:sp>
        <p:nvSpPr>
          <p:cNvPr id="77826" name="AutoShape 2"/>
          <p:cNvSpPr>
            <a:spLocks/>
          </p:cNvSpPr>
          <p:nvPr/>
        </p:nvSpPr>
        <p:spPr bwMode="auto">
          <a:xfrm>
            <a:off x="1114647" y="1598003"/>
            <a:ext cx="4343400" cy="68799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 anchor="t"/>
          <a:lstStyle/>
          <a:p>
            <a:r>
              <a:rPr lang="en-US" altLang="en-US" sz="2400" dirty="0" err="1">
                <a:latin typeface="Arial"/>
                <a:cs typeface="Arial"/>
              </a:rPr>
              <a:t>Multilobar</a:t>
            </a:r>
            <a:r>
              <a:rPr lang="en-US" altLang="en-US" sz="2400" dirty="0">
                <a:latin typeface="Arial"/>
                <a:cs typeface="Arial"/>
              </a:rPr>
              <a:t> pneumonia</a:t>
            </a:r>
          </a:p>
        </p:txBody>
      </p:sp>
      <p:sp>
        <p:nvSpPr>
          <p:cNvPr id="77828" name="AutoShape 4"/>
          <p:cNvSpPr>
            <a:spLocks/>
          </p:cNvSpPr>
          <p:nvPr/>
        </p:nvSpPr>
        <p:spPr bwMode="auto">
          <a:xfrm>
            <a:off x="1722660" y="4951412"/>
            <a:ext cx="5899150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>
              <a:spcBef>
                <a:spcPts val="1400"/>
              </a:spcBef>
            </a:pPr>
            <a:r>
              <a:rPr lang="en-US" altLang="en-US" sz="2400"/>
              <a:t> </a:t>
            </a:r>
            <a:endParaRPr lang="en-US" altLang="en-US"/>
          </a:p>
        </p:txBody>
      </p:sp>
      <p:sp>
        <p:nvSpPr>
          <p:cNvPr id="77830" name="AutoShape 6"/>
          <p:cNvSpPr>
            <a:spLocks/>
          </p:cNvSpPr>
          <p:nvPr/>
        </p:nvSpPr>
        <p:spPr bwMode="auto">
          <a:xfrm>
            <a:off x="5686647" y="1508968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2 days</a:t>
            </a:r>
            <a:endParaRPr lang="en-US" altLang="en-US" dirty="0"/>
          </a:p>
        </p:txBody>
      </p:sp>
      <p:sp>
        <p:nvSpPr>
          <p:cNvPr id="77831" name="AutoShape 7"/>
          <p:cNvSpPr>
            <a:spLocks/>
          </p:cNvSpPr>
          <p:nvPr/>
        </p:nvSpPr>
        <p:spPr bwMode="auto">
          <a:xfrm>
            <a:off x="5630581" y="2486654"/>
            <a:ext cx="1631950" cy="374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000" dirty="0"/>
              <a:t>Years</a:t>
            </a:r>
            <a:endParaRPr lang="en-US" altLang="en-US" dirty="0"/>
          </a:p>
        </p:txBody>
      </p:sp>
      <p:sp>
        <p:nvSpPr>
          <p:cNvPr id="77833" name="AutoShape 9"/>
          <p:cNvSpPr>
            <a:spLocks/>
          </p:cNvSpPr>
          <p:nvPr/>
        </p:nvSpPr>
        <p:spPr bwMode="auto">
          <a:xfrm>
            <a:off x="1114647" y="2495651"/>
            <a:ext cx="4267200" cy="78094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400"/>
              <a:t>Probable Parkinson’s disease with dementia</a:t>
            </a:r>
          </a:p>
        </p:txBody>
      </p:sp>
      <p:sp>
        <p:nvSpPr>
          <p:cNvPr id="77834" name="AutoShape 10"/>
          <p:cNvSpPr>
            <a:spLocks/>
          </p:cNvSpPr>
          <p:nvPr/>
        </p:nvSpPr>
        <p:spPr bwMode="auto">
          <a:xfrm>
            <a:off x="1114647" y="6001393"/>
            <a:ext cx="8763000" cy="55180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</p:spPr>
        <p:txBody>
          <a:bodyPr lIns="45719" tIns="45719" rIns="45719" bIns="45719"/>
          <a:lstStyle/>
          <a:p>
            <a:r>
              <a:rPr lang="en-US" altLang="en-US" sz="2200" dirty="0"/>
              <a:t>Failure to thrive, hypertension and Coronary Artery Disease.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5ED676-6A30-285A-A5E9-3A57F212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466" y="295467"/>
            <a:ext cx="10972800" cy="1143000"/>
          </a:xfrm>
        </p:spPr>
        <p:txBody>
          <a:bodyPr/>
          <a:lstStyle/>
          <a:p>
            <a:r>
              <a:rPr lang="en-US" altLang="en-US" sz="4400" dirty="0">
                <a:solidFill>
                  <a:srgbClr val="1F3864"/>
                </a:solidFill>
                <a:ea typeface="+mj-ea"/>
                <a:sym typeface="Arial Bold" charset="0"/>
              </a:rPr>
              <a:t>OR: Patient B’s Death Certificate </a:t>
            </a:r>
            <a:br>
              <a:rPr lang="en-US" altLang="en-US" sz="4400" dirty="0">
                <a:solidFill>
                  <a:srgbClr val="1F3864"/>
                </a:solidFill>
                <a:ea typeface="+mj-ea"/>
                <a:sym typeface="Helvetica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44757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24074"/>
          <a:stretch/>
        </p:blipFill>
        <p:spPr>
          <a:xfrm>
            <a:off x="1338303" y="1034993"/>
            <a:ext cx="8077200" cy="5842885"/>
          </a:xfrm>
          <a:prstGeom prst="rect">
            <a:avLst/>
          </a:prstGeom>
        </p:spPr>
      </p:pic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8303" y="90376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Trebuchet MS" pitchFamily="34" charset="0"/>
              </a:rPr>
              <a:t>Example 1</a:t>
            </a:r>
            <a:endParaRPr lang="en-US" altLang="en-US" dirty="0"/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>
            <a:off x="5567933" y="1638332"/>
            <a:ext cx="1447800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Days</a:t>
            </a:r>
            <a:endParaRPr lang="en-US" altLang="en-US" dirty="0"/>
          </a:p>
        </p:txBody>
      </p:sp>
      <p:sp>
        <p:nvSpPr>
          <p:cNvPr id="8" name="AutoShape 6"/>
          <p:cNvSpPr>
            <a:spLocks/>
          </p:cNvSpPr>
          <p:nvPr/>
        </p:nvSpPr>
        <p:spPr bwMode="auto">
          <a:xfrm>
            <a:off x="5567933" y="2635467"/>
            <a:ext cx="1447800" cy="292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dirty="0"/>
              <a:t>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0969C3-A14C-4E1C-ABD5-4BE72DA6FA61}"/>
              </a:ext>
            </a:extLst>
          </p:cNvPr>
          <p:cNvSpPr txBox="1"/>
          <p:nvPr/>
        </p:nvSpPr>
        <p:spPr>
          <a:xfrm>
            <a:off x="1571750" y="1638332"/>
            <a:ext cx="3805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Acute Respiratory Distress Syndrome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E1F370-AA01-4EB8-BE9D-CCABEB0F2399}"/>
              </a:ext>
            </a:extLst>
          </p:cNvPr>
          <p:cNvSpPr txBox="1"/>
          <p:nvPr/>
        </p:nvSpPr>
        <p:spPr>
          <a:xfrm>
            <a:off x="1555352" y="2640795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Presumed COVID-19 Infection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98BF40-83E9-4F62-B3A8-40BED2AA204C}"/>
              </a:ext>
            </a:extLst>
          </p:cNvPr>
          <p:cNvSpPr txBox="1"/>
          <p:nvPr/>
        </p:nvSpPr>
        <p:spPr>
          <a:xfrm>
            <a:off x="1571750" y="6086568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Diabetes and hypertension.</a:t>
            </a:r>
          </a:p>
        </p:txBody>
      </p:sp>
      <p:sp>
        <p:nvSpPr>
          <p:cNvPr id="9" name="Rounded Rectangular Callout 11">
            <a:extLst>
              <a:ext uri="{FF2B5EF4-FFF2-40B4-BE49-F238E27FC236}">
                <a16:creationId xmlns:a16="http://schemas.microsoft.com/office/drawing/2014/main" id="{A46E828A-0D7C-4305-AA72-3BC369EEF833}"/>
              </a:ext>
            </a:extLst>
          </p:cNvPr>
          <p:cNvSpPr/>
          <p:nvPr/>
        </p:nvSpPr>
        <p:spPr bwMode="auto">
          <a:xfrm>
            <a:off x="4312048" y="2908717"/>
            <a:ext cx="6324600" cy="1741952"/>
          </a:xfrm>
          <a:prstGeom prst="wedgeRoundRectCallout">
            <a:avLst>
              <a:gd name="adj1" fmla="val -63675"/>
              <a:gd name="adj2" fmla="val -40363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If the diagnosis is not confirmed but you have clinical suspicion of COVID-19, you can qualify the diagnosis with terms such as “possible,” “probably” or “presumed.” </a:t>
            </a:r>
          </a:p>
        </p:txBody>
      </p:sp>
      <p:sp>
        <p:nvSpPr>
          <p:cNvPr id="10" name="Rounded Rectangular Callout 11">
            <a:extLst>
              <a:ext uri="{FF2B5EF4-FFF2-40B4-BE49-F238E27FC236}">
                <a16:creationId xmlns:a16="http://schemas.microsoft.com/office/drawing/2014/main" id="{C51FE47C-9192-4339-AAAA-00E28A763092}"/>
              </a:ext>
            </a:extLst>
          </p:cNvPr>
          <p:cNvSpPr/>
          <p:nvPr/>
        </p:nvSpPr>
        <p:spPr bwMode="auto">
          <a:xfrm>
            <a:off x="4992111" y="5018806"/>
            <a:ext cx="4964474" cy="1370017"/>
          </a:xfrm>
          <a:prstGeom prst="wedgeRoundRectCallout">
            <a:avLst>
              <a:gd name="adj1" fmla="val -60106"/>
              <a:gd name="adj2" fmla="val 31999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sz="2400" dirty="0"/>
              <a:t>Add any comorbidity that may have put the patient at higher risk for death from COVID-19.</a:t>
            </a:r>
          </a:p>
        </p:txBody>
      </p:sp>
    </p:spTree>
    <p:extLst>
      <p:ext uri="{BB962C8B-B14F-4D97-AF65-F5344CB8AC3E}">
        <p14:creationId xmlns:p14="http://schemas.microsoft.com/office/powerpoint/2010/main" val="178507849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1D3F9FD-E296-7E6A-CC80-A79E204C9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67" y="392777"/>
            <a:ext cx="9081977" cy="954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1F38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defTabSz="914400"/>
            <a:r>
              <a:rPr lang="en-US" altLang="en-US" sz="4000" kern="0" dirty="0">
                <a:ea typeface="Trebuchet MS" pitchFamily="34" charset="0"/>
                <a:sym typeface="Trebuchet MS" pitchFamily="34" charset="0"/>
              </a:rPr>
              <a:t>Example 2</a:t>
            </a:r>
            <a:endParaRPr lang="en-US" altLang="en-US" kern="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FBFA954-6721-22D3-E48E-A26F18012B5B}"/>
              </a:ext>
            </a:extLst>
          </p:cNvPr>
          <p:cNvSpPr/>
          <p:nvPr/>
        </p:nvSpPr>
        <p:spPr bwMode="auto">
          <a:xfrm>
            <a:off x="2631198" y="1610854"/>
            <a:ext cx="6268803" cy="2917794"/>
          </a:xfrm>
          <a:prstGeom prst="roundRect">
            <a:avLst>
              <a:gd name="adj" fmla="val 6633"/>
            </a:avLst>
          </a:prstGeom>
          <a:solidFill>
            <a:srgbClr val="FFFFFF"/>
          </a:solidFill>
          <a:ln w="25400" cap="flat" cmpd="sng" algn="ctr">
            <a:solidFill>
              <a:srgbClr val="BBE0E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B4C831-3D15-25FD-58D7-F1EE51B0D59C}"/>
              </a:ext>
            </a:extLst>
          </p:cNvPr>
          <p:cNvSpPr txBox="1"/>
          <p:nvPr/>
        </p:nvSpPr>
        <p:spPr>
          <a:xfrm>
            <a:off x="2834799" y="1807867"/>
            <a:ext cx="6065202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Story: </a:t>
            </a:r>
          </a:p>
          <a:p>
            <a:r>
              <a:rPr lang="en-US" sz="2800" dirty="0"/>
              <a:t>A 23-year-old was in a motor vehicle accident six months ago, which left her paralyzed, ventilator-dependent and a nursing home patient.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09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25154"/>
          <a:stretch/>
        </p:blipFill>
        <p:spPr>
          <a:xfrm>
            <a:off x="1638300" y="949718"/>
            <a:ext cx="8077200" cy="5156779"/>
          </a:xfrm>
          <a:prstGeom prst="rect">
            <a:avLst/>
          </a:prstGeom>
        </p:spPr>
      </p:pic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95423" y="-4787"/>
            <a:ext cx="9081977" cy="954505"/>
          </a:xfr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914400"/>
            <a:r>
              <a:rPr lang="en-US" altLang="en-US" sz="4000" dirty="0">
                <a:ea typeface="Trebuchet MS" pitchFamily="34" charset="0"/>
                <a:sym typeface="Trebuchet MS" pitchFamily="34" charset="0"/>
              </a:rPr>
              <a:t>Example 2</a:t>
            </a: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0969C3-A14C-4E1C-ABD5-4BE72DA6FA61}"/>
              </a:ext>
            </a:extLst>
          </p:cNvPr>
          <p:cNvSpPr txBox="1"/>
          <p:nvPr/>
        </p:nvSpPr>
        <p:spPr>
          <a:xfrm>
            <a:off x="1873063" y="1490084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Enterobactor</a:t>
            </a:r>
            <a:r>
              <a:rPr lang="en-US" sz="2000" dirty="0"/>
              <a:t> Sepsis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E1F370-AA01-4EB8-BE9D-CCABEB0F2399}"/>
              </a:ext>
            </a:extLst>
          </p:cNvPr>
          <p:cNvSpPr txBox="1"/>
          <p:nvPr/>
        </p:nvSpPr>
        <p:spPr>
          <a:xfrm>
            <a:off x="1790700" y="2363815"/>
            <a:ext cx="388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Bilateral Lower Lobe Pneumonia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98BF40-83E9-4F62-B3A8-40BED2AA204C}"/>
              </a:ext>
            </a:extLst>
          </p:cNvPr>
          <p:cNvSpPr txBox="1"/>
          <p:nvPr/>
        </p:nvSpPr>
        <p:spPr>
          <a:xfrm>
            <a:off x="1873063" y="5367916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Quadriplegia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321FCC-9D36-4322-A69D-132CEBF37EAF}"/>
              </a:ext>
            </a:extLst>
          </p:cNvPr>
          <p:cNvSpPr txBox="1"/>
          <p:nvPr/>
        </p:nvSpPr>
        <p:spPr>
          <a:xfrm>
            <a:off x="1827143" y="313316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Chronic respiratory failure requiring ventilations</a:t>
            </a:r>
          </a:p>
        </p:txBody>
      </p:sp>
      <p:sp>
        <p:nvSpPr>
          <p:cNvPr id="11" name="AutoShape 6">
            <a:extLst>
              <a:ext uri="{FF2B5EF4-FFF2-40B4-BE49-F238E27FC236}">
                <a16:creationId xmlns:a16="http://schemas.microsoft.com/office/drawing/2014/main" id="{822390EE-A58D-48B9-B4A2-697EACB708CE}"/>
              </a:ext>
            </a:extLst>
          </p:cNvPr>
          <p:cNvSpPr>
            <a:spLocks/>
          </p:cNvSpPr>
          <p:nvPr/>
        </p:nvSpPr>
        <p:spPr bwMode="auto">
          <a:xfrm>
            <a:off x="5868301" y="3163719"/>
            <a:ext cx="1447800" cy="292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dirty="0"/>
              <a:t>6 months</a:t>
            </a:r>
          </a:p>
        </p:txBody>
      </p:sp>
      <p:sp>
        <p:nvSpPr>
          <p:cNvPr id="15" name="AutoShape 10">
            <a:extLst>
              <a:ext uri="{FF2B5EF4-FFF2-40B4-BE49-F238E27FC236}">
                <a16:creationId xmlns:a16="http://schemas.microsoft.com/office/drawing/2014/main" id="{8A5E92FE-6ED9-4C91-A216-D40EC2C760E0}"/>
              </a:ext>
            </a:extLst>
          </p:cNvPr>
          <p:cNvSpPr>
            <a:spLocks/>
          </p:cNvSpPr>
          <p:nvPr/>
        </p:nvSpPr>
        <p:spPr bwMode="auto">
          <a:xfrm>
            <a:off x="1873063" y="4072311"/>
            <a:ext cx="3733800" cy="59908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>
                <a:solidFill>
                  <a:srgbClr val="FFFFFF"/>
                </a:solidFill>
              </a:rPr>
              <a:t>C4 spinal cord injury due to motor vehicle accident</a:t>
            </a:r>
            <a:endParaRPr lang="en-US" altLang="en-US" sz="1600" dirty="0"/>
          </a:p>
        </p:txBody>
      </p:sp>
      <p:sp>
        <p:nvSpPr>
          <p:cNvPr id="17" name="AutoShape 6">
            <a:extLst>
              <a:ext uri="{FF2B5EF4-FFF2-40B4-BE49-F238E27FC236}">
                <a16:creationId xmlns:a16="http://schemas.microsoft.com/office/drawing/2014/main" id="{9FF575FF-C6BC-48ED-8645-95E3155DAF8A}"/>
              </a:ext>
            </a:extLst>
          </p:cNvPr>
          <p:cNvSpPr>
            <a:spLocks/>
          </p:cNvSpPr>
          <p:nvPr/>
        </p:nvSpPr>
        <p:spPr bwMode="auto">
          <a:xfrm>
            <a:off x="5868301" y="4048973"/>
            <a:ext cx="1447800" cy="292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dirty="0"/>
              <a:t>6 months</a:t>
            </a:r>
          </a:p>
        </p:txBody>
      </p:sp>
      <p:sp>
        <p:nvSpPr>
          <p:cNvPr id="16" name="Multiply 20">
            <a:extLst>
              <a:ext uri="{FF2B5EF4-FFF2-40B4-BE49-F238E27FC236}">
                <a16:creationId xmlns:a16="http://schemas.microsoft.com/office/drawing/2014/main" id="{CCF06424-A5BC-4797-834F-BE503121BDD8}"/>
              </a:ext>
            </a:extLst>
          </p:cNvPr>
          <p:cNvSpPr/>
          <p:nvPr/>
        </p:nvSpPr>
        <p:spPr bwMode="auto">
          <a:xfrm>
            <a:off x="4852867" y="3998918"/>
            <a:ext cx="1079126" cy="954505"/>
          </a:xfrm>
          <a:prstGeom prst="mathMultiply">
            <a:avLst/>
          </a:prstGeom>
          <a:solidFill>
            <a:srgbClr val="FF0000"/>
          </a:solidFill>
          <a:ln w="25400" cap="flat" cmpd="sng" algn="ctr">
            <a:solidFill>
              <a:srgbClr val="BBE0E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89BF6C-E957-4E0C-90F7-B7E59D3678C6}"/>
              </a:ext>
            </a:extLst>
          </p:cNvPr>
          <p:cNvSpPr txBox="1"/>
          <p:nvPr/>
        </p:nvSpPr>
        <p:spPr>
          <a:xfrm>
            <a:off x="4467457" y="4953423"/>
            <a:ext cx="5482806" cy="1200329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Because the underlying cause is an accident, it must be referred to the OCME.</a:t>
            </a:r>
          </a:p>
        </p:txBody>
      </p:sp>
      <p:sp>
        <p:nvSpPr>
          <p:cNvPr id="19" name="Rounded Rectangular Callout 1">
            <a:extLst>
              <a:ext uri="{FF2B5EF4-FFF2-40B4-BE49-F238E27FC236}">
                <a16:creationId xmlns:a16="http://schemas.microsoft.com/office/drawing/2014/main" id="{94D03849-97B2-4AE9-869F-B7A87C08A067}"/>
              </a:ext>
            </a:extLst>
          </p:cNvPr>
          <p:cNvSpPr/>
          <p:nvPr/>
        </p:nvSpPr>
        <p:spPr bwMode="auto">
          <a:xfrm>
            <a:off x="6692334" y="1426495"/>
            <a:ext cx="5060236" cy="3016295"/>
          </a:xfrm>
          <a:prstGeom prst="wedgeRoundRectCallout">
            <a:avLst>
              <a:gd name="adj1" fmla="val -67224"/>
              <a:gd name="adj2" fmla="val -952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>
              <a:spcAft>
                <a:spcPts val="1200"/>
              </a:spcAft>
            </a:pPr>
            <a:r>
              <a:rPr lang="en-US" sz="2400" dirty="0"/>
              <a:t>If the physician had stopped at pneumonia, the medical examiner’s case would have been missed.</a:t>
            </a:r>
          </a:p>
          <a:p>
            <a:pPr marL="457200"/>
            <a:r>
              <a:rPr lang="en-US" sz="2400" dirty="0"/>
              <a:t>Always determine the most </a:t>
            </a:r>
            <a:r>
              <a:rPr lang="en-US" sz="2400" b="1" dirty="0"/>
              <a:t>specific</a:t>
            </a:r>
            <a:r>
              <a:rPr lang="en-US" sz="2400" dirty="0"/>
              <a:t> underlying cause of death.</a:t>
            </a:r>
          </a:p>
        </p:txBody>
      </p:sp>
    </p:spTree>
    <p:extLst>
      <p:ext uri="{BB962C8B-B14F-4D97-AF65-F5344CB8AC3E}">
        <p14:creationId xmlns:p14="http://schemas.microsoft.com/office/powerpoint/2010/main" val="15676081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3" grpId="0"/>
      <p:bldP spid="10" grpId="0"/>
      <p:bldP spid="11" grpId="0" animBg="1"/>
      <p:bldP spid="15" grpId="0" animBg="1"/>
      <p:bldP spid="17" grpId="0" animBg="1"/>
      <p:bldP spid="16" grpId="0" animBg="1"/>
      <p:bldP spid="18" grpId="0" animBg="1"/>
      <p:bldP spid="1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D8FDF59-62B0-4A59-8C12-9ED7574F7D2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5617"/>
          <a:stretch/>
        </p:blipFill>
        <p:spPr>
          <a:xfrm>
            <a:off x="1441175" y="961529"/>
            <a:ext cx="8428228" cy="5124881"/>
          </a:xfrm>
          <a:prstGeom prst="rect">
            <a:avLst/>
          </a:prstGeom>
        </p:spPr>
      </p:pic>
      <p:sp>
        <p:nvSpPr>
          <p:cNvPr id="23557" name="Text Box 7">
            <a:extLst>
              <a:ext uri="{FF2B5EF4-FFF2-40B4-BE49-F238E27FC236}">
                <a16:creationId xmlns:a16="http://schemas.microsoft.com/office/drawing/2014/main" id="{94712225-92B7-4431-A34A-8E97DE17A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496" y="1484007"/>
            <a:ext cx="40359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Upper gastrointestinal bleed</a:t>
            </a:r>
          </a:p>
        </p:txBody>
      </p:sp>
      <p:sp>
        <p:nvSpPr>
          <p:cNvPr id="23558" name="Text Box 8">
            <a:extLst>
              <a:ext uri="{FF2B5EF4-FFF2-40B4-BE49-F238E27FC236}">
                <a16:creationId xmlns:a16="http://schemas.microsoft.com/office/drawing/2014/main" id="{0C8D18CD-FF7F-4301-8884-551F847EC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225" y="1860415"/>
            <a:ext cx="1631950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/>
              <a:t>hours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B0A2F31E-37B8-4599-B144-4D6059088D90}"/>
              </a:ext>
            </a:extLst>
          </p:cNvPr>
          <p:cNvSpPr/>
          <p:nvPr/>
        </p:nvSpPr>
        <p:spPr bwMode="auto">
          <a:xfrm>
            <a:off x="5748691" y="374576"/>
            <a:ext cx="5658644" cy="2269819"/>
          </a:xfrm>
          <a:prstGeom prst="wedgeEllipseCallout">
            <a:avLst>
              <a:gd name="adj1" fmla="val -59756"/>
              <a:gd name="adj2" fmla="val 24923"/>
            </a:avLst>
          </a:prstGeom>
          <a:solidFill>
            <a:srgbClr val="FFFFFF"/>
          </a:solidFill>
          <a:ln w="25400" cap="flat" cmpd="sng" algn="ctr">
            <a:solidFill>
              <a:srgbClr val="BBE0E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dirty="0"/>
              <a:t>Say you are in the ED, and a patient comes in, and all you really know is that they had a severe upper GI bleed.</a:t>
            </a:r>
            <a:endParaRPr lang="en-US" sz="24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26F50CA-9650-4F16-909F-799683DC8A5E}"/>
              </a:ext>
            </a:extLst>
          </p:cNvPr>
          <p:cNvSpPr/>
          <p:nvPr/>
        </p:nvSpPr>
        <p:spPr bwMode="auto">
          <a:xfrm>
            <a:off x="609600" y="2851221"/>
            <a:ext cx="9987846" cy="307804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What are some conditions that could have led to a GI bleed? </a:t>
            </a:r>
          </a:p>
          <a:p>
            <a:pPr eaLnBrk="1" hangingPunct="1"/>
            <a:endParaRPr lang="en-US" alt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For example:</a:t>
            </a:r>
          </a:p>
          <a:p>
            <a:pPr marL="742950" lvl="1" indent="-285750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Peptic ulcer disease (NSAID use)</a:t>
            </a:r>
          </a:p>
          <a:p>
            <a:pPr marL="742950" lvl="1" indent="-285750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Esophageal varices (cirrhotic liver)</a:t>
            </a:r>
          </a:p>
          <a:p>
            <a:pPr marL="742950" lvl="1" indent="-285750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Mallory Weiss tear</a:t>
            </a:r>
          </a:p>
          <a:p>
            <a:pPr marL="742950" lvl="1" indent="-285750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You would likely suspect one of these more than another based on even very minimal history and start treatment and a workup based on your clinical suspicion.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1DC2DE9C-438B-48CE-AD3E-4D4C233E8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55980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Trebuchet MS" pitchFamily="34" charset="0"/>
              </a:rPr>
              <a:t>Example 3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019E498-002E-4F5C-B055-E683648B26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5463"/>
          <a:stretch/>
        </p:blipFill>
        <p:spPr>
          <a:xfrm>
            <a:off x="1351724" y="1043610"/>
            <a:ext cx="8385004" cy="5227982"/>
          </a:xfrm>
          <a:prstGeom prst="rect">
            <a:avLst/>
          </a:prstGeom>
        </p:spPr>
      </p:pic>
      <p:sp>
        <p:nvSpPr>
          <p:cNvPr id="24579" name="Text Box 5">
            <a:extLst>
              <a:ext uri="{FF2B5EF4-FFF2-40B4-BE49-F238E27FC236}">
                <a16:creationId xmlns:a16="http://schemas.microsoft.com/office/drawing/2014/main" id="{56CBFDFF-1B95-4B64-A409-3A1656710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4953" y="2489628"/>
            <a:ext cx="5462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Probable peptic ulcer</a:t>
            </a:r>
          </a:p>
        </p:txBody>
      </p:sp>
      <p:sp>
        <p:nvSpPr>
          <p:cNvPr id="24581" name="Text Box 10">
            <a:extLst>
              <a:ext uri="{FF2B5EF4-FFF2-40B4-BE49-F238E27FC236}">
                <a16:creationId xmlns:a16="http://schemas.microsoft.com/office/drawing/2014/main" id="{74734983-5BB9-420E-9D9B-402FD71D8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4953" y="1618920"/>
            <a:ext cx="582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Upper gastrointestinal bleed</a:t>
            </a:r>
          </a:p>
        </p:txBody>
      </p:sp>
      <p:sp>
        <p:nvSpPr>
          <p:cNvPr id="24582" name="Text Box 8">
            <a:extLst>
              <a:ext uri="{FF2B5EF4-FFF2-40B4-BE49-F238E27FC236}">
                <a16:creationId xmlns:a16="http://schemas.microsoft.com/office/drawing/2014/main" id="{9412CA54-B08A-4489-96E0-A638DC947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502" y="1514701"/>
            <a:ext cx="1573763" cy="33855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Hours</a:t>
            </a:r>
          </a:p>
        </p:txBody>
      </p:sp>
      <p:sp>
        <p:nvSpPr>
          <p:cNvPr id="24583" name="Text Box 8">
            <a:extLst>
              <a:ext uri="{FF2B5EF4-FFF2-40B4-BE49-F238E27FC236}">
                <a16:creationId xmlns:a16="http://schemas.microsoft.com/office/drawing/2014/main" id="{440D06BF-1796-4171-A4FB-E784CEB2B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502" y="2398446"/>
            <a:ext cx="1631950" cy="33855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Years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860404-D4ED-42A3-B550-8B69C5E8931B}"/>
              </a:ext>
            </a:extLst>
          </p:cNvPr>
          <p:cNvSpPr/>
          <p:nvPr/>
        </p:nvSpPr>
        <p:spPr bwMode="auto">
          <a:xfrm>
            <a:off x="2107094" y="3448878"/>
            <a:ext cx="6679097" cy="2266121"/>
          </a:xfrm>
          <a:prstGeom prst="rect">
            <a:avLst/>
          </a:prstGeom>
          <a:solidFill>
            <a:schemeClr val="accent1">
              <a:lumMod val="90000"/>
            </a:schemeClr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b="1" dirty="0"/>
              <a:t>The degree of certainty you have when writing your assessment and plan for your intake history and physical examination is the same level of certainty we expect when completing a death certificate. 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0A8964B2-FA30-4DA8-807F-1E48BF6D91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-15683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Trebuchet MS" pitchFamily="34" charset="0"/>
              </a:rPr>
              <a:t>Example 3 (Continued)</a:t>
            </a:r>
            <a:endParaRPr lang="en-US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B0A2F31E-37B8-4599-B144-4D6059088D90}"/>
              </a:ext>
            </a:extLst>
          </p:cNvPr>
          <p:cNvSpPr/>
          <p:nvPr/>
        </p:nvSpPr>
        <p:spPr bwMode="auto">
          <a:xfrm>
            <a:off x="589720" y="560060"/>
            <a:ext cx="10972799" cy="1231757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Your 80-year-old patient with a past medical history of hypertension, CAD and dementia is found dead at home. The Medical Examiner determines the death is due to “natural causes.”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26F50CA-9650-4F16-909F-799683DC8A5E}"/>
              </a:ext>
            </a:extLst>
          </p:cNvPr>
          <p:cNvSpPr/>
          <p:nvPr/>
        </p:nvSpPr>
        <p:spPr bwMode="auto">
          <a:xfrm>
            <a:off x="540023" y="1821634"/>
            <a:ext cx="11317360" cy="403251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600"/>
              </a:spcAft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How do I determine the Cause of Death for this expired patient?</a:t>
            </a:r>
          </a:p>
          <a:p>
            <a:pPr marL="285750" indent="-285750" hangingPunct="1">
              <a:spcAft>
                <a:spcPts val="600"/>
              </a:spcAft>
              <a:buFontTx/>
              <a:buChar char="-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 not enter the term “natural causes.”</a:t>
            </a:r>
          </a:p>
          <a:p>
            <a:pPr marL="285750" indent="-285750" hangingPunct="1">
              <a:spcAft>
                <a:spcPts val="600"/>
              </a:spcAft>
              <a:buFontTx/>
              <a:buChar char="-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Review the patient’s medical records to determine which conditions in their history could have been related to their death.</a:t>
            </a:r>
          </a:p>
          <a:p>
            <a:pPr marL="742950" lvl="1" indent="-285750" hangingPunct="1">
              <a:spcAft>
                <a:spcPts val="0"/>
              </a:spcAft>
              <a:buFontTx/>
              <a:buChar char="-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Enter the most likely 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suspected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underlying cause on line A.</a:t>
            </a:r>
          </a:p>
          <a:p>
            <a:pPr marL="742950" lvl="1" indent="-285750" hangingPunct="1">
              <a:spcAft>
                <a:spcPts val="0"/>
              </a:spcAft>
              <a:buFontTx/>
              <a:buChar char="-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Enter all the patient’s other medical history in part II.</a:t>
            </a:r>
          </a:p>
          <a:p>
            <a:pPr marL="742950" lvl="1" indent="-285750" hangingPunct="1">
              <a:spcAft>
                <a:spcPts val="600"/>
              </a:spcAft>
              <a:buFontTx/>
              <a:buChar char="-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These cases will often have limited immediate and intermediate causes.</a:t>
            </a:r>
          </a:p>
          <a:p>
            <a:pPr marL="285750" indent="-285750" hangingPunct="1">
              <a:spcAft>
                <a:spcPts val="600"/>
              </a:spcAft>
              <a:buFontTx/>
              <a:buChar char="-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When you are contacted by the Medicolegal Investigator from the OCME to discuss the case, you will be able to ask them questions about the patient.</a:t>
            </a:r>
          </a:p>
          <a:p>
            <a:pPr marL="285750" indent="-285750" hangingPunct="1">
              <a:spcAft>
                <a:spcPts val="600"/>
              </a:spcAft>
              <a:buFontTx/>
              <a:buChar char="-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You can also reach out to the Quality Improvement unit if you need any additional assistance.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1DC2DE9C-438B-48CE-AD3E-4D4C233E8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9538" y="-238536"/>
            <a:ext cx="10972800" cy="1143000"/>
          </a:xfrm>
        </p:spPr>
        <p:txBody>
          <a:bodyPr/>
          <a:lstStyle/>
          <a:p>
            <a:r>
              <a:rPr lang="en-US" altLang="en-US" sz="3600" dirty="0">
                <a:sym typeface="Trebuchet MS" pitchFamily="34" charset="0"/>
              </a:rPr>
              <a:t>Example 4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06365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0"/>
            <a:ext cx="10972800" cy="1143000"/>
          </a:xfrm>
        </p:spPr>
        <p:txBody>
          <a:bodyPr/>
          <a:lstStyle/>
          <a:p>
            <a:r>
              <a:rPr lang="en-US" altLang="en-US" dirty="0"/>
              <a:t>How to address common issues? </a:t>
            </a:r>
          </a:p>
        </p:txBody>
      </p:sp>
      <p:graphicFrame>
        <p:nvGraphicFramePr>
          <p:cNvPr id="32153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242057"/>
              </p:ext>
            </p:extLst>
          </p:nvPr>
        </p:nvGraphicFramePr>
        <p:xfrm>
          <a:off x="609600" y="994144"/>
          <a:ext cx="10597116" cy="4937784"/>
        </p:xfrm>
        <a:graphic>
          <a:graphicData uri="http://schemas.openxmlformats.org/drawingml/2006/table">
            <a:tbl>
              <a:tblPr/>
              <a:tblGrid>
                <a:gridCol w="4345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1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8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Issue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Medical history unknown at place of death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Use primary care provider, family members or nursing home as resources.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Diagnosis is not confirmed.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Use terms such as “probable,” “possible” or “suspected.”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Unknown organism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Use terms such as “probable” or “unknown organism.”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9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OCME’s consult is triggered – possible unnatural cause.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If natural, use terms such as “nontraumatic” or “spontaneous.”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52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OCME’s consult is triggered – possible nonspecific cause.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Trace back further to identify the more specific and natural underlying cause of death.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050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6224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Arial" pitchFamily="34" charset="0"/>
              </a:rPr>
              <a:t>Deaths that the OCME Certifies</a:t>
            </a:r>
            <a:endParaRPr lang="en-US" alt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xfrm>
            <a:off x="609599" y="1023731"/>
            <a:ext cx="11058939" cy="494968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OCME has jurisdiction over deaths occurring under the following circumstances: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Criminal violence or from an unlawful act or criminal neglect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Accidents (such as motor vehicle, industrial, home or public place)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Suicides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Drug or chemical overdose or poisoning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Sudden death of a person in apparent good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Deaths during diagnostic or therapeutic procedures or from complications of such procedures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Deaths resulting from employment either due to disease, injury or toxic agents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Deaths which occur in any suspicious or unusual manner</a:t>
            </a:r>
          </a:p>
          <a:p>
            <a:endParaRPr lang="en-US" dirty="0"/>
          </a:p>
          <a:p>
            <a:pPr lvl="1"/>
            <a:endParaRPr lang="en-US" altLang="en-US" dirty="0">
              <a:sym typeface="Arial" pitchFamily="34" charset="0"/>
            </a:endParaRPr>
          </a:p>
          <a:p>
            <a:pPr lvl="1"/>
            <a:endParaRPr lang="en-US" altLang="en-US" dirty="0"/>
          </a:p>
        </p:txBody>
      </p:sp>
      <p:sp>
        <p:nvSpPr>
          <p:cNvPr id="2" name="Rectangle 1"/>
          <p:cNvSpPr/>
          <p:nvPr/>
        </p:nvSpPr>
        <p:spPr>
          <a:xfrm>
            <a:off x="609598" y="5112508"/>
            <a:ext cx="913074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defTabSz="929538">
              <a:spcBef>
                <a:spcPts val="407"/>
              </a:spcBef>
            </a:pPr>
            <a:r>
              <a:rPr lang="en-US" sz="2400" dirty="0"/>
              <a:t>For more information on New York City reportable deaths, visit </a:t>
            </a:r>
            <a:r>
              <a:rPr lang="en-US" sz="2400" b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nyc.gov/</a:t>
            </a:r>
            <a:r>
              <a:rPr lang="en-US" sz="2400" b="1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ocme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/>
              <a:t>and search for </a:t>
            </a:r>
            <a:endParaRPr lang="en-US" altLang="en-US" sz="2400" dirty="0"/>
          </a:p>
        </p:txBody>
      </p:sp>
      <p:sp>
        <p:nvSpPr>
          <p:cNvPr id="7" name="Rectangle 6">
            <a:hlinkClick r:id="rId3"/>
            <a:extLst>
              <a:ext uri="{FF2B5EF4-FFF2-40B4-BE49-F238E27FC236}">
                <a16:creationId xmlns:a16="http://schemas.microsoft.com/office/drawing/2014/main" id="{A26C99E4-FEEC-4954-8963-5A4EAEAA5DE8}"/>
              </a:ext>
            </a:extLst>
          </p:cNvPr>
          <p:cNvSpPr/>
          <p:nvPr/>
        </p:nvSpPr>
        <p:spPr bwMode="auto">
          <a:xfrm>
            <a:off x="663218" y="5476467"/>
            <a:ext cx="2139617" cy="407506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nyc.gov/</a:t>
            </a:r>
            <a:r>
              <a:rPr lang="en-US" sz="2400" b="1" dirty="0" err="1">
                <a:solidFill>
                  <a:schemeClr val="tx1"/>
                </a:solidFill>
              </a:rPr>
              <a:t>ocme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sym typeface="Arial" pitchFamily="34" charset="0"/>
            </a:endParaRPr>
          </a:p>
        </p:txBody>
      </p:sp>
      <p:sp>
        <p:nvSpPr>
          <p:cNvPr id="8" name="Rectangle 7">
            <a:hlinkClick r:id="rId4"/>
            <a:extLst>
              <a:ext uri="{FF2B5EF4-FFF2-40B4-BE49-F238E27FC236}">
                <a16:creationId xmlns:a16="http://schemas.microsoft.com/office/drawing/2014/main" id="{3E2FB4BE-6617-41E9-B611-B8416FE7AF9B}"/>
              </a:ext>
            </a:extLst>
          </p:cNvPr>
          <p:cNvSpPr/>
          <p:nvPr/>
        </p:nvSpPr>
        <p:spPr bwMode="auto">
          <a:xfrm>
            <a:off x="4812858" y="5482627"/>
            <a:ext cx="2566284" cy="32384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sym typeface="Arial" pitchFamily="34" charset="0"/>
              </a:rPr>
              <a:t>report a case.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sym typeface="Arial" pitchFamily="34" charset="0"/>
            </a:endParaRP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1"/>
          <p:cNvSpPr>
            <a:spLocks noGrp="1" noChangeArrowheads="1"/>
          </p:cNvSpPr>
          <p:nvPr>
            <p:ph type="title"/>
          </p:nvPr>
        </p:nvSpPr>
        <p:spPr>
          <a:xfrm>
            <a:off x="460514" y="-103291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Arial" pitchFamily="34" charset="0"/>
              </a:rPr>
              <a:t>New York City COD Resources</a:t>
            </a:r>
            <a:endParaRPr lang="en-US" altLang="en-US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idx="1"/>
          </p:nvPr>
        </p:nvSpPr>
        <p:spPr>
          <a:xfrm>
            <a:off x="679174" y="1006870"/>
            <a:ext cx="8037443" cy="5215026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NYC Department of Health and Mental Hygiene Bureau of Vital Statistics. “Filling out Death Certificates Pocket Card.” </a:t>
            </a:r>
            <a:r>
              <a:rPr lang="en-US" dirty="0">
                <a:hlinkClick r:id="rId3"/>
              </a:rPr>
              <a:t>dc-pocket-reference-card.pdf</a:t>
            </a:r>
            <a:endParaRPr lang="en-US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NYC Department of Health and Mental Hygiene. “</a:t>
            </a:r>
            <a:r>
              <a:rPr lang="en-US" altLang="en-US" dirty="0"/>
              <a:t>Improving Cause of Death Reporting” eLearning webinar. </a:t>
            </a:r>
            <a:r>
              <a:rPr lang="en-US" altLang="en-US" dirty="0">
                <a:hlinkClick r:id="rId4"/>
              </a:rPr>
              <a:t>http://www1.nyc.gov/assets/doh/media/icdr/index.html</a:t>
            </a:r>
            <a:endParaRPr lang="en-US" altLang="en-US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NYC Office of Chief Medical Examiner. “Mortality Data Quality Improvement Newsletter.” </a:t>
            </a:r>
            <a:r>
              <a:rPr lang="en-US" dirty="0">
                <a:hlinkClick r:id="rId5"/>
              </a:rPr>
              <a:t>nyc.gov/assets/doh/downloads/pdf/vs/newsletter.pdf</a:t>
            </a:r>
            <a:endParaRPr lang="en-US" altLang="en-US" dirty="0">
              <a:sym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26156" y="428709"/>
            <a:ext cx="2297618" cy="32785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99648" y="3806430"/>
            <a:ext cx="3198826" cy="2044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81805" y="5009320"/>
            <a:ext cx="3098739" cy="141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41682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6224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Arial" pitchFamily="34" charset="0"/>
              </a:rPr>
              <a:t>Other Resources</a:t>
            </a:r>
            <a:endParaRPr lang="en-US" altLang="en-US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028129"/>
            <a:ext cx="8772939" cy="5213645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ym typeface="Arial" pitchFamily="34" charset="0"/>
              </a:rPr>
              <a:t>Oregon Department of Human Services. “Reporting Causes of Death for the Elderly.” August 2019. </a:t>
            </a:r>
            <a:r>
              <a:rPr lang="en-US" altLang="en-US" dirty="0">
                <a:solidFill>
                  <a:srgbClr val="0000FF"/>
                </a:solidFill>
                <a:sym typeface="Arial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http://www.oregon.gov/oha/PH/BIRTHDEATHCERTIFICATES/REGISTERVITALRECORDS/Documents/Death/cdelderly.pdf</a:t>
            </a:r>
            <a:r>
              <a:rPr lang="en-US" altLang="en-US" dirty="0">
                <a:solidFill>
                  <a:srgbClr val="0000FF"/>
                </a:solidFill>
                <a:sym typeface="Arial" pitchFamily="34" charset="0"/>
              </a:rPr>
              <a:t> </a:t>
            </a:r>
            <a:endParaRPr lang="en-US" altLang="en-US" dirty="0">
              <a:solidFill>
                <a:srgbClr val="0000FF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Centers for Disease Control and Prevention. </a:t>
            </a:r>
            <a:r>
              <a:rPr lang="en-US" altLang="en-US" i="1" dirty="0"/>
              <a:t>Physicians’ Handbook on Medical Certification of Death. </a:t>
            </a:r>
            <a:r>
              <a:rPr lang="en-US" altLang="en-US" dirty="0"/>
              <a:t>April</a:t>
            </a:r>
            <a:r>
              <a:rPr lang="en-US" altLang="en-US" i="1" dirty="0"/>
              <a:t> </a:t>
            </a:r>
            <a:r>
              <a:rPr lang="en-US" altLang="en-US" dirty="0"/>
              <a:t>2003. </a:t>
            </a:r>
            <a:r>
              <a:rPr lang="en-US" dirty="0">
                <a:hlinkClick r:id="rId4"/>
              </a:rPr>
              <a:t>https://www.cdc.gov/nchs/data/misc/hb_cod.pdf -</a:t>
            </a:r>
            <a:endParaRPr lang="en-US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NYC Office of Chief Medical Examiner. Reporting a Case. </a:t>
            </a:r>
            <a:r>
              <a:rPr lang="en-US" dirty="0">
                <a:hlinkClick r:id="rId5"/>
              </a:rPr>
              <a:t>https://www.nyc.gov/site/ocme/services/reporting-a-case.page</a:t>
            </a:r>
            <a:endParaRPr lang="en-US" altLang="en-US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 err="1"/>
              <a:t>Hanzlick</a:t>
            </a:r>
            <a:r>
              <a:rPr lang="en-US" altLang="en-US" dirty="0"/>
              <a:t> R. </a:t>
            </a:r>
            <a:r>
              <a:rPr lang="en-US" altLang="en-US" i="1" dirty="0"/>
              <a:t>Cause of Death and the Death Certificate. </a:t>
            </a:r>
            <a:r>
              <a:rPr lang="en-US" altLang="en-US" dirty="0"/>
              <a:t>2006.</a:t>
            </a:r>
          </a:p>
          <a:p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96974" y="1339786"/>
            <a:ext cx="1570991" cy="192339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80532" y="3634951"/>
            <a:ext cx="1487433" cy="1923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718616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-58761"/>
            <a:ext cx="10972800" cy="1143000"/>
          </a:xfrm>
        </p:spPr>
        <p:txBody>
          <a:bodyPr/>
          <a:lstStyle/>
          <a:p>
            <a:r>
              <a:rPr lang="en-US" altLang="en-US" dirty="0">
                <a:sym typeface="Arial" pitchFamily="34" charset="0"/>
              </a:rPr>
              <a:t>Contact</a:t>
            </a:r>
            <a:endParaRPr lang="en-US" altLang="en-US" dirty="0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874644"/>
            <a:ext cx="10972800" cy="5251522"/>
          </a:xfrm>
        </p:spPr>
        <p:txBody>
          <a:bodyPr/>
          <a:lstStyle/>
          <a:p>
            <a:r>
              <a:rPr lang="en-US" dirty="0"/>
              <a:t>For more information on death registration, visit</a:t>
            </a:r>
          </a:p>
          <a:p>
            <a:endParaRPr lang="en-US" dirty="0"/>
          </a:p>
          <a:p>
            <a:r>
              <a:rPr lang="en-US" dirty="0"/>
              <a:t>For more information on Cause of Death, visit the "Training and Resources" webpage at </a:t>
            </a:r>
          </a:p>
          <a:p>
            <a:endParaRPr lang="en-US" altLang="en-US" dirty="0">
              <a:sym typeface="Trebuchet MS" pitchFamily="34" charset="0"/>
            </a:endParaRPr>
          </a:p>
          <a:p>
            <a:r>
              <a:rPr lang="en-US" altLang="en-US" b="1" dirty="0">
                <a:sym typeface="Trebuchet MS" pitchFamily="34" charset="0"/>
              </a:rPr>
              <a:t>Quality Improvement Unit: </a:t>
            </a:r>
            <a:r>
              <a:rPr lang="en-US" altLang="en-US" dirty="0">
                <a:sym typeface="Trebuchet MS" pitchFamily="34" charset="0"/>
              </a:rPr>
              <a:t>Assists clinicians with natural causes of death. 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Trebuchet MS" pitchFamily="34" charset="0"/>
              </a:rPr>
              <a:t>Hours: 9 a.m. to 5 p.m. from Monday to Friday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Trebuchet MS" pitchFamily="34" charset="0"/>
              </a:rPr>
              <a:t>Phone: 646-632-6300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Trebuchet MS" pitchFamily="34" charset="0"/>
              </a:rPr>
              <a:t>Email: </a:t>
            </a:r>
          </a:p>
          <a:p>
            <a:endParaRPr lang="en-US" altLang="en-US" dirty="0">
              <a:sym typeface="Trebuchet MS" pitchFamily="34" charset="0"/>
            </a:endParaRPr>
          </a:p>
          <a:p>
            <a:r>
              <a:rPr lang="en-US" altLang="en-US" b="1" dirty="0">
                <a:sym typeface="Trebuchet MS" pitchFamily="34" charset="0"/>
              </a:rPr>
              <a:t>Constituent Services Unit: </a:t>
            </a:r>
            <a:r>
              <a:rPr lang="en-US" altLang="en-US" dirty="0">
                <a:sym typeface="Trebuchet MS" pitchFamily="34" charset="0"/>
              </a:rPr>
              <a:t>Assists eVital users with technical issues. 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Trebuchet MS" pitchFamily="34" charset="0"/>
              </a:rPr>
              <a:t>Hours: 9 a.m. to 5 p.m. from Monday to Friday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Trebuchet MS" pitchFamily="34" charset="0"/>
              </a:rPr>
              <a:t>Phone: 646-632-6705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ym typeface="Trebuchet MS" pitchFamily="34" charset="0"/>
              </a:rPr>
              <a:t>Email:  </a:t>
            </a:r>
          </a:p>
          <a:p>
            <a:endParaRPr lang="en-US" altLang="en-US" dirty="0"/>
          </a:p>
        </p:txBody>
      </p:sp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9A0031B6-D9CC-4C19-80F3-505FDD5B0CCD}"/>
              </a:ext>
            </a:extLst>
          </p:cNvPr>
          <p:cNvSpPr/>
          <p:nvPr/>
        </p:nvSpPr>
        <p:spPr bwMode="auto">
          <a:xfrm>
            <a:off x="7142393" y="874004"/>
            <a:ext cx="3660286" cy="323849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b="1" dirty="0"/>
              <a:t>nyc.gov/health/evital</a:t>
            </a:r>
            <a:r>
              <a:rPr lang="en-US" sz="2400" dirty="0"/>
              <a:t>.</a:t>
            </a:r>
          </a:p>
        </p:txBody>
      </p:sp>
      <p:sp>
        <p:nvSpPr>
          <p:cNvPr id="2" name="Rectangle 1">
            <a:hlinkClick r:id="rId4"/>
            <a:extLst>
              <a:ext uri="{FF2B5EF4-FFF2-40B4-BE49-F238E27FC236}">
                <a16:creationId xmlns:a16="http://schemas.microsoft.com/office/drawing/2014/main" id="{541DD97F-98C4-4E1B-ADD0-C2B1877681A5}"/>
              </a:ext>
            </a:extLst>
          </p:cNvPr>
          <p:cNvSpPr/>
          <p:nvPr/>
        </p:nvSpPr>
        <p:spPr bwMode="auto">
          <a:xfrm>
            <a:off x="2333463" y="2039192"/>
            <a:ext cx="9229059" cy="32384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https://www1.nyc.gov/site/doh/data/data-sets/training-and-resources.page.</a:t>
            </a:r>
            <a:endParaRPr kumimoji="0" lang="en-US" sz="2000" b="0" i="0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sym typeface="Arial" pitchFamily="34" charset="0"/>
            </a:endParaRPr>
          </a:p>
        </p:txBody>
      </p:sp>
      <p:sp>
        <p:nvSpPr>
          <p:cNvPr id="3" name="Rectangle 2">
            <a:hlinkClick r:id="rId5"/>
            <a:extLst>
              <a:ext uri="{FF2B5EF4-FFF2-40B4-BE49-F238E27FC236}">
                <a16:creationId xmlns:a16="http://schemas.microsoft.com/office/drawing/2014/main" id="{9F5A9902-C3A5-331A-5649-12530525694F}"/>
              </a:ext>
            </a:extLst>
          </p:cNvPr>
          <p:cNvSpPr/>
          <p:nvPr/>
        </p:nvSpPr>
        <p:spPr bwMode="auto">
          <a:xfrm>
            <a:off x="1937926" y="3801485"/>
            <a:ext cx="3787013" cy="323849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b="1" dirty="0"/>
              <a:t>VitalQI@health.nyc.gov</a:t>
            </a:r>
            <a:endParaRPr lang="en-US" sz="2400" dirty="0"/>
          </a:p>
        </p:txBody>
      </p:sp>
      <p:sp>
        <p:nvSpPr>
          <p:cNvPr id="5" name="Rectangle 4">
            <a:hlinkClick r:id="rId6"/>
            <a:extLst>
              <a:ext uri="{FF2B5EF4-FFF2-40B4-BE49-F238E27FC236}">
                <a16:creationId xmlns:a16="http://schemas.microsoft.com/office/drawing/2014/main" id="{0790F47C-0CFB-3D8D-1A77-4587135D44CA}"/>
              </a:ext>
            </a:extLst>
          </p:cNvPr>
          <p:cNvSpPr/>
          <p:nvPr/>
        </p:nvSpPr>
        <p:spPr bwMode="auto">
          <a:xfrm>
            <a:off x="1947865" y="5629690"/>
            <a:ext cx="3787013" cy="32384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b="1" dirty="0"/>
              <a:t>evital@health.nyc.gov</a:t>
            </a:r>
          </a:p>
        </p:txBody>
      </p:sp>
    </p:spTree>
    <p:extLst>
      <p:ext uri="{BB962C8B-B14F-4D97-AF65-F5344CB8AC3E}">
        <p14:creationId xmlns:p14="http://schemas.microsoft.com/office/powerpoint/2010/main" val="1790825352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7AF9B-C420-409C-A2D6-1FBCAA43B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325563"/>
          </a:xfrm>
        </p:spPr>
        <p:txBody>
          <a:bodyPr/>
          <a:lstStyle/>
          <a:p>
            <a:r>
              <a:rPr lang="en-US" dirty="0"/>
              <a:t>Visit the link below or scan the QR code to evaluate the training.</a:t>
            </a:r>
          </a:p>
        </p:txBody>
      </p:sp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255F7F3F-29E7-4477-A67A-ADC34AE4D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090" y="2543247"/>
            <a:ext cx="3439820" cy="3439820"/>
          </a:xfrm>
          <a:prstGeom prst="rect">
            <a:avLst/>
          </a:prstGeom>
        </p:spPr>
      </p:pic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51779E29-4F8F-4890-AE00-9586B9D479F4}"/>
              </a:ext>
            </a:extLst>
          </p:cNvPr>
          <p:cNvSpPr txBox="1"/>
          <p:nvPr/>
        </p:nvSpPr>
        <p:spPr>
          <a:xfrm>
            <a:off x="1586144" y="1938485"/>
            <a:ext cx="9019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ea typeface="Calibri" panose="020F0502020204030204" pitchFamily="34" charset="0"/>
              </a:rPr>
              <a:t>https://forms.office.com/g/nyf0vkndmc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5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05407434"/>
              </p:ext>
            </p:extLst>
          </p:nvPr>
        </p:nvGraphicFramePr>
        <p:xfrm>
          <a:off x="1078439" y="304099"/>
          <a:ext cx="9710304" cy="428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5983357" y="3735649"/>
            <a:ext cx="4078595" cy="1890814"/>
          </a:xfrm>
          <a:prstGeom prst="roundRect">
            <a:avLst>
              <a:gd name="adj" fmla="val 10000"/>
            </a:avLst>
          </a:prstGeom>
          <a:solidFill>
            <a:schemeClr val="accent5">
              <a:lumMod val="9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9232597">
            <a:off x="5344760" y="3586456"/>
            <a:ext cx="512108" cy="671645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 rot="12741917">
            <a:off x="10143865" y="3575353"/>
            <a:ext cx="512108" cy="644655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7CBD92-BE67-467E-BE5D-91E4EDF487A7}"/>
              </a:ext>
            </a:extLst>
          </p:cNvPr>
          <p:cNvSpPr txBox="1"/>
          <p:nvPr/>
        </p:nvSpPr>
        <p:spPr>
          <a:xfrm>
            <a:off x="141768" y="5725853"/>
            <a:ext cx="76625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*As mandated by the New York City Health Code §205.03 “Reporting deaths.” Available at</a:t>
            </a:r>
          </a:p>
        </p:txBody>
      </p:sp>
      <p:sp>
        <p:nvSpPr>
          <p:cNvPr id="3" name="Rectangle 2">
            <a:hlinkClick r:id="rId8"/>
            <a:extLst>
              <a:ext uri="{FF2B5EF4-FFF2-40B4-BE49-F238E27FC236}">
                <a16:creationId xmlns:a16="http://schemas.microsoft.com/office/drawing/2014/main" id="{6A648ABB-22DC-E7E2-3B96-B735EC5BE18F}"/>
              </a:ext>
            </a:extLst>
          </p:cNvPr>
          <p:cNvSpPr/>
          <p:nvPr/>
        </p:nvSpPr>
        <p:spPr bwMode="auto">
          <a:xfrm>
            <a:off x="217909" y="5930934"/>
            <a:ext cx="8436993" cy="338078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/>
              <a:t>www1.nyc.gov/assets/doh/downloads/pdf/about/healthcode/health-code-article205.pdf</a:t>
            </a:r>
            <a:r>
              <a:rPr lang="en-US" sz="1400" dirty="0"/>
              <a:t>.</a:t>
            </a:r>
            <a:endParaRPr lang="en-US" sz="1400" b="1" dirty="0">
              <a:latin typeface="+mj-lt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3D96420-ED83-B091-7582-DC61294C5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Helvetica" charset="0"/>
              </a:rPr>
              <a:t>Death Registration Process*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CC69BF-927A-75D3-005E-A31FAF167469}"/>
              </a:ext>
            </a:extLst>
          </p:cNvPr>
          <p:cNvSpPr txBox="1"/>
          <p:nvPr/>
        </p:nvSpPr>
        <p:spPr>
          <a:xfrm>
            <a:off x="6111212" y="3897682"/>
            <a:ext cx="4078595" cy="1551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00100">
              <a:lnSpc>
                <a:spcPct val="90000"/>
              </a:lnSpc>
              <a:spcAft>
                <a:spcPct val="35000"/>
              </a:spcAft>
            </a:pPr>
            <a:r>
              <a:rPr lang="en-US" sz="2400" dirty="0">
                <a:solidFill>
                  <a:schemeClr val="tx1"/>
                </a:solidFill>
              </a:rPr>
              <a:t>Office of the Chief Medical Examiner: </a:t>
            </a:r>
          </a:p>
          <a:p>
            <a:pPr defTabSz="800100">
              <a:lnSpc>
                <a:spcPct val="90000"/>
              </a:lnSpc>
              <a:spcAft>
                <a:spcPct val="35000"/>
              </a:spcAft>
            </a:pPr>
            <a:r>
              <a:rPr lang="en-US" sz="2400" dirty="0">
                <a:solidFill>
                  <a:schemeClr val="tx1"/>
                </a:solidFill>
              </a:rPr>
              <a:t>Reviews and approves any cases going for cremation</a:t>
            </a:r>
          </a:p>
        </p:txBody>
      </p:sp>
    </p:spTree>
    <p:extLst>
      <p:ext uri="{BB962C8B-B14F-4D97-AF65-F5344CB8AC3E}">
        <p14:creationId xmlns:p14="http://schemas.microsoft.com/office/powerpoint/2010/main" val="356741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24698"/>
          <a:stretch/>
        </p:blipFill>
        <p:spPr>
          <a:xfrm>
            <a:off x="1905000" y="924338"/>
            <a:ext cx="8077200" cy="518822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965292E-AD75-4DFF-BD97-A48D7EE97A15}"/>
              </a:ext>
            </a:extLst>
          </p:cNvPr>
          <p:cNvSpPr/>
          <p:nvPr/>
        </p:nvSpPr>
        <p:spPr bwMode="auto">
          <a:xfrm>
            <a:off x="6057900" y="1050395"/>
            <a:ext cx="3886200" cy="3429000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sp>
        <p:nvSpPr>
          <p:cNvPr id="9" name="Rounded Rectangular Callout 9">
            <a:extLst>
              <a:ext uri="{FF2B5EF4-FFF2-40B4-BE49-F238E27FC236}">
                <a16:creationId xmlns:a16="http://schemas.microsoft.com/office/drawing/2014/main" id="{A2DEBECB-C5C6-4732-ADB3-B9A94B92A425}"/>
              </a:ext>
            </a:extLst>
          </p:cNvPr>
          <p:cNvSpPr/>
          <p:nvPr/>
        </p:nvSpPr>
        <p:spPr bwMode="auto">
          <a:xfrm>
            <a:off x="9583864" y="1224360"/>
            <a:ext cx="2470125" cy="2935726"/>
          </a:xfrm>
          <a:prstGeom prst="wedgeRoundRectCallout">
            <a:avLst>
              <a:gd name="adj1" fmla="val -66646"/>
              <a:gd name="adj2" fmla="val -23394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19" rIns="45719" bIns="45719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1pPr>
            <a:lvl2pPr marL="4572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2pPr>
            <a:lvl3pPr marL="9144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3pPr>
            <a:lvl4pPr marL="13716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4pPr>
            <a:lvl5pPr marL="18288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en-US" sz="2400" dirty="0"/>
              <a:t>Put the best estimate of the time interval between the onset of each condition and death.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667FE6-2425-4487-8FC5-23E1BE3F8524}"/>
              </a:ext>
            </a:extLst>
          </p:cNvPr>
          <p:cNvSpPr/>
          <p:nvPr/>
        </p:nvSpPr>
        <p:spPr bwMode="auto">
          <a:xfrm>
            <a:off x="2057400" y="1007172"/>
            <a:ext cx="3916017" cy="3733800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pPr marL="45720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424543-5C5A-481B-A50C-0760F0DCB367}"/>
              </a:ext>
            </a:extLst>
          </p:cNvPr>
          <p:cNvSpPr/>
          <p:nvPr/>
        </p:nvSpPr>
        <p:spPr bwMode="auto">
          <a:xfrm>
            <a:off x="2057401" y="4904044"/>
            <a:ext cx="7886700" cy="1187597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1pPr>
            <a:lvl2pPr marL="4572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2pPr>
            <a:lvl3pPr marL="9144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3pPr>
            <a:lvl4pPr marL="13716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4pPr>
            <a:lvl5pPr marL="18288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9pPr>
          </a:lstStyle>
          <a:p>
            <a:pPr marL="457200"/>
            <a:endParaRPr lang="en-US"/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24399C0A-DCCE-49A9-BE13-070997BDD146}"/>
              </a:ext>
            </a:extLst>
          </p:cNvPr>
          <p:cNvSpPr/>
          <p:nvPr/>
        </p:nvSpPr>
        <p:spPr bwMode="auto">
          <a:xfrm>
            <a:off x="4592357" y="4971771"/>
            <a:ext cx="4991507" cy="992253"/>
          </a:xfrm>
          <a:prstGeom prst="wedgeRoundRectCallout">
            <a:avLst>
              <a:gd name="adj1" fmla="val -62453"/>
              <a:gd name="adj2" fmla="val 17344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1pPr>
            <a:lvl2pPr marL="4572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2pPr>
            <a:lvl3pPr marL="9144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3pPr>
            <a:lvl4pPr marL="13716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4pPr>
            <a:lvl5pPr marL="1828800" algn="l" rtl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en-US" sz="2400" dirty="0"/>
              <a:t>Include other significant conditions contributing to death in Part II. </a:t>
            </a:r>
          </a:p>
        </p:txBody>
      </p:sp>
      <p:sp>
        <p:nvSpPr>
          <p:cNvPr id="8" name="Rounded Rectangular Callout 9">
            <a:extLst>
              <a:ext uri="{FF2B5EF4-FFF2-40B4-BE49-F238E27FC236}">
                <a16:creationId xmlns:a16="http://schemas.microsoft.com/office/drawing/2014/main" id="{E419D762-F21A-1C81-C4E9-A76DB9BA3047}"/>
              </a:ext>
            </a:extLst>
          </p:cNvPr>
          <p:cNvSpPr/>
          <p:nvPr/>
        </p:nvSpPr>
        <p:spPr bwMode="auto">
          <a:xfrm>
            <a:off x="71520" y="1224360"/>
            <a:ext cx="1757280" cy="2735342"/>
          </a:xfrm>
          <a:prstGeom prst="wedgeRoundRectCallout">
            <a:avLst>
              <a:gd name="adj1" fmla="val 62966"/>
              <a:gd name="adj2" fmla="val -22328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/>
              <a:t>Include the chain of events that directly caused the death in Part I. 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FB1B3735-D5EC-9DFB-5FF9-72BBA7AF00E6}"/>
              </a:ext>
            </a:extLst>
          </p:cNvPr>
          <p:cNvSpPr txBox="1">
            <a:spLocks/>
          </p:cNvSpPr>
          <p:nvPr/>
        </p:nvSpPr>
        <p:spPr bwMode="auto">
          <a:xfrm>
            <a:off x="1979774" y="1847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1F38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r>
              <a:rPr lang="en-US" altLang="en-US" sz="4400" dirty="0">
                <a:ea typeface="Trebuchet MS" pitchFamily="34" charset="0"/>
                <a:sym typeface="Trebuchet MS" pitchFamily="34" charset="0"/>
              </a:rPr>
              <a:t>How to report cause of death?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95064809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24265"/>
          <a:stretch/>
        </p:blipFill>
        <p:spPr>
          <a:xfrm>
            <a:off x="1626707" y="1033666"/>
            <a:ext cx="8077200" cy="5218043"/>
          </a:xfrm>
          <a:prstGeom prst="rect">
            <a:avLst/>
          </a:prstGeom>
        </p:spPr>
      </p:pic>
      <p:sp>
        <p:nvSpPr>
          <p:cNvPr id="4" name="AutoShape 3"/>
          <p:cNvSpPr>
            <a:spLocks/>
          </p:cNvSpPr>
          <p:nvPr/>
        </p:nvSpPr>
        <p:spPr bwMode="auto">
          <a:xfrm>
            <a:off x="1991139" y="1678245"/>
            <a:ext cx="35052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Immediate Cause</a:t>
            </a:r>
            <a:endParaRPr lang="en-US" altLang="en-US" b="1" dirty="0"/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>
            <a:off x="5860771" y="1563944"/>
            <a:ext cx="1447800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/>
              <a:t>Hours</a:t>
            </a:r>
            <a:endParaRPr lang="en-US" altLang="en-US"/>
          </a:p>
        </p:txBody>
      </p:sp>
      <p:sp>
        <p:nvSpPr>
          <p:cNvPr id="9" name="Rounded Rectangular Callout 9">
            <a:extLst>
              <a:ext uri="{FF2B5EF4-FFF2-40B4-BE49-F238E27FC236}">
                <a16:creationId xmlns:a16="http://schemas.microsoft.com/office/drawing/2014/main" id="{49C6C165-632F-4D7E-9A7B-7B761C2910F1}"/>
              </a:ext>
            </a:extLst>
          </p:cNvPr>
          <p:cNvSpPr/>
          <p:nvPr/>
        </p:nvSpPr>
        <p:spPr bwMode="auto">
          <a:xfrm>
            <a:off x="1443061" y="2900564"/>
            <a:ext cx="8660298" cy="2847573"/>
          </a:xfrm>
          <a:prstGeom prst="wedgeRoundRectCallout">
            <a:avLst>
              <a:gd name="adj1" fmla="val -38662"/>
              <a:gd name="adj2" fmla="val -76403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Arial"/>
                <a:cs typeface="Arial"/>
              </a:rPr>
              <a:t>When completing Part I, ask </a:t>
            </a:r>
            <a:r>
              <a:rPr lang="en-US" sz="2400" b="1" dirty="0">
                <a:latin typeface="Arial"/>
                <a:cs typeface="Arial"/>
              </a:rPr>
              <a:t>“What was the final disease or condition that happened right before the patient’s death?” </a:t>
            </a:r>
            <a:r>
              <a:rPr lang="en-US" sz="2400" dirty="0">
                <a:latin typeface="Arial"/>
                <a:cs typeface="Arial"/>
              </a:rPr>
              <a:t>or</a:t>
            </a:r>
            <a:r>
              <a:rPr lang="en-US" sz="2400" b="1" dirty="0">
                <a:latin typeface="Arial"/>
                <a:cs typeface="Arial"/>
              </a:rPr>
              <a:t> “What was the last condition I was intervening upon to prevent my patient from dying?”</a:t>
            </a:r>
          </a:p>
          <a:p>
            <a:r>
              <a:rPr lang="en-US" sz="2400" dirty="0">
                <a:latin typeface="Arial"/>
                <a:cs typeface="Arial"/>
              </a:rPr>
              <a:t>Enter the answer to these questions, which is the immediate cause, on </a:t>
            </a:r>
            <a:r>
              <a:rPr lang="en-US" sz="2400" b="1" dirty="0">
                <a:latin typeface="Arial"/>
                <a:cs typeface="Arial"/>
              </a:rPr>
              <a:t>Line A. </a:t>
            </a:r>
            <a:endParaRPr lang="en-US" sz="2400" b="1" dirty="0"/>
          </a:p>
        </p:txBody>
      </p:sp>
      <p:sp>
        <p:nvSpPr>
          <p:cNvPr id="3" name="Title 5">
            <a:extLst>
              <a:ext uri="{FF2B5EF4-FFF2-40B4-BE49-F238E27FC236}">
                <a16:creationId xmlns:a16="http://schemas.microsoft.com/office/drawing/2014/main" id="{D7320B6A-4FA4-9BEA-5C8C-8596DA5013DE}"/>
              </a:ext>
            </a:extLst>
          </p:cNvPr>
          <p:cNvSpPr txBox="1">
            <a:spLocks/>
          </p:cNvSpPr>
          <p:nvPr/>
        </p:nvSpPr>
        <p:spPr bwMode="auto">
          <a:xfrm>
            <a:off x="1443061" y="1847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1F38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r>
              <a:rPr lang="en-US" altLang="en-US" sz="4400" dirty="0">
                <a:ea typeface="Trebuchet MS" pitchFamily="34" charset="0"/>
                <a:sym typeface="Trebuchet MS" pitchFamily="34" charset="0"/>
              </a:rPr>
              <a:t>How to report cause of death?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62006411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24410"/>
          <a:stretch/>
        </p:blipFill>
        <p:spPr>
          <a:xfrm>
            <a:off x="1636645" y="1053547"/>
            <a:ext cx="8077200" cy="5208104"/>
          </a:xfrm>
          <a:prstGeom prst="rect">
            <a:avLst/>
          </a:prstGeom>
        </p:spPr>
      </p:pic>
      <p:sp>
        <p:nvSpPr>
          <p:cNvPr id="4" name="AutoShape 3"/>
          <p:cNvSpPr>
            <a:spLocks/>
          </p:cNvSpPr>
          <p:nvPr/>
        </p:nvSpPr>
        <p:spPr bwMode="auto">
          <a:xfrm>
            <a:off x="1981200" y="1658001"/>
            <a:ext cx="35052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Immediate Cause</a:t>
            </a:r>
            <a:endParaRPr lang="en-US" altLang="en-US" b="1" dirty="0"/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>
            <a:off x="5850833" y="1594841"/>
            <a:ext cx="1447800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Hours</a:t>
            </a:r>
            <a:endParaRPr lang="en-US" altLang="en-US" dirty="0"/>
          </a:p>
        </p:txBody>
      </p:sp>
      <p:sp>
        <p:nvSpPr>
          <p:cNvPr id="6" name="AutoShape 3"/>
          <p:cNvSpPr>
            <a:spLocks/>
          </p:cNvSpPr>
          <p:nvPr/>
        </p:nvSpPr>
        <p:spPr bwMode="auto">
          <a:xfrm>
            <a:off x="1981200" y="2552155"/>
            <a:ext cx="3276600" cy="457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Intermediate Cause</a:t>
            </a:r>
            <a:endParaRPr lang="en-US" altLang="en-US" b="1" dirty="0"/>
          </a:p>
        </p:txBody>
      </p:sp>
      <p:sp>
        <p:nvSpPr>
          <p:cNvPr id="8" name="AutoShape 6"/>
          <p:cNvSpPr>
            <a:spLocks/>
          </p:cNvSpPr>
          <p:nvPr/>
        </p:nvSpPr>
        <p:spPr bwMode="auto">
          <a:xfrm>
            <a:off x="5850833" y="2469859"/>
            <a:ext cx="1447800" cy="292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Days</a:t>
            </a:r>
            <a:endParaRPr lang="en-US" altLang="en-US" dirty="0"/>
          </a:p>
        </p:txBody>
      </p:sp>
      <p:sp>
        <p:nvSpPr>
          <p:cNvPr id="11" name="Rounded Rectangular Callout 9">
            <a:extLst>
              <a:ext uri="{FF2B5EF4-FFF2-40B4-BE49-F238E27FC236}">
                <a16:creationId xmlns:a16="http://schemas.microsoft.com/office/drawing/2014/main" id="{3CB574AF-189D-4D81-B1E6-4F6D90074C75}"/>
              </a:ext>
            </a:extLst>
          </p:cNvPr>
          <p:cNvSpPr/>
          <p:nvPr/>
        </p:nvSpPr>
        <p:spPr bwMode="auto">
          <a:xfrm>
            <a:off x="1262964" y="3470960"/>
            <a:ext cx="8616532" cy="1487400"/>
          </a:xfrm>
          <a:prstGeom prst="wedgeRoundRectCallout">
            <a:avLst>
              <a:gd name="adj1" fmla="val -35125"/>
              <a:gd name="adj2" fmla="val -73881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Arial"/>
                <a:cs typeface="Arial"/>
              </a:rPr>
              <a:t>Once you have identified the immediate cause, ask “</a:t>
            </a:r>
            <a:r>
              <a:rPr lang="en-US" sz="2400" b="1" dirty="0">
                <a:latin typeface="Arial"/>
                <a:cs typeface="Arial"/>
              </a:rPr>
              <a:t>What disease or condition caused the condition in Line A?” </a:t>
            </a:r>
            <a:endParaRPr lang="en-US" sz="2400" b="1" dirty="0"/>
          </a:p>
          <a:p>
            <a:r>
              <a:rPr lang="en-US" sz="2400" dirty="0">
                <a:latin typeface="Arial"/>
                <a:cs typeface="Arial"/>
              </a:rPr>
              <a:t>This is an intermediate cause. Enter this on </a:t>
            </a:r>
            <a:r>
              <a:rPr lang="en-US" sz="2400" b="1" dirty="0">
                <a:latin typeface="Arial"/>
                <a:cs typeface="Arial"/>
              </a:rPr>
              <a:t>Line B.</a:t>
            </a:r>
            <a:endParaRPr lang="en-US" sz="2400" b="1" dirty="0"/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8713287C-471E-2C70-055E-21191F9EA6D5}"/>
              </a:ext>
            </a:extLst>
          </p:cNvPr>
          <p:cNvSpPr txBox="1">
            <a:spLocks/>
          </p:cNvSpPr>
          <p:nvPr/>
        </p:nvSpPr>
        <p:spPr bwMode="auto">
          <a:xfrm>
            <a:off x="1443061" y="1847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1F38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r>
              <a:rPr lang="en-US" altLang="en-US" sz="4400" dirty="0">
                <a:ea typeface="Trebuchet MS" pitchFamily="34" charset="0"/>
                <a:sym typeface="Trebuchet MS" pitchFamily="34" charset="0"/>
              </a:rPr>
              <a:t>How to report cause of death?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27102036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23688"/>
          <a:stretch/>
        </p:blipFill>
        <p:spPr>
          <a:xfrm>
            <a:off x="1596887" y="993911"/>
            <a:ext cx="8077200" cy="5257800"/>
          </a:xfrm>
          <a:prstGeom prst="rect">
            <a:avLst/>
          </a:prstGeom>
        </p:spPr>
      </p:pic>
      <p:sp>
        <p:nvSpPr>
          <p:cNvPr id="4" name="AutoShape 3"/>
          <p:cNvSpPr>
            <a:spLocks/>
          </p:cNvSpPr>
          <p:nvPr/>
        </p:nvSpPr>
        <p:spPr bwMode="auto">
          <a:xfrm>
            <a:off x="1911626" y="1681036"/>
            <a:ext cx="35052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Immediate Cause</a:t>
            </a:r>
            <a:endParaRPr lang="en-US" altLang="en-US" b="1" dirty="0"/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>
            <a:off x="5813955" y="1606927"/>
            <a:ext cx="1447800" cy="3048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Hours</a:t>
            </a:r>
            <a:endParaRPr lang="en-US" altLang="en-US" dirty="0"/>
          </a:p>
        </p:txBody>
      </p:sp>
      <p:sp>
        <p:nvSpPr>
          <p:cNvPr id="6" name="AutoShape 3"/>
          <p:cNvSpPr>
            <a:spLocks/>
          </p:cNvSpPr>
          <p:nvPr/>
        </p:nvSpPr>
        <p:spPr bwMode="auto">
          <a:xfrm>
            <a:off x="1911626" y="2529692"/>
            <a:ext cx="3276600" cy="457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Intermediate Cause</a:t>
            </a:r>
            <a:endParaRPr lang="en-US" altLang="en-US" b="1" dirty="0"/>
          </a:p>
        </p:txBody>
      </p:sp>
      <p:sp>
        <p:nvSpPr>
          <p:cNvPr id="8" name="AutoShape 6"/>
          <p:cNvSpPr>
            <a:spLocks/>
          </p:cNvSpPr>
          <p:nvPr/>
        </p:nvSpPr>
        <p:spPr bwMode="auto">
          <a:xfrm>
            <a:off x="5835213" y="2462045"/>
            <a:ext cx="1447800" cy="292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Days</a:t>
            </a:r>
            <a:endParaRPr lang="en-US" altLang="en-US" dirty="0"/>
          </a:p>
        </p:txBody>
      </p:sp>
      <p:sp>
        <p:nvSpPr>
          <p:cNvPr id="9" name="AutoShape 7"/>
          <p:cNvSpPr>
            <a:spLocks/>
          </p:cNvSpPr>
          <p:nvPr/>
        </p:nvSpPr>
        <p:spPr bwMode="auto">
          <a:xfrm>
            <a:off x="1911626" y="3415513"/>
            <a:ext cx="3048000" cy="4484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en-US" altLang="en-US" sz="2400" b="1" dirty="0"/>
              <a:t>Intermediate Cause</a:t>
            </a:r>
            <a:endParaRPr lang="en-US" altLang="en-US" b="1" dirty="0"/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>
            <a:off x="5813955" y="3334429"/>
            <a:ext cx="1443789" cy="2960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BBE0E3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dirty="0"/>
              <a:t>Months</a:t>
            </a:r>
            <a:endParaRPr lang="en-US" altLang="en-US" dirty="0"/>
          </a:p>
        </p:txBody>
      </p:sp>
      <p:sp>
        <p:nvSpPr>
          <p:cNvPr id="12" name="Rounded Rectangular Callout 9">
            <a:extLst>
              <a:ext uri="{FF2B5EF4-FFF2-40B4-BE49-F238E27FC236}">
                <a16:creationId xmlns:a16="http://schemas.microsoft.com/office/drawing/2014/main" id="{9F45EB82-4FCB-4EA2-8EF4-5165B420D2D5}"/>
              </a:ext>
            </a:extLst>
          </p:cNvPr>
          <p:cNvSpPr/>
          <p:nvPr/>
        </p:nvSpPr>
        <p:spPr bwMode="auto">
          <a:xfrm>
            <a:off x="1443062" y="4483178"/>
            <a:ext cx="8337042" cy="1052918"/>
          </a:xfrm>
          <a:prstGeom prst="wedgeRoundRectCallout">
            <a:avLst>
              <a:gd name="adj1" fmla="val -34994"/>
              <a:gd name="adj2" fmla="val -108244"/>
              <a:gd name="adj3" fmla="val 16667"/>
            </a:avLst>
          </a:prstGeom>
          <a:solidFill>
            <a:srgbClr val="FFFF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Arial"/>
                <a:ea typeface="Calibri" panose="020F0502020204030204" pitchFamily="34" charset="0"/>
                <a:cs typeface="Arial"/>
              </a:rPr>
              <a:t>Similarly, for Line C, ask “</a:t>
            </a:r>
            <a:r>
              <a:rPr lang="en-US" sz="2400" b="1" dirty="0">
                <a:latin typeface="Arial"/>
                <a:ea typeface="Calibri" panose="020F0502020204030204" pitchFamily="34" charset="0"/>
                <a:cs typeface="Arial"/>
              </a:rPr>
              <a:t>What disease or condition caused the condition in Line B?” </a:t>
            </a:r>
            <a:endParaRPr lang="en-US" sz="2400" b="1" dirty="0"/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44C27677-5DE9-7449-17A5-21C730E166BF}"/>
              </a:ext>
            </a:extLst>
          </p:cNvPr>
          <p:cNvSpPr txBox="1">
            <a:spLocks/>
          </p:cNvSpPr>
          <p:nvPr/>
        </p:nvSpPr>
        <p:spPr bwMode="auto">
          <a:xfrm>
            <a:off x="1443061" y="1847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1F386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r>
              <a:rPr lang="en-US" altLang="en-US" sz="4400" dirty="0">
                <a:ea typeface="Trebuchet MS" pitchFamily="34" charset="0"/>
                <a:sym typeface="Trebuchet MS" pitchFamily="34" charset="0"/>
              </a:rPr>
              <a:t>How to report cause of death?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868189880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8|0.5|0.5|0.3|0.4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  <a:sym typeface="Arial" pitchFamily="34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</TotalTime>
  <Words>2799</Words>
  <Application>Microsoft Office PowerPoint</Application>
  <PresentationFormat>Widescreen</PresentationFormat>
  <Paragraphs>333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Aptos</vt:lpstr>
      <vt:lpstr>Arial</vt:lpstr>
      <vt:lpstr>Arial Bold</vt:lpstr>
      <vt:lpstr>Avenir Roman</vt:lpstr>
      <vt:lpstr>Calibri</vt:lpstr>
      <vt:lpstr>Helvetica</vt:lpstr>
      <vt:lpstr>Times New Roman</vt:lpstr>
      <vt:lpstr>Trebuchet MS</vt:lpstr>
      <vt:lpstr>Trebuchet MS Bold</vt:lpstr>
      <vt:lpstr>Office Theme</vt:lpstr>
      <vt:lpstr>PowerPoint Presentation</vt:lpstr>
      <vt:lpstr>Cause of death: Definition &amp; Significance</vt:lpstr>
      <vt:lpstr>What deaths do clinicians certify?</vt:lpstr>
      <vt:lpstr>Deaths that the OCME Certifies</vt:lpstr>
      <vt:lpstr>Death Registration Process*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can eVital assist you?</vt:lpstr>
      <vt:lpstr>Possible Validation Errors: Acronyms and Misspellings </vt:lpstr>
      <vt:lpstr>Possible Validation Errors: Ill-defined or Ill-specified Conditions </vt:lpstr>
      <vt:lpstr>Possible eVital Reminders: Possible Trauma </vt:lpstr>
      <vt:lpstr>Possible eVital Reminders: Seizures</vt:lpstr>
      <vt:lpstr>Possible eVital reminders: Cancer </vt:lpstr>
      <vt:lpstr>Possible eVital Reminders: Nonspecific Underlying Cause </vt:lpstr>
      <vt:lpstr>How to override edit checks?</vt:lpstr>
      <vt:lpstr> </vt:lpstr>
      <vt:lpstr>Recommendations for Completing COD</vt:lpstr>
      <vt:lpstr>Keys to Proper Cause of Death Documentation</vt:lpstr>
      <vt:lpstr>Patient A:  </vt:lpstr>
      <vt:lpstr>Patient A: Actual Death Certificate</vt:lpstr>
      <vt:lpstr>Patient A: Death Certificate</vt:lpstr>
      <vt:lpstr>PowerPoint Presentation</vt:lpstr>
      <vt:lpstr>Patient B:</vt:lpstr>
      <vt:lpstr>Patient B: Actual Death Certificate </vt:lpstr>
      <vt:lpstr>Patient B: Death Certificate </vt:lpstr>
      <vt:lpstr>OR: Patient B’s Death Certificate  </vt:lpstr>
      <vt:lpstr>OR: Patient B’s Death Certificate  </vt:lpstr>
      <vt:lpstr>OR: Patient B’s Death Certificate  </vt:lpstr>
      <vt:lpstr>Example 1</vt:lpstr>
      <vt:lpstr>PowerPoint Presentation</vt:lpstr>
      <vt:lpstr>Example 2</vt:lpstr>
      <vt:lpstr>Example 3</vt:lpstr>
      <vt:lpstr>Example 3 (Continued)</vt:lpstr>
      <vt:lpstr>Example 4</vt:lpstr>
      <vt:lpstr>How to address common issues? </vt:lpstr>
      <vt:lpstr>New York City COD Resources</vt:lpstr>
      <vt:lpstr>Other Resources</vt:lpstr>
      <vt:lpstr>Contact</vt:lpstr>
      <vt:lpstr>Visit the link below or scan the QR code to evaluate the training.</vt:lpstr>
    </vt:vector>
  </TitlesOfParts>
  <Company>NYC Department of Health and Mental Hygiene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Erica Lee, MPH Director Bureau of Vital Statistics Quality Improvement Unit</dc:title>
  <dc:creator>Madia Plitt</dc:creator>
  <cp:lastModifiedBy>Muriel Silin</cp:lastModifiedBy>
  <cp:revision>111</cp:revision>
  <cp:lastPrinted>2022-06-21T20:58:21Z</cp:lastPrinted>
  <dcterms:created xsi:type="dcterms:W3CDTF">2017-01-31T15:50:05Z</dcterms:created>
  <dcterms:modified xsi:type="dcterms:W3CDTF">2025-08-21T18:47:44Z</dcterms:modified>
</cp:coreProperties>
</file>